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804" r:id="rId2"/>
    <p:sldId id="2810" r:id="rId3"/>
    <p:sldId id="2747" r:id="rId4"/>
    <p:sldId id="2827" r:id="rId5"/>
    <p:sldId id="2828" r:id="rId6"/>
    <p:sldId id="2829" r:id="rId7"/>
    <p:sldId id="2831" r:id="rId8"/>
    <p:sldId id="260" r:id="rId9"/>
    <p:sldId id="261" r:id="rId10"/>
    <p:sldId id="2836" r:id="rId11"/>
    <p:sldId id="2838" r:id="rId12"/>
    <p:sldId id="2839" r:id="rId13"/>
    <p:sldId id="2797" r:id="rId14"/>
    <p:sldId id="3917" r:id="rId15"/>
    <p:sldId id="2845" r:id="rId16"/>
    <p:sldId id="2846" r:id="rId17"/>
    <p:sldId id="2848" r:id="rId18"/>
    <p:sldId id="2849" r:id="rId19"/>
    <p:sldId id="2850" r:id="rId20"/>
    <p:sldId id="2851" r:id="rId21"/>
    <p:sldId id="2852" r:id="rId22"/>
    <p:sldId id="2854" r:id="rId23"/>
    <p:sldId id="2857" r:id="rId24"/>
    <p:sldId id="2766" r:id="rId25"/>
    <p:sldId id="2678" r:id="rId26"/>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D131FD-754A-65F8-6490-67A2EADE30F8}" name="Karl Tischler" initials="KT" userId="S::Karl.Tischler@euro-fusion.org::0a8c4f00-dde4-4c60-b170-d6c1c3694e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CCFF"/>
    <a:srgbClr val="FFCC99"/>
    <a:srgbClr val="FFCC66"/>
    <a:srgbClr val="CC9900"/>
    <a:srgbClr val="FFFCA6"/>
    <a:srgbClr val="FDFD95"/>
    <a:srgbClr val="FFFF99"/>
    <a:srgbClr val="FFFF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12"/>
  </p:normalViewPr>
  <p:slideViewPr>
    <p:cSldViewPr snapToGrid="0">
      <p:cViewPr varScale="1">
        <p:scale>
          <a:sx n="137" d="100"/>
          <a:sy n="137" d="100"/>
        </p:scale>
        <p:origin x="920" y="184"/>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 d="2"/>
          <a:sy n="1" d="2"/>
        </p:scale>
        <p:origin x="0" y="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26/11/2024</a:t>
            </a:fld>
            <a:endParaRPr lang="en-GB">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a:t>
            </a:fld>
            <a:endParaRPr lang="en-GB">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26/11/2024</a:t>
            </a:fld>
            <a:endParaRPr lang="en-GB"/>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a:t>
            </a:fld>
            <a:endParaRPr lang="en-GB"/>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027E0A-1465-4A40-B1D5-9126D49509FC}" type="slidenum">
              <a:rPr lang="en-GB" smtClean="0"/>
              <a:pPr/>
              <a:t>2</a:t>
            </a:fld>
            <a:endParaRPr lang="en-GB"/>
          </a:p>
        </p:txBody>
      </p:sp>
    </p:spTree>
    <p:extLst>
      <p:ext uri="{BB962C8B-B14F-4D97-AF65-F5344CB8AC3E}">
        <p14:creationId xmlns:p14="http://schemas.microsoft.com/office/powerpoint/2010/main" val="52714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027E0A-1465-4A40-B1D5-9126D49509FC}" type="slidenum">
              <a:rPr lang="en-GB" smtClean="0"/>
              <a:pPr/>
              <a:t>3</a:t>
            </a:fld>
            <a:endParaRPr lang="en-GB"/>
          </a:p>
        </p:txBody>
      </p:sp>
    </p:spTree>
    <p:extLst>
      <p:ext uri="{BB962C8B-B14F-4D97-AF65-F5344CB8AC3E}">
        <p14:creationId xmlns:p14="http://schemas.microsoft.com/office/powerpoint/2010/main" val="233174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a:t>Why 20dpa ? </a:t>
            </a:r>
            <a:r>
              <a:rPr lang="en-GB" sz="1200"/>
              <a:t>He content still very low (200-300 </a:t>
            </a:r>
            <a:r>
              <a:rPr lang="en-GB" sz="1200" err="1"/>
              <a:t>appm</a:t>
            </a:r>
            <a:r>
              <a:rPr lang="en-GB" sz="1200"/>
              <a:t>) and database from specimen irradiated in fission material test reactors is relevant</a:t>
            </a:r>
          </a:p>
          <a:p>
            <a:endParaRPr lang="en-CH"/>
          </a:p>
        </p:txBody>
      </p:sp>
      <p:sp>
        <p:nvSpPr>
          <p:cNvPr id="4" name="Slide Number Placeholder 3"/>
          <p:cNvSpPr>
            <a:spLocks noGrp="1"/>
          </p:cNvSpPr>
          <p:nvPr>
            <p:ph type="sldNum" sz="quarter" idx="5"/>
          </p:nvPr>
        </p:nvSpPr>
        <p:spPr/>
        <p:txBody>
          <a:bodyPr/>
          <a:lstStyle/>
          <a:p>
            <a:fld id="{49027E0A-1465-4A40-B1D5-9126D49509FC}" type="slidenum">
              <a:rPr lang="en-GB" smtClean="0"/>
              <a:pPr/>
              <a:t>5</a:t>
            </a:fld>
            <a:endParaRPr lang="en-GB"/>
          </a:p>
        </p:txBody>
      </p:sp>
    </p:spTree>
    <p:extLst>
      <p:ext uri="{BB962C8B-B14F-4D97-AF65-F5344CB8AC3E}">
        <p14:creationId xmlns:p14="http://schemas.microsoft.com/office/powerpoint/2010/main" val="3072048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ts val="600"/>
              </a:spcAft>
              <a:buFontTx/>
              <a:buNone/>
            </a:pPr>
            <a:r>
              <a:rPr lang="en-US" altLang="de-DE" sz="1200">
                <a:solidFill>
                  <a:schemeClr val="tx2"/>
                </a:solidFill>
                <a:latin typeface="Arial" charset="0"/>
              </a:rPr>
              <a:t>The proposed design point fulfills the stakeholder requirements with margin in exhaust and lower TF</a:t>
            </a:r>
            <a:endParaRPr lang="en-US" altLang="de-DE" sz="400">
              <a:latin typeface="Arial" charset="0"/>
            </a:endParaRPr>
          </a:p>
          <a:p>
            <a:pPr marL="268288" indent="-268288">
              <a:spcBef>
                <a:spcPct val="0"/>
              </a:spcBef>
              <a:spcAft>
                <a:spcPts val="600"/>
              </a:spcAft>
            </a:pPr>
            <a:r>
              <a:rPr lang="en-US" altLang="de-DE" sz="1200">
                <a:latin typeface="Arial" charset="0"/>
              </a:rPr>
              <a:t>incorporating plasma uncertainties (+/-50%) into the design allows to lower the targeted fusion power</a:t>
            </a:r>
          </a:p>
          <a:p>
            <a:pPr marL="268288" indent="-268288">
              <a:spcBef>
                <a:spcPct val="0"/>
              </a:spcBef>
              <a:spcAft>
                <a:spcPts val="600"/>
              </a:spcAft>
            </a:pPr>
            <a:r>
              <a:rPr lang="en-US" altLang="de-DE" sz="1200" i="1">
                <a:latin typeface="Arial" charset="0"/>
              </a:rPr>
              <a:t>q</a:t>
            </a:r>
            <a:r>
              <a:rPr lang="en-US" altLang="de-DE" sz="1200" i="1" baseline="-25000">
                <a:latin typeface="Arial" charset="0"/>
              </a:rPr>
              <a:t>95</a:t>
            </a:r>
            <a:r>
              <a:rPr lang="en-US" altLang="de-DE" sz="1200">
                <a:latin typeface="Arial" charset="0"/>
              </a:rPr>
              <a:t> increase provides operational safety for the plasma scenario (less disruption prone at higher q</a:t>
            </a:r>
            <a:r>
              <a:rPr lang="en-US" altLang="de-DE" sz="1200" baseline="-25000">
                <a:latin typeface="Arial" charset="0"/>
              </a:rPr>
              <a:t>95</a:t>
            </a:r>
            <a:r>
              <a:rPr lang="en-US" altLang="de-DE" sz="1200">
                <a:latin typeface="Arial" charset="0"/>
              </a:rPr>
              <a:t>).  </a:t>
            </a:r>
          </a:p>
          <a:p>
            <a:pPr marL="268288" indent="-268288">
              <a:spcBef>
                <a:spcPct val="0"/>
              </a:spcBef>
              <a:spcAft>
                <a:spcPts val="600"/>
              </a:spcAft>
            </a:pPr>
            <a:r>
              <a:rPr lang="en-US" altLang="de-DE" sz="1200">
                <a:latin typeface="Arial" charset="0"/>
              </a:rPr>
              <a:t>the heat flux in case of reattachment has almost been halved, now in the window for mitigation</a:t>
            </a:r>
          </a:p>
          <a:p>
            <a:endParaRPr lang="en-GB"/>
          </a:p>
        </p:txBody>
      </p:sp>
      <p:sp>
        <p:nvSpPr>
          <p:cNvPr id="4" name="Slide Number Placeholder 3"/>
          <p:cNvSpPr>
            <a:spLocks noGrp="1"/>
          </p:cNvSpPr>
          <p:nvPr>
            <p:ph type="sldNum" sz="quarter" idx="5"/>
          </p:nvPr>
        </p:nvSpPr>
        <p:spPr/>
        <p:txBody>
          <a:bodyPr/>
          <a:lstStyle/>
          <a:p>
            <a:fld id="{49027E0A-1465-4A40-B1D5-9126D49509FC}" type="slidenum">
              <a:rPr lang="en-GB" smtClean="0"/>
              <a:pPr/>
              <a:t>6</a:t>
            </a:fld>
            <a:endParaRPr lang="en-GB"/>
          </a:p>
        </p:txBody>
      </p:sp>
    </p:spTree>
    <p:extLst>
      <p:ext uri="{BB962C8B-B14F-4D97-AF65-F5344CB8AC3E}">
        <p14:creationId xmlns:p14="http://schemas.microsoft.com/office/powerpoint/2010/main" val="4154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a:t>+ theory and numerical simulations</a:t>
            </a:r>
          </a:p>
          <a:p>
            <a:endParaRPr lang="en-GB"/>
          </a:p>
        </p:txBody>
      </p:sp>
      <p:sp>
        <p:nvSpPr>
          <p:cNvPr id="4" name="Slide Number Placeholder 3"/>
          <p:cNvSpPr>
            <a:spLocks noGrp="1"/>
          </p:cNvSpPr>
          <p:nvPr>
            <p:ph type="sldNum" sz="quarter" idx="5"/>
          </p:nvPr>
        </p:nvSpPr>
        <p:spPr/>
        <p:txBody>
          <a:bodyPr/>
          <a:lstStyle/>
          <a:p>
            <a:fld id="{49027E0A-1465-4A40-B1D5-9126D49509FC}" type="slidenum">
              <a:rPr lang="en-GB" smtClean="0"/>
              <a:pPr/>
              <a:t>7</a:t>
            </a:fld>
            <a:endParaRPr lang="en-GB"/>
          </a:p>
        </p:txBody>
      </p:sp>
    </p:spTree>
    <p:extLst>
      <p:ext uri="{BB962C8B-B14F-4D97-AF65-F5344CB8AC3E}">
        <p14:creationId xmlns:p14="http://schemas.microsoft.com/office/powerpoint/2010/main" val="332857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49027E0A-1465-4A40-B1D5-9126D49509FC}" type="slidenum">
              <a:rPr lang="en-GB" smtClean="0"/>
              <a:pPr/>
              <a:t>14</a:t>
            </a:fld>
            <a:endParaRPr lang="en-GB"/>
          </a:p>
        </p:txBody>
      </p:sp>
    </p:spTree>
    <p:extLst>
      <p:ext uri="{BB962C8B-B14F-4D97-AF65-F5344CB8AC3E}">
        <p14:creationId xmlns:p14="http://schemas.microsoft.com/office/powerpoint/2010/main" val="45234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a:p>
        </p:txBody>
      </p:sp>
      <p:sp>
        <p:nvSpPr>
          <p:cNvPr id="4" name="Slide Number Placeholder 3"/>
          <p:cNvSpPr>
            <a:spLocks noGrp="1"/>
          </p:cNvSpPr>
          <p:nvPr>
            <p:ph type="sldNum" sz="quarter" idx="5"/>
          </p:nvPr>
        </p:nvSpPr>
        <p:spPr/>
        <p:txBody>
          <a:bodyPr/>
          <a:lstStyle/>
          <a:p>
            <a:fld id="{49027E0A-1465-4A40-B1D5-9126D49509FC}" type="slidenum">
              <a:rPr lang="en-GB" smtClean="0"/>
              <a:pPr/>
              <a:t>17</a:t>
            </a:fld>
            <a:endParaRPr lang="en-GB"/>
          </a:p>
        </p:txBody>
      </p:sp>
    </p:spTree>
    <p:extLst>
      <p:ext uri="{BB962C8B-B14F-4D97-AF65-F5344CB8AC3E}">
        <p14:creationId xmlns:p14="http://schemas.microsoft.com/office/powerpoint/2010/main" val="121911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E808C-3961-ADE6-12F6-F226784BD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BBD364-0318-BD5F-E812-A4E4FFAFB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80B27-AF25-435E-AB20-F07B9B9A5F96}"/>
              </a:ext>
            </a:extLst>
          </p:cNvPr>
          <p:cNvSpPr>
            <a:spLocks noGrp="1"/>
          </p:cNvSpPr>
          <p:nvPr>
            <p:ph type="body" idx="1"/>
          </p:nvPr>
        </p:nvSpPr>
        <p:spPr/>
        <p:txBody>
          <a:bodyPr/>
          <a:lstStyle/>
          <a:p>
            <a:r>
              <a:rPr lang="en-CH"/>
              <a:t>Design &amp; construction of ITER will inform design &amp; construction of DEMO</a:t>
            </a:r>
          </a:p>
          <a:p>
            <a:r>
              <a:rPr lang="en-CH"/>
              <a:t>Operation of ITER will inform operation of DEMO (not design)</a:t>
            </a:r>
          </a:p>
        </p:txBody>
      </p:sp>
      <p:sp>
        <p:nvSpPr>
          <p:cNvPr id="4" name="Slide Number Placeholder 3">
            <a:extLst>
              <a:ext uri="{FF2B5EF4-FFF2-40B4-BE49-F238E27FC236}">
                <a16:creationId xmlns:a16="http://schemas.microsoft.com/office/drawing/2014/main" id="{628DCF14-2AD6-979A-5063-94770D151067}"/>
              </a:ext>
            </a:extLst>
          </p:cNvPr>
          <p:cNvSpPr>
            <a:spLocks noGrp="1"/>
          </p:cNvSpPr>
          <p:nvPr>
            <p:ph type="sldNum" sz="quarter" idx="5"/>
          </p:nvPr>
        </p:nvSpPr>
        <p:spPr/>
        <p:txBody>
          <a:bodyPr/>
          <a:lstStyle/>
          <a:p>
            <a:fld id="{49027E0A-1465-4A40-B1D5-9126D49509FC}" type="slidenum">
              <a:rPr lang="en-GB" smtClean="0"/>
              <a:pPr/>
              <a:t>24</a:t>
            </a:fld>
            <a:endParaRPr lang="en-GB"/>
          </a:p>
        </p:txBody>
      </p:sp>
    </p:spTree>
    <p:extLst>
      <p:ext uri="{BB962C8B-B14F-4D97-AF65-F5344CB8AC3E}">
        <p14:creationId xmlns:p14="http://schemas.microsoft.com/office/powerpoint/2010/main" val="2500814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308902" y="4526222"/>
            <a:ext cx="3294366" cy="528606"/>
            <a:chOff x="5735960" y="5717361"/>
            <a:chExt cx="6120680" cy="1010607"/>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3" y="5717361"/>
              <a:ext cx="5112567" cy="1010607"/>
            </a:xfrm>
            <a:prstGeom prst="rect">
              <a:avLst/>
            </a:prstGeom>
          </p:spPr>
          <p:txBody>
            <a:bodyPr wrap="square">
              <a:spAutoFit/>
            </a:bodyPr>
            <a:lstStyle/>
            <a:p>
              <a:pPr marL="0" marR="0" lvl="0" indent="0" algn="just" defTabSz="685800" rtl="0" eaLnBrk="1" fontAlgn="auto" latinLnBrk="0" hangingPunct="1">
                <a:lnSpc>
                  <a:spcPct val="90000"/>
                </a:lnSpc>
                <a:spcBef>
                  <a:spcPts val="0"/>
                </a:spcBef>
                <a:spcAft>
                  <a:spcPts val="0"/>
                </a:spcAft>
                <a:buClrTx/>
                <a:buSzTx/>
                <a:buFontTx/>
                <a:buNone/>
                <a:tabLst/>
                <a:defRPr/>
              </a:pPr>
              <a:r>
                <a:rPr kumimoji="0" lang="en-GB" sz="525"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33800" y="243857"/>
            <a:ext cx="1728192" cy="44725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305527" y="1555642"/>
            <a:ext cx="5274585" cy="465188"/>
          </a:xfrm>
        </p:spPr>
        <p:txBody>
          <a:bodyPr>
            <a:noAutofit/>
          </a:bodyPr>
          <a:lstStyle>
            <a:lvl1pPr algn="l">
              <a:defRPr sz="3200" b="1">
                <a:latin typeface="+mj-lt"/>
                <a:cs typeface="Calibri" panose="020F0502020204030204" pitchFamily="34" charset="0"/>
              </a:defRPr>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305526" y="2769806"/>
            <a:ext cx="3281363" cy="343386"/>
          </a:xfrm>
        </p:spPr>
        <p:txBody>
          <a:bodyPr>
            <a:noAutofit/>
          </a:bodyPr>
          <a:lstStyle>
            <a:lvl1pPr marL="0" indent="0">
              <a:buNone/>
              <a:defRPr sz="2000" b="1">
                <a:latin typeface="Calibri" panose="020F0502020204030204" pitchFamily="34" charset="0"/>
                <a:cs typeface="Calibri" panose="020F0502020204030204" pitchFamily="34" charset="0"/>
              </a:defRPr>
            </a:lvl1pPr>
            <a:lvl2pPr marL="257175"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305526" y="3119445"/>
            <a:ext cx="3281363" cy="343386"/>
          </a:xfrm>
        </p:spPr>
        <p:txBody>
          <a:bodyPr>
            <a:noAutofit/>
          </a:bodyPr>
          <a:lstStyle>
            <a:lvl1pPr marL="0" indent="0">
              <a:buNone/>
              <a:defRPr sz="1800" b="0">
                <a:latin typeface="Calibri" panose="020F0502020204030204" pitchFamily="34" charset="0"/>
                <a:cs typeface="Calibri" panose="020F0502020204030204" pitchFamily="34" charset="0"/>
              </a:defRPr>
            </a:lvl1pPr>
            <a:lvl2pPr marL="257175"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305526" y="1237714"/>
            <a:ext cx="4158461" cy="253916"/>
          </a:xfrm>
        </p:spPr>
        <p:txBody>
          <a:bodyPr>
            <a:noAutofit/>
          </a:bodyPr>
          <a:lstStyle>
            <a:lvl1pPr marL="0" indent="0">
              <a:buNone/>
              <a:defRPr sz="1400" b="0">
                <a:latin typeface="+mn-lt"/>
                <a:cs typeface="Calibri" panose="020F0502020204030204" pitchFamily="34" charset="0"/>
              </a:defRPr>
            </a:lvl1pPr>
            <a:lvl2pPr marL="257175"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solidFill>
            <a:schemeClr val="bg1"/>
          </a:solidFill>
        </p:spPr>
      </p:pic>
    </p:spTree>
    <p:extLst>
      <p:ext uri="{BB962C8B-B14F-4D97-AF65-F5344CB8AC3E}">
        <p14:creationId xmlns:p14="http://schemas.microsoft.com/office/powerpoint/2010/main" val="151067460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4894008"/>
            <a:ext cx="9144000" cy="24949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17248" y="99776"/>
            <a:ext cx="8131627" cy="410879"/>
          </a:xfrm>
        </p:spPr>
        <p:txBody>
          <a:bodyPr anchor="b">
            <a:normAutofit/>
          </a:bodyPr>
          <a:lstStyle>
            <a:lvl1pPr algn="l">
              <a:lnSpc>
                <a:spcPts val="1800"/>
              </a:lnSpc>
              <a:defRPr sz="2400" b="1">
                <a:solidFill>
                  <a:schemeClr val="tx2"/>
                </a:solidFill>
                <a:latin typeface="Franklin Gothic Medium" panose="020B06030201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323529" y="733954"/>
            <a:ext cx="8725346" cy="4132281"/>
          </a:xfrm>
        </p:spPr>
        <p:txBody>
          <a:bodyPr>
            <a:normAutofit/>
          </a:bodyPr>
          <a:lstStyle>
            <a:lvl1pPr marL="192881" indent="-192881">
              <a:buFont typeface="Arial" panose="020B0604020202020204" pitchFamily="34" charset="0"/>
              <a:buChar char="•"/>
              <a:defRPr sz="1800">
                <a:latin typeface="Franklin Gothic Medium" panose="020B0603020102020204" pitchFamily="34" charset="0"/>
                <a:cs typeface="Arial" panose="020B0604020202020204" pitchFamily="34" charset="0"/>
              </a:defRPr>
            </a:lvl1pPr>
            <a:lvl2pPr marL="417910" indent="-160735">
              <a:buFont typeface="Arial" panose="020B0604020202020204" pitchFamily="34" charset="0"/>
              <a:buChar char="•"/>
              <a:defRPr sz="1350">
                <a:latin typeface="Franklin Gothic Medium" panose="020B0603020102020204" pitchFamily="34" charset="0"/>
                <a:cs typeface="Arial" panose="020B0604020202020204" pitchFamily="34" charset="0"/>
              </a:defRPr>
            </a:lvl2pPr>
            <a:lvl3pPr marL="642938" indent="-128588">
              <a:buFont typeface="Arial" panose="020B0604020202020204" pitchFamily="34" charset="0"/>
              <a:buChar char="•"/>
              <a:defRPr sz="1200">
                <a:latin typeface="Franklin Gothic Medium" panose="020B0603020102020204" pitchFamily="34" charset="0"/>
                <a:cs typeface="Arial" panose="020B0604020202020204" pitchFamily="34" charset="0"/>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619217" y="4916827"/>
            <a:ext cx="4439511" cy="247211"/>
          </a:xfrm>
          <a:prstGeom prst="rect">
            <a:avLst/>
          </a:prstGeom>
        </p:spPr>
        <p:txBody>
          <a:bodyPr anchor="t"/>
          <a:lstStyle>
            <a:lvl1pPr algn="l">
              <a:defRPr sz="900">
                <a:solidFill>
                  <a:schemeClr val="bg1"/>
                </a:solidFill>
                <a:latin typeface="Franklin Gothic Medium" panose="020B0603020102020204" pitchFamily="34" charset="0"/>
              </a:defRPr>
            </a:lvl1pPr>
          </a:lstStyle>
          <a:p>
            <a:r>
              <a:rPr lang="en-GB">
                <a:solidFill>
                  <a:prstClr val="white"/>
                </a:solidFill>
              </a:rPr>
              <a:t>A.Fasoli | FPA Annual Meeting | December 2024</a:t>
            </a:r>
          </a:p>
        </p:txBody>
      </p:sp>
      <p:sp>
        <p:nvSpPr>
          <p:cNvPr id="9" name="Slide Number Placeholder 8"/>
          <p:cNvSpPr>
            <a:spLocks noGrp="1"/>
          </p:cNvSpPr>
          <p:nvPr>
            <p:ph type="sldNum" sz="quarter" idx="12"/>
          </p:nvPr>
        </p:nvSpPr>
        <p:spPr>
          <a:xfrm>
            <a:off x="0" y="4942528"/>
            <a:ext cx="540060" cy="149381"/>
          </a:xfrm>
        </p:spPr>
        <p:txBody>
          <a:bodyPr anchor="ctr"/>
          <a:lstStyle>
            <a:lvl1pPr>
              <a:defRPr sz="1050">
                <a:solidFill>
                  <a:schemeClr val="bg1"/>
                </a:solidFill>
                <a:latin typeface="Franklin Gothic Medium" panose="020B0603020102020204" pitchFamily="34" charset="0"/>
              </a:defRPr>
            </a:lvl1pPr>
          </a:lstStyle>
          <a:p>
            <a:fld id="{6A6D9FA1-99C7-4910-8E32-B85D378B0060}" type="slidenum">
              <a:rPr lang="en-GB" smtClean="0">
                <a:solidFill>
                  <a:prstClr val="white"/>
                </a:solidFill>
              </a:rPr>
              <a:pPr/>
              <a:t>‹#›</a:t>
            </a:fld>
            <a:endParaRPr lang="en-GB">
              <a:solidFill>
                <a:prstClr val="white"/>
              </a:solidFill>
            </a:endParaRPr>
          </a:p>
        </p:txBody>
      </p:sp>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noFill/>
        </p:spPr>
      </p:pic>
      <p:pic>
        <p:nvPicPr>
          <p:cNvPr id="10" name="Picture 9" descr="A blue text on a white background&#10;&#10;Description automatically generated">
            <a:extLst>
              <a:ext uri="{FF2B5EF4-FFF2-40B4-BE49-F238E27FC236}">
                <a16:creationId xmlns:a16="http://schemas.microsoft.com/office/drawing/2014/main" id="{6C71D3E3-2BFD-C3FC-BD05-39023B9D75AE}"/>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9687"/>
          <a:stretch/>
        </p:blipFill>
        <p:spPr>
          <a:xfrm>
            <a:off x="87720" y="-67978"/>
            <a:ext cx="741806" cy="746388"/>
          </a:xfrm>
          <a:prstGeom prst="rect">
            <a:avLst/>
          </a:prstGeom>
        </p:spPr>
      </p:pic>
    </p:spTree>
    <p:extLst>
      <p:ext uri="{BB962C8B-B14F-4D97-AF65-F5344CB8AC3E}">
        <p14:creationId xmlns:p14="http://schemas.microsoft.com/office/powerpoint/2010/main" val="117729486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4894008"/>
            <a:ext cx="9144000" cy="24949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E9E85C5A-6B89-8D7B-9A8A-B2702FF3F6FF}"/>
              </a:ext>
            </a:extLst>
          </p:cNvPr>
          <p:cNvSpPr>
            <a:spLocks noGrp="1"/>
          </p:cNvSpPr>
          <p:nvPr>
            <p:ph type="title"/>
          </p:nvPr>
        </p:nvSpPr>
        <p:spPr>
          <a:xfrm>
            <a:off x="917248" y="99776"/>
            <a:ext cx="8131627" cy="410879"/>
          </a:xfrm>
        </p:spPr>
        <p:txBody>
          <a:bodyPr anchor="b">
            <a:noAutofit/>
          </a:bodyPr>
          <a:lstStyle>
            <a:lvl1pPr algn="l">
              <a:lnSpc>
                <a:spcPts val="1800"/>
              </a:lnSpc>
              <a:defRPr sz="2400" b="1">
                <a:solidFill>
                  <a:schemeClr val="tx2"/>
                </a:solidFill>
                <a:latin typeface="Franklin Gothic Medium" panose="020B0603020102020204" pitchFamily="34" charset="0"/>
                <a:cs typeface="Arial" panose="020B0604020202020204" pitchFamily="34" charset="0"/>
              </a:defRPr>
            </a:lvl1pPr>
          </a:lstStyle>
          <a:p>
            <a:r>
              <a:rPr lang="en-US"/>
              <a:t>Click to edit Master title style</a:t>
            </a:r>
            <a:endParaRPr lang="en-GB"/>
          </a:p>
        </p:txBody>
      </p:sp>
      <p:sp>
        <p:nvSpPr>
          <p:cNvPr id="5" name="Footer Placeholder 7">
            <a:extLst>
              <a:ext uri="{FF2B5EF4-FFF2-40B4-BE49-F238E27FC236}">
                <a16:creationId xmlns:a16="http://schemas.microsoft.com/office/drawing/2014/main" id="{EECF025F-2448-E40E-11FB-824C2DF31BD1}"/>
              </a:ext>
            </a:extLst>
          </p:cNvPr>
          <p:cNvSpPr>
            <a:spLocks noGrp="1"/>
          </p:cNvSpPr>
          <p:nvPr>
            <p:ph type="ftr" sz="quarter" idx="11"/>
          </p:nvPr>
        </p:nvSpPr>
        <p:spPr>
          <a:xfrm>
            <a:off x="619217" y="4916827"/>
            <a:ext cx="4439511" cy="247211"/>
          </a:xfrm>
          <a:prstGeom prst="rect">
            <a:avLst/>
          </a:prstGeom>
        </p:spPr>
        <p:txBody>
          <a:bodyPr anchor="t"/>
          <a:lstStyle>
            <a:lvl1pPr algn="l">
              <a:defRPr sz="900">
                <a:solidFill>
                  <a:schemeClr val="bg1"/>
                </a:solidFill>
                <a:latin typeface="Franklin Gothic Medium" panose="020B0603020102020204" pitchFamily="34" charset="0"/>
              </a:defRPr>
            </a:lvl1pPr>
          </a:lstStyle>
          <a:p>
            <a:r>
              <a:rPr lang="en-GB">
                <a:solidFill>
                  <a:prstClr val="white"/>
                </a:solidFill>
              </a:rPr>
              <a:t>A.Fasoli | FPA Annual Meeting | December 2024</a:t>
            </a:r>
          </a:p>
        </p:txBody>
      </p:sp>
      <p:sp>
        <p:nvSpPr>
          <p:cNvPr id="6" name="Slide Number Placeholder 8">
            <a:extLst>
              <a:ext uri="{FF2B5EF4-FFF2-40B4-BE49-F238E27FC236}">
                <a16:creationId xmlns:a16="http://schemas.microsoft.com/office/drawing/2014/main" id="{3F767593-3FAB-E013-9F43-8C46C93598E2}"/>
              </a:ext>
            </a:extLst>
          </p:cNvPr>
          <p:cNvSpPr>
            <a:spLocks noGrp="1"/>
          </p:cNvSpPr>
          <p:nvPr>
            <p:ph type="sldNum" sz="quarter" idx="12"/>
          </p:nvPr>
        </p:nvSpPr>
        <p:spPr>
          <a:xfrm>
            <a:off x="0" y="4942528"/>
            <a:ext cx="540060" cy="149381"/>
          </a:xfrm>
        </p:spPr>
        <p:txBody>
          <a:bodyPr anchor="ctr"/>
          <a:lstStyle>
            <a:lvl1pPr>
              <a:defRPr sz="1050">
                <a:solidFill>
                  <a:schemeClr val="bg1"/>
                </a:solidFill>
                <a:latin typeface="Franklin Gothic Medium" panose="020B0603020102020204" pitchFamily="34" charset="0"/>
              </a:defRPr>
            </a:lvl1pPr>
          </a:lstStyle>
          <a:p>
            <a:fld id="{6A6D9FA1-99C7-4910-8E32-B85D378B0060}" type="slidenum">
              <a:rPr lang="en-GB" smtClean="0">
                <a:solidFill>
                  <a:prstClr val="white"/>
                </a:solidFill>
              </a:rPr>
              <a:pPr/>
              <a:t>‹#›</a:t>
            </a:fld>
            <a:endParaRPr lang="en-GB">
              <a:solidFill>
                <a:prstClr val="white"/>
              </a:solidFill>
            </a:endParaRPr>
          </a:p>
        </p:txBody>
      </p:sp>
      <p:pic>
        <p:nvPicPr>
          <p:cNvPr id="7" name="Picture 6" descr="A blue text on a white background&#10;&#10;Description automatically generated">
            <a:extLst>
              <a:ext uri="{FF2B5EF4-FFF2-40B4-BE49-F238E27FC236}">
                <a16:creationId xmlns:a16="http://schemas.microsoft.com/office/drawing/2014/main" id="{B63CE288-C208-ECDB-B93D-9C69B24E6115}"/>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9687"/>
          <a:stretch/>
        </p:blipFill>
        <p:spPr>
          <a:xfrm>
            <a:off x="87720" y="-67978"/>
            <a:ext cx="741806" cy="746388"/>
          </a:xfrm>
          <a:prstGeom prst="rect">
            <a:avLst/>
          </a:prstGeom>
        </p:spPr>
      </p:pic>
    </p:spTree>
    <p:extLst>
      <p:ext uri="{BB962C8B-B14F-4D97-AF65-F5344CB8AC3E}">
        <p14:creationId xmlns:p14="http://schemas.microsoft.com/office/powerpoint/2010/main" val="15298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EUROfusion_Values">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994B9853-D2D8-519D-DBAD-8D3B574E7972}"/>
              </a:ext>
            </a:extLst>
          </p:cNvPr>
          <p:cNvPicPr>
            <a:picLocks noChangeAspect="1"/>
          </p:cNvPicPr>
          <p:nvPr userDrawn="1"/>
        </p:nvPicPr>
        <p:blipFill>
          <a:blip r:embed="rId2">
            <a:alphaModFix amt="65000"/>
            <a:extLst>
              <a:ext uri="{28A0092B-C50C-407E-A947-70E740481C1C}">
                <a14:useLocalDpi xmlns:a14="http://schemas.microsoft.com/office/drawing/2010/main" val="0"/>
              </a:ext>
            </a:extLst>
          </a:blip>
          <a:srcRect/>
          <a:stretch>
            <a:fillRect/>
          </a:stretch>
        </p:blipFill>
        <p:spPr>
          <a:xfrm>
            <a:off x="3907155" y="189310"/>
            <a:ext cx="3708083" cy="4764881"/>
          </a:xfrm>
          <a:prstGeom prst="rect">
            <a:avLst/>
          </a:prstGeom>
          <a:noFill/>
        </p:spPr>
      </p:pic>
      <p:sp>
        <p:nvSpPr>
          <p:cNvPr id="7" name="Rectangle 6">
            <a:extLst>
              <a:ext uri="{FF2B5EF4-FFF2-40B4-BE49-F238E27FC236}">
                <a16:creationId xmlns:a16="http://schemas.microsoft.com/office/drawing/2014/main" id="{55464233-290E-F450-429D-1C58FA6BE3BA}"/>
              </a:ext>
            </a:extLst>
          </p:cNvPr>
          <p:cNvSpPr/>
          <p:nvPr userDrawn="1"/>
        </p:nvSpPr>
        <p:spPr>
          <a:xfrm>
            <a:off x="6847067" y="1468010"/>
            <a:ext cx="1628030" cy="1406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10" name="Group 9">
            <a:extLst>
              <a:ext uri="{FF2B5EF4-FFF2-40B4-BE49-F238E27FC236}">
                <a16:creationId xmlns:a16="http://schemas.microsoft.com/office/drawing/2014/main" id="{529301A6-CFC4-B3CC-A34A-D95CCD32D624}"/>
              </a:ext>
            </a:extLst>
          </p:cNvPr>
          <p:cNvGrpSpPr/>
          <p:nvPr userDrawn="1"/>
        </p:nvGrpSpPr>
        <p:grpSpPr>
          <a:xfrm>
            <a:off x="3592758" y="0"/>
            <a:ext cx="6665525" cy="4835381"/>
            <a:chOff x="2979926" y="-33603"/>
            <a:chExt cx="6221676" cy="4549336"/>
          </a:xfrm>
          <a:solidFill>
            <a:schemeClr val="bg1">
              <a:lumMod val="85000"/>
            </a:schemeClr>
          </a:solidFill>
        </p:grpSpPr>
        <p:sp>
          <p:nvSpPr>
            <p:cNvPr id="11" name="Freeform 100">
              <a:extLst>
                <a:ext uri="{FF2B5EF4-FFF2-40B4-BE49-F238E27FC236}">
                  <a16:creationId xmlns:a16="http://schemas.microsoft.com/office/drawing/2014/main" id="{3852AB89-8741-9A25-8557-D45BDA533E99}"/>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12" name="Freeform 23">
              <a:extLst>
                <a:ext uri="{FF2B5EF4-FFF2-40B4-BE49-F238E27FC236}">
                  <a16:creationId xmlns:a16="http://schemas.microsoft.com/office/drawing/2014/main" id="{D7B263F4-13A8-6F50-EF9E-2E486CDB4A84}"/>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13" name="Freeform 5">
              <a:extLst>
                <a:ext uri="{FF2B5EF4-FFF2-40B4-BE49-F238E27FC236}">
                  <a16:creationId xmlns:a16="http://schemas.microsoft.com/office/drawing/2014/main" id="{791BFD03-1FA2-7E97-1565-9D1C98A93858}"/>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14" name="Freeform 6">
              <a:extLst>
                <a:ext uri="{FF2B5EF4-FFF2-40B4-BE49-F238E27FC236}">
                  <a16:creationId xmlns:a16="http://schemas.microsoft.com/office/drawing/2014/main" id="{ECD3AD05-17E2-5CDC-93FC-744FB2E76140}"/>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15" name="Freeform 84">
              <a:extLst>
                <a:ext uri="{FF2B5EF4-FFF2-40B4-BE49-F238E27FC236}">
                  <a16:creationId xmlns:a16="http://schemas.microsoft.com/office/drawing/2014/main" id="{566857C2-27F1-D211-0F5D-A1804D7D01D4}"/>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16" name="Freeform 193">
              <a:extLst>
                <a:ext uri="{FF2B5EF4-FFF2-40B4-BE49-F238E27FC236}">
                  <a16:creationId xmlns:a16="http://schemas.microsoft.com/office/drawing/2014/main" id="{1F009509-18E0-592C-D967-95F95E24E869}"/>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17" name="Freeform 47">
              <a:extLst>
                <a:ext uri="{FF2B5EF4-FFF2-40B4-BE49-F238E27FC236}">
                  <a16:creationId xmlns:a16="http://schemas.microsoft.com/office/drawing/2014/main" id="{E97D58DD-53C2-7B80-1EF9-E56A5FE9E23D}"/>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18" name="Freeform 88">
              <a:extLst>
                <a:ext uri="{FF2B5EF4-FFF2-40B4-BE49-F238E27FC236}">
                  <a16:creationId xmlns:a16="http://schemas.microsoft.com/office/drawing/2014/main" id="{B64AC892-3DC0-6F73-F7D3-3A412FD20973}"/>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19" name="Freeform 197">
              <a:extLst>
                <a:ext uri="{FF2B5EF4-FFF2-40B4-BE49-F238E27FC236}">
                  <a16:creationId xmlns:a16="http://schemas.microsoft.com/office/drawing/2014/main" id="{33BD2794-7B6F-1A00-ED6F-ABD758C82826}"/>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20" name="Freeform 9">
              <a:extLst>
                <a:ext uri="{FF2B5EF4-FFF2-40B4-BE49-F238E27FC236}">
                  <a16:creationId xmlns:a16="http://schemas.microsoft.com/office/drawing/2014/main" id="{5249D3CF-E66D-03A1-8509-1E43DCE55A80}"/>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21" name="Freeform 21">
              <a:extLst>
                <a:ext uri="{FF2B5EF4-FFF2-40B4-BE49-F238E27FC236}">
                  <a16:creationId xmlns:a16="http://schemas.microsoft.com/office/drawing/2014/main" id="{0F5F7FCA-B71A-0177-76BE-75EBDBD2C5AD}"/>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22" name="Freeform 25">
              <a:extLst>
                <a:ext uri="{FF2B5EF4-FFF2-40B4-BE49-F238E27FC236}">
                  <a16:creationId xmlns:a16="http://schemas.microsoft.com/office/drawing/2014/main" id="{65AEF7C2-FC16-4032-3022-66A3757DF35D}"/>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23" name="Freeform 51">
              <a:extLst>
                <a:ext uri="{FF2B5EF4-FFF2-40B4-BE49-F238E27FC236}">
                  <a16:creationId xmlns:a16="http://schemas.microsoft.com/office/drawing/2014/main" id="{BA0E0948-AF32-67BE-CEA9-6E6AAC8F759F}"/>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24" name="Freeform 61">
              <a:extLst>
                <a:ext uri="{FF2B5EF4-FFF2-40B4-BE49-F238E27FC236}">
                  <a16:creationId xmlns:a16="http://schemas.microsoft.com/office/drawing/2014/main" id="{02FB93BD-2F46-84EB-73BB-977723341F85}"/>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25" name="Freeform 63">
              <a:extLst>
                <a:ext uri="{FF2B5EF4-FFF2-40B4-BE49-F238E27FC236}">
                  <a16:creationId xmlns:a16="http://schemas.microsoft.com/office/drawing/2014/main" id="{0BEE2EFE-BA4E-CF04-96DF-548D070012DD}"/>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26" name="Freeform 144">
              <a:extLst>
                <a:ext uri="{FF2B5EF4-FFF2-40B4-BE49-F238E27FC236}">
                  <a16:creationId xmlns:a16="http://schemas.microsoft.com/office/drawing/2014/main" id="{265C0F30-A76D-FEA2-3BAE-D4744618D4C1}"/>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27" name="Freeform 217">
              <a:extLst>
                <a:ext uri="{FF2B5EF4-FFF2-40B4-BE49-F238E27FC236}">
                  <a16:creationId xmlns:a16="http://schemas.microsoft.com/office/drawing/2014/main" id="{349936F8-4351-35F8-C16B-6C9A3710EEF0}"/>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28" name="Freeform 219">
              <a:extLst>
                <a:ext uri="{FF2B5EF4-FFF2-40B4-BE49-F238E27FC236}">
                  <a16:creationId xmlns:a16="http://schemas.microsoft.com/office/drawing/2014/main" id="{C0A4709B-A8DB-44F2-E9AE-5C84BD54C26D}"/>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29" name="Freeform 7">
              <a:extLst>
                <a:ext uri="{FF2B5EF4-FFF2-40B4-BE49-F238E27FC236}">
                  <a16:creationId xmlns:a16="http://schemas.microsoft.com/office/drawing/2014/main" id="{0516D4E9-3D2B-1C90-8E47-998E499C6A90}"/>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30" name="Freeform 17">
              <a:extLst>
                <a:ext uri="{FF2B5EF4-FFF2-40B4-BE49-F238E27FC236}">
                  <a16:creationId xmlns:a16="http://schemas.microsoft.com/office/drawing/2014/main" id="{93862831-F500-6581-B7F7-C5F36BE11EB0}"/>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31" name="Freeform 29">
              <a:extLst>
                <a:ext uri="{FF2B5EF4-FFF2-40B4-BE49-F238E27FC236}">
                  <a16:creationId xmlns:a16="http://schemas.microsoft.com/office/drawing/2014/main" id="{F55964F1-43A0-F717-EEEE-6FA4B3578BFF}"/>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32" name="Freeform 31">
              <a:extLst>
                <a:ext uri="{FF2B5EF4-FFF2-40B4-BE49-F238E27FC236}">
                  <a16:creationId xmlns:a16="http://schemas.microsoft.com/office/drawing/2014/main" id="{432EAF84-F7D9-25C9-792D-953884745597}"/>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33" name="Freeform 33">
              <a:extLst>
                <a:ext uri="{FF2B5EF4-FFF2-40B4-BE49-F238E27FC236}">
                  <a16:creationId xmlns:a16="http://schemas.microsoft.com/office/drawing/2014/main" id="{BFB8DD92-6658-2CBC-5453-8033C3CB42A5}"/>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34" name="Freeform 41">
              <a:extLst>
                <a:ext uri="{FF2B5EF4-FFF2-40B4-BE49-F238E27FC236}">
                  <a16:creationId xmlns:a16="http://schemas.microsoft.com/office/drawing/2014/main" id="{24DFE7E2-C486-9339-A910-703A0A1D5B98}"/>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35" name="Freeform 53">
              <a:extLst>
                <a:ext uri="{FF2B5EF4-FFF2-40B4-BE49-F238E27FC236}">
                  <a16:creationId xmlns:a16="http://schemas.microsoft.com/office/drawing/2014/main" id="{DD4BC445-E01E-544C-B25A-724574F2D842}"/>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36" name="Freeform 195">
              <a:extLst>
                <a:ext uri="{FF2B5EF4-FFF2-40B4-BE49-F238E27FC236}">
                  <a16:creationId xmlns:a16="http://schemas.microsoft.com/office/drawing/2014/main" id="{2AD57BD6-C124-56FD-74BE-3B4C2D82F6FA}"/>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37" name="Freeform 212">
              <a:extLst>
                <a:ext uri="{FF2B5EF4-FFF2-40B4-BE49-F238E27FC236}">
                  <a16:creationId xmlns:a16="http://schemas.microsoft.com/office/drawing/2014/main" id="{0B643B58-DF54-F635-876A-2726537B5098}"/>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38" name="Freeform 221">
              <a:extLst>
                <a:ext uri="{FF2B5EF4-FFF2-40B4-BE49-F238E27FC236}">
                  <a16:creationId xmlns:a16="http://schemas.microsoft.com/office/drawing/2014/main" id="{D357C058-22D9-54AD-D585-E29F7F7B16D4}"/>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39" name="Freeform 11">
              <a:extLst>
                <a:ext uri="{FF2B5EF4-FFF2-40B4-BE49-F238E27FC236}">
                  <a16:creationId xmlns:a16="http://schemas.microsoft.com/office/drawing/2014/main" id="{5B3CE304-D4D2-6934-99F8-962CAA81609B}"/>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40" name="Freeform 13">
              <a:extLst>
                <a:ext uri="{FF2B5EF4-FFF2-40B4-BE49-F238E27FC236}">
                  <a16:creationId xmlns:a16="http://schemas.microsoft.com/office/drawing/2014/main" id="{1A7B3FC6-14F9-74C0-5577-43E33351D786}"/>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41" name="Freeform 19">
              <a:extLst>
                <a:ext uri="{FF2B5EF4-FFF2-40B4-BE49-F238E27FC236}">
                  <a16:creationId xmlns:a16="http://schemas.microsoft.com/office/drawing/2014/main" id="{165B17F2-033D-0C4A-1928-BFD534B6F37D}"/>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42" name="Freeform 39">
              <a:extLst>
                <a:ext uri="{FF2B5EF4-FFF2-40B4-BE49-F238E27FC236}">
                  <a16:creationId xmlns:a16="http://schemas.microsoft.com/office/drawing/2014/main" id="{5A741CA3-C5DD-4DCF-2CB7-BCA14769B593}"/>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43" name="Freeform 45">
              <a:extLst>
                <a:ext uri="{FF2B5EF4-FFF2-40B4-BE49-F238E27FC236}">
                  <a16:creationId xmlns:a16="http://schemas.microsoft.com/office/drawing/2014/main" id="{A02DDC39-55C3-7BFF-10B6-B7CB540846F3}"/>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44" name="Freeform 78">
              <a:extLst>
                <a:ext uri="{FF2B5EF4-FFF2-40B4-BE49-F238E27FC236}">
                  <a16:creationId xmlns:a16="http://schemas.microsoft.com/office/drawing/2014/main" id="{EFE461B8-DAC4-AA6B-7683-B6717F81548C}"/>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45" name="Freeform 80">
              <a:extLst>
                <a:ext uri="{FF2B5EF4-FFF2-40B4-BE49-F238E27FC236}">
                  <a16:creationId xmlns:a16="http://schemas.microsoft.com/office/drawing/2014/main" id="{BE7B9537-828D-E78F-04E9-7703A3ED53B9}"/>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46" name="Freeform 86">
              <a:extLst>
                <a:ext uri="{FF2B5EF4-FFF2-40B4-BE49-F238E27FC236}">
                  <a16:creationId xmlns:a16="http://schemas.microsoft.com/office/drawing/2014/main" id="{39F410EC-7F4F-7244-22B2-B012F6776A59}"/>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47" name="Freeform 90">
              <a:extLst>
                <a:ext uri="{FF2B5EF4-FFF2-40B4-BE49-F238E27FC236}">
                  <a16:creationId xmlns:a16="http://schemas.microsoft.com/office/drawing/2014/main" id="{476AA7A6-9985-2C69-FE63-961B21C13A8C}"/>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48" name="Freeform 92">
              <a:extLst>
                <a:ext uri="{FF2B5EF4-FFF2-40B4-BE49-F238E27FC236}">
                  <a16:creationId xmlns:a16="http://schemas.microsoft.com/office/drawing/2014/main" id="{9619B6CE-849B-CFCB-1AE2-A590A3DB976F}"/>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49" name="Freeform 96">
              <a:extLst>
                <a:ext uri="{FF2B5EF4-FFF2-40B4-BE49-F238E27FC236}">
                  <a16:creationId xmlns:a16="http://schemas.microsoft.com/office/drawing/2014/main" id="{14CBDDE8-F3C4-96D0-B368-FC3EBF39337F}"/>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50" name="Freeform 102">
              <a:extLst>
                <a:ext uri="{FF2B5EF4-FFF2-40B4-BE49-F238E27FC236}">
                  <a16:creationId xmlns:a16="http://schemas.microsoft.com/office/drawing/2014/main" id="{2D304252-6BB9-D2A0-D244-B9655F70E7DF}"/>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51" name="Freeform 109">
              <a:extLst>
                <a:ext uri="{FF2B5EF4-FFF2-40B4-BE49-F238E27FC236}">
                  <a16:creationId xmlns:a16="http://schemas.microsoft.com/office/drawing/2014/main" id="{CA9CBF28-C616-978F-D1CD-4C79F8D056CA}"/>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52" name="Freeform 139">
              <a:extLst>
                <a:ext uri="{FF2B5EF4-FFF2-40B4-BE49-F238E27FC236}">
                  <a16:creationId xmlns:a16="http://schemas.microsoft.com/office/drawing/2014/main" id="{EB6C7FDE-1936-B4DC-D523-98CBEFB4BBCE}"/>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53" name="Freeform 146">
              <a:extLst>
                <a:ext uri="{FF2B5EF4-FFF2-40B4-BE49-F238E27FC236}">
                  <a16:creationId xmlns:a16="http://schemas.microsoft.com/office/drawing/2014/main" id="{AF9EE6C3-FACB-543B-46AC-8B1D7FAACFA4}"/>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54" name="Freeform 210">
              <a:extLst>
                <a:ext uri="{FF2B5EF4-FFF2-40B4-BE49-F238E27FC236}">
                  <a16:creationId xmlns:a16="http://schemas.microsoft.com/office/drawing/2014/main" id="{83830444-05AD-1F29-277C-FE333D55D216}"/>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55" name="Freeform 223">
              <a:extLst>
                <a:ext uri="{FF2B5EF4-FFF2-40B4-BE49-F238E27FC236}">
                  <a16:creationId xmlns:a16="http://schemas.microsoft.com/office/drawing/2014/main" id="{F89892DD-5492-4E96-C5C6-5000D73D4C8B}"/>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tx2"/>
            </a:solid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sp>
          <p:nvSpPr>
            <p:cNvPr id="56" name="Freeform 2051">
              <a:extLst>
                <a:ext uri="{FF2B5EF4-FFF2-40B4-BE49-F238E27FC236}">
                  <a16:creationId xmlns:a16="http://schemas.microsoft.com/office/drawing/2014/main" id="{852B3FDC-804E-F868-4AFA-7FE7254283F3}"/>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a:lstStyle/>
            <a:p>
              <a:pPr defTabSz="1371326" eaLnBrk="1" fontAlgn="auto" hangingPunct="1">
                <a:spcBef>
                  <a:spcPts val="0"/>
                </a:spcBef>
                <a:spcAft>
                  <a:spcPts val="0"/>
                </a:spcAft>
                <a:defRPr/>
              </a:pPr>
              <a:endParaRPr lang="en-US" sz="1350">
                <a:latin typeface="Montserrat" charset="0"/>
              </a:endParaRPr>
            </a:p>
          </p:txBody>
        </p:sp>
      </p:grpSp>
      <p:sp>
        <p:nvSpPr>
          <p:cNvPr id="6" name="Title 1">
            <a:extLst>
              <a:ext uri="{FF2B5EF4-FFF2-40B4-BE49-F238E27FC236}">
                <a16:creationId xmlns:a16="http://schemas.microsoft.com/office/drawing/2014/main" id="{7A58DE29-82B5-4AED-5F16-D8A2E7550A45}"/>
              </a:ext>
            </a:extLst>
          </p:cNvPr>
          <p:cNvSpPr>
            <a:spLocks noGrp="1"/>
          </p:cNvSpPr>
          <p:nvPr>
            <p:ph type="title"/>
          </p:nvPr>
        </p:nvSpPr>
        <p:spPr>
          <a:xfrm>
            <a:off x="917248" y="99776"/>
            <a:ext cx="8131627" cy="410879"/>
          </a:xfrm>
        </p:spPr>
        <p:txBody>
          <a:bodyPr anchor="b">
            <a:noAutofit/>
          </a:bodyPr>
          <a:lstStyle>
            <a:lvl1pPr algn="l">
              <a:lnSpc>
                <a:spcPts val="1800"/>
              </a:lnSpc>
              <a:defRPr sz="2400" b="1">
                <a:solidFill>
                  <a:schemeClr val="tx2"/>
                </a:solidFill>
                <a:latin typeface="Franklin Gothic Medium" panose="020B0603020102020204" pitchFamily="34" charset="0"/>
                <a:cs typeface="Arial" panose="020B0604020202020204" pitchFamily="34" charset="0"/>
              </a:defRPr>
            </a:lvl1pPr>
          </a:lstStyle>
          <a:p>
            <a:r>
              <a:rPr lang="en-US"/>
              <a:t>Click to edit Master title style</a:t>
            </a:r>
            <a:endParaRPr lang="en-GB"/>
          </a:p>
        </p:txBody>
      </p:sp>
      <p:sp>
        <p:nvSpPr>
          <p:cNvPr id="58" name="Footer Placeholder 7">
            <a:extLst>
              <a:ext uri="{FF2B5EF4-FFF2-40B4-BE49-F238E27FC236}">
                <a16:creationId xmlns:a16="http://schemas.microsoft.com/office/drawing/2014/main" id="{8CB56E3F-E34A-C2B6-35E1-CB82BE561960}"/>
              </a:ext>
            </a:extLst>
          </p:cNvPr>
          <p:cNvSpPr>
            <a:spLocks noGrp="1"/>
          </p:cNvSpPr>
          <p:nvPr>
            <p:ph type="ftr" sz="quarter" idx="11"/>
          </p:nvPr>
        </p:nvSpPr>
        <p:spPr>
          <a:xfrm>
            <a:off x="619217" y="4916827"/>
            <a:ext cx="4439511" cy="247211"/>
          </a:xfrm>
          <a:prstGeom prst="rect">
            <a:avLst/>
          </a:prstGeom>
        </p:spPr>
        <p:txBody>
          <a:bodyPr anchor="t"/>
          <a:lstStyle>
            <a:lvl1pPr algn="l">
              <a:defRPr sz="900">
                <a:solidFill>
                  <a:schemeClr val="tx2"/>
                </a:solidFill>
                <a:latin typeface="Franklin Gothic Medium" panose="020B0603020102020204" pitchFamily="34" charset="0"/>
              </a:defRPr>
            </a:lvl1pPr>
          </a:lstStyle>
          <a:p>
            <a:r>
              <a:rPr lang="en-GB"/>
              <a:t>A.Fasoli | FPA Annual Meeting | December 2024</a:t>
            </a:r>
          </a:p>
        </p:txBody>
      </p:sp>
      <p:sp>
        <p:nvSpPr>
          <p:cNvPr id="59" name="Slide Number Placeholder 8">
            <a:extLst>
              <a:ext uri="{FF2B5EF4-FFF2-40B4-BE49-F238E27FC236}">
                <a16:creationId xmlns:a16="http://schemas.microsoft.com/office/drawing/2014/main" id="{8F87E3B2-3E2D-9ECF-04E6-710598C73008}"/>
              </a:ext>
            </a:extLst>
          </p:cNvPr>
          <p:cNvSpPr>
            <a:spLocks noGrp="1"/>
          </p:cNvSpPr>
          <p:nvPr>
            <p:ph type="sldNum" sz="quarter" idx="12"/>
          </p:nvPr>
        </p:nvSpPr>
        <p:spPr>
          <a:xfrm>
            <a:off x="0" y="4942528"/>
            <a:ext cx="540060" cy="149381"/>
          </a:xfrm>
        </p:spPr>
        <p:txBody>
          <a:bodyPr anchor="ctr"/>
          <a:lstStyle>
            <a:lvl1pPr>
              <a:defRPr sz="1050">
                <a:solidFill>
                  <a:schemeClr val="tx2"/>
                </a:solidFill>
                <a:latin typeface="Franklin Gothic Medium" panose="020B0603020102020204" pitchFamily="34" charset="0"/>
              </a:defRPr>
            </a:lvl1pPr>
          </a:lstStyle>
          <a:p>
            <a:fld id="{6A6D9FA1-99C7-4910-8E32-B85D378B0060}" type="slidenum">
              <a:rPr lang="en-GB" smtClean="0"/>
              <a:pPr/>
              <a:t>‹#›</a:t>
            </a:fld>
            <a:endParaRPr lang="en-GB"/>
          </a:p>
        </p:txBody>
      </p:sp>
      <p:pic>
        <p:nvPicPr>
          <p:cNvPr id="60" name="Picture 59" descr="A blue text on a white background&#10;&#10;Description automatically generated">
            <a:extLst>
              <a:ext uri="{FF2B5EF4-FFF2-40B4-BE49-F238E27FC236}">
                <a16:creationId xmlns:a16="http://schemas.microsoft.com/office/drawing/2014/main" id="{552E4D2E-DFE8-EB6E-6B99-944DE45E7AC1}"/>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9687"/>
          <a:stretch/>
        </p:blipFill>
        <p:spPr>
          <a:xfrm>
            <a:off x="87720" y="-67978"/>
            <a:ext cx="741806" cy="746388"/>
          </a:xfrm>
          <a:prstGeom prst="rect">
            <a:avLst/>
          </a:prstGeom>
        </p:spPr>
      </p:pic>
    </p:spTree>
    <p:extLst>
      <p:ext uri="{BB962C8B-B14F-4D97-AF65-F5344CB8AC3E}">
        <p14:creationId xmlns:p14="http://schemas.microsoft.com/office/powerpoint/2010/main" val="125526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6BB05-CDE1-71D8-95B1-3A5C6CD699AD}"/>
              </a:ext>
            </a:extLst>
          </p:cNvPr>
          <p:cNvSpPr/>
          <p:nvPr userDrawn="1"/>
        </p:nvSpPr>
        <p:spPr>
          <a:xfrm>
            <a:off x="4806563" y="1610140"/>
            <a:ext cx="1628030" cy="12105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55464233-290E-F450-429D-1C58FA6BE3BA}"/>
              </a:ext>
            </a:extLst>
          </p:cNvPr>
          <p:cNvSpPr/>
          <p:nvPr userDrawn="1"/>
        </p:nvSpPr>
        <p:spPr>
          <a:xfrm>
            <a:off x="6847067" y="1468010"/>
            <a:ext cx="1628030" cy="1406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4894008"/>
            <a:ext cx="9144000" cy="24949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2">
            <a:clrChange>
              <a:clrFrom>
                <a:srgbClr val="FFFFFF"/>
              </a:clrFrom>
              <a:clrTo>
                <a:srgbClr val="FFFFFF">
                  <a:alpha val="0"/>
                </a:srgbClr>
              </a:clrTo>
            </a:clrChange>
          </a:blip>
          <a:srcRect l="4285" t="18666" r="3497" b="6422"/>
          <a:stretch/>
        </p:blipFill>
        <p:spPr>
          <a:xfrm>
            <a:off x="395536" y="734888"/>
            <a:ext cx="8424936" cy="3853086"/>
          </a:xfrm>
          <a:prstGeom prst="rect">
            <a:avLst/>
          </a:prstGeom>
        </p:spPr>
      </p:pic>
      <p:sp>
        <p:nvSpPr>
          <p:cNvPr id="6" name="Title 1">
            <a:extLst>
              <a:ext uri="{FF2B5EF4-FFF2-40B4-BE49-F238E27FC236}">
                <a16:creationId xmlns:a16="http://schemas.microsoft.com/office/drawing/2014/main" id="{5EA9687A-233F-53E9-571F-21DDF87680E0}"/>
              </a:ext>
            </a:extLst>
          </p:cNvPr>
          <p:cNvSpPr>
            <a:spLocks noGrp="1"/>
          </p:cNvSpPr>
          <p:nvPr>
            <p:ph type="title" hasCustomPrompt="1"/>
          </p:nvPr>
        </p:nvSpPr>
        <p:spPr>
          <a:xfrm>
            <a:off x="917248" y="99776"/>
            <a:ext cx="8131627" cy="410879"/>
          </a:xfrm>
        </p:spPr>
        <p:txBody>
          <a:bodyPr anchor="b">
            <a:noAutofit/>
          </a:bodyPr>
          <a:lstStyle>
            <a:lvl1pPr algn="l">
              <a:lnSpc>
                <a:spcPts val="1800"/>
              </a:lnSpc>
              <a:defRPr sz="2400" b="1">
                <a:solidFill>
                  <a:schemeClr val="tx2"/>
                </a:solidFill>
                <a:latin typeface="Franklin Gothic Medium" panose="020B0603020102020204" pitchFamily="34" charset="0"/>
                <a:cs typeface="Arial" panose="020B0604020202020204" pitchFamily="34" charset="0"/>
              </a:defRPr>
            </a:lvl1pPr>
          </a:lstStyle>
          <a:p>
            <a:r>
              <a:rPr lang="en-US"/>
              <a:t>EUROfusion Values</a:t>
            </a:r>
            <a:endParaRPr lang="en-GB"/>
          </a:p>
        </p:txBody>
      </p:sp>
      <p:sp>
        <p:nvSpPr>
          <p:cNvPr id="10" name="Footer Placeholder 7">
            <a:extLst>
              <a:ext uri="{FF2B5EF4-FFF2-40B4-BE49-F238E27FC236}">
                <a16:creationId xmlns:a16="http://schemas.microsoft.com/office/drawing/2014/main" id="{E33F86F0-63C7-20BE-B76E-62184934F759}"/>
              </a:ext>
            </a:extLst>
          </p:cNvPr>
          <p:cNvSpPr>
            <a:spLocks noGrp="1"/>
          </p:cNvSpPr>
          <p:nvPr>
            <p:ph type="ftr" sz="quarter" idx="11"/>
          </p:nvPr>
        </p:nvSpPr>
        <p:spPr>
          <a:xfrm>
            <a:off x="619217" y="4916827"/>
            <a:ext cx="4439511" cy="247211"/>
          </a:xfrm>
          <a:prstGeom prst="rect">
            <a:avLst/>
          </a:prstGeom>
        </p:spPr>
        <p:txBody>
          <a:bodyPr anchor="t"/>
          <a:lstStyle>
            <a:lvl1pPr algn="l">
              <a:defRPr sz="900">
                <a:solidFill>
                  <a:schemeClr val="bg1"/>
                </a:solidFill>
                <a:latin typeface="Franklin Gothic Medium" panose="020B0603020102020204" pitchFamily="34" charset="0"/>
              </a:defRPr>
            </a:lvl1pPr>
          </a:lstStyle>
          <a:p>
            <a:r>
              <a:rPr lang="en-GB">
                <a:solidFill>
                  <a:prstClr val="white"/>
                </a:solidFill>
              </a:rPr>
              <a:t>A.Fasoli | FPA Annual Meeting | December 2024</a:t>
            </a:r>
          </a:p>
        </p:txBody>
      </p:sp>
      <p:sp>
        <p:nvSpPr>
          <p:cNvPr id="11" name="Slide Number Placeholder 8">
            <a:extLst>
              <a:ext uri="{FF2B5EF4-FFF2-40B4-BE49-F238E27FC236}">
                <a16:creationId xmlns:a16="http://schemas.microsoft.com/office/drawing/2014/main" id="{9A051F48-332D-1B6E-559F-719F2D17FA43}"/>
              </a:ext>
            </a:extLst>
          </p:cNvPr>
          <p:cNvSpPr>
            <a:spLocks noGrp="1"/>
          </p:cNvSpPr>
          <p:nvPr>
            <p:ph type="sldNum" sz="quarter" idx="12"/>
          </p:nvPr>
        </p:nvSpPr>
        <p:spPr>
          <a:xfrm>
            <a:off x="0" y="4942528"/>
            <a:ext cx="540060" cy="149381"/>
          </a:xfrm>
        </p:spPr>
        <p:txBody>
          <a:bodyPr anchor="ctr"/>
          <a:lstStyle>
            <a:lvl1pPr>
              <a:defRPr sz="1050">
                <a:solidFill>
                  <a:schemeClr val="bg1"/>
                </a:solidFill>
                <a:latin typeface="Franklin Gothic Medium" panose="020B0603020102020204" pitchFamily="34" charset="0"/>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2" name="Picture 11" descr="A blue text on a white background&#10;&#10;Description automatically generated">
            <a:extLst>
              <a:ext uri="{FF2B5EF4-FFF2-40B4-BE49-F238E27FC236}">
                <a16:creationId xmlns:a16="http://schemas.microsoft.com/office/drawing/2014/main" id="{C937344B-2BC5-FA95-9315-993EB2D5EC47}"/>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9687"/>
          <a:stretch/>
        </p:blipFill>
        <p:spPr>
          <a:xfrm>
            <a:off x="87720" y="-67978"/>
            <a:ext cx="741806" cy="746388"/>
          </a:xfrm>
          <a:prstGeom prst="rect">
            <a:avLst/>
          </a:prstGeom>
        </p:spPr>
      </p:pic>
    </p:spTree>
    <p:extLst>
      <p:ext uri="{BB962C8B-B14F-4D97-AF65-F5344CB8AC3E}">
        <p14:creationId xmlns:p14="http://schemas.microsoft.com/office/powerpoint/2010/main" val="332988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4894008"/>
            <a:ext cx="9144000" cy="24949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737574" y="144386"/>
            <a:ext cx="7088832" cy="342900"/>
          </a:xfrm>
        </p:spPr>
        <p:txBody>
          <a:bodyPr>
            <a:noAutofit/>
          </a:bodyPr>
          <a:lstStyle>
            <a:lvl1pPr algn="l">
              <a:lnSpc>
                <a:spcPts val="1800"/>
              </a:lnSpc>
              <a:defRPr sz="2100" b="1">
                <a:solidFill>
                  <a:schemeClr val="tx2"/>
                </a:solidFill>
                <a:latin typeface="+mn-lt"/>
                <a:cs typeface="Arial" panose="020B0604020202020204" pitchFamily="34" charset="0"/>
              </a:defRPr>
            </a:lvl1pPr>
          </a:lstStyle>
          <a:p>
            <a:r>
              <a:rPr lang="en-US"/>
              <a:t>Click to edit Master title style</a:t>
            </a:r>
            <a:endParaRPr lang="en-GB"/>
          </a:p>
        </p:txBody>
      </p:sp>
      <p:sp>
        <p:nvSpPr>
          <p:cNvPr id="8" name="Footer Placeholder 7"/>
          <p:cNvSpPr>
            <a:spLocks noGrp="1"/>
          </p:cNvSpPr>
          <p:nvPr>
            <p:ph type="ftr" sz="quarter" idx="11"/>
          </p:nvPr>
        </p:nvSpPr>
        <p:spPr>
          <a:xfrm>
            <a:off x="619218" y="4916827"/>
            <a:ext cx="5694872" cy="247211"/>
          </a:xfrm>
          <a:prstGeom prst="rect">
            <a:avLst/>
          </a:prstGeom>
        </p:spPr>
        <p:txBody>
          <a:bodyPr anchor="t"/>
          <a:lstStyle>
            <a:lvl1pPr>
              <a:defRPr sz="900">
                <a:solidFill>
                  <a:schemeClr val="bg1"/>
                </a:solidFill>
              </a:defRPr>
            </a:lvl1pPr>
          </a:lstStyle>
          <a:p>
            <a:r>
              <a:rPr lang="en-GB">
                <a:solidFill>
                  <a:prstClr val="white"/>
                </a:solidFill>
              </a:rPr>
              <a:t>A.Fasoli | FPA Annual Meeting | December 2024</a:t>
            </a: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509" y="42756"/>
            <a:ext cx="477017" cy="47701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a:xfrm>
            <a:off x="0" y="4942528"/>
            <a:ext cx="540060" cy="149381"/>
          </a:xfrm>
        </p:spPr>
        <p:txBody>
          <a:bodyPr anchor="ctr"/>
          <a:lstStyle>
            <a:lvl1pPr>
              <a:defRPr sz="105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noFill/>
        </p:spPr>
      </p:pic>
    </p:spTree>
    <p:extLst>
      <p:ext uri="{BB962C8B-B14F-4D97-AF65-F5344CB8AC3E}">
        <p14:creationId xmlns:p14="http://schemas.microsoft.com/office/powerpoint/2010/main" val="24358625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fr-FR"/>
              <a:t>A.Fasoli | FPA Annual Meeting | December 2024</a:t>
            </a:r>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a:t>
            </a:fld>
            <a:endParaRPr lang="en-GB"/>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Lst>
  <p:hf hd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 Id="rId9"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BBCFAD-2E6A-D757-45C4-10A30A403D57}"/>
              </a:ext>
            </a:extLst>
          </p:cNvPr>
          <p:cNvSpPr/>
          <p:nvPr/>
        </p:nvSpPr>
        <p:spPr>
          <a:xfrm>
            <a:off x="179512" y="180698"/>
            <a:ext cx="2232248" cy="518844"/>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3" name="Text Placeholder 2">
            <a:extLst>
              <a:ext uri="{FF2B5EF4-FFF2-40B4-BE49-F238E27FC236}">
                <a16:creationId xmlns:a16="http://schemas.microsoft.com/office/drawing/2014/main" id="{B9E0BA46-A44E-6311-E3E9-9C5A01C32D4A}"/>
              </a:ext>
            </a:extLst>
          </p:cNvPr>
          <p:cNvSpPr>
            <a:spLocks noGrp="1"/>
          </p:cNvSpPr>
          <p:nvPr>
            <p:ph type="body" sz="quarter" idx="10"/>
          </p:nvPr>
        </p:nvSpPr>
        <p:spPr>
          <a:xfrm>
            <a:off x="350084" y="2991408"/>
            <a:ext cx="3960440" cy="1113228"/>
          </a:xfrm>
        </p:spPr>
        <p:txBody>
          <a:bodyPr/>
          <a:lstStyle/>
          <a:p>
            <a:r>
              <a:rPr lang="en-US" sz="2400" b="0" err="1">
                <a:solidFill>
                  <a:srgbClr val="002060"/>
                </a:solidFill>
                <a:latin typeface="Franklin Gothic Medium" panose="020B0603020102020204" pitchFamily="34" charset="0"/>
              </a:rPr>
              <a:t>Ambrogio</a:t>
            </a:r>
            <a:r>
              <a:rPr lang="en-US" sz="2400" b="0">
                <a:solidFill>
                  <a:srgbClr val="002060"/>
                </a:solidFill>
                <a:latin typeface="Franklin Gothic Medium" panose="020B0603020102020204" pitchFamily="34" charset="0"/>
              </a:rPr>
              <a:t> </a:t>
            </a:r>
            <a:r>
              <a:rPr lang="en-US" sz="2400" b="0" err="1">
                <a:solidFill>
                  <a:srgbClr val="002060"/>
                </a:solidFill>
                <a:latin typeface="Franklin Gothic Medium" panose="020B0603020102020204" pitchFamily="34" charset="0"/>
              </a:rPr>
              <a:t>Fasoli</a:t>
            </a:r>
            <a:endParaRPr lang="en-US" sz="2400" b="0">
              <a:solidFill>
                <a:srgbClr val="002060"/>
              </a:solidFill>
              <a:latin typeface="Franklin Gothic Medium" panose="020B0603020102020204" pitchFamily="34" charset="0"/>
            </a:endParaRPr>
          </a:p>
          <a:p>
            <a:r>
              <a:rPr lang="en-US" sz="1800" b="0" err="1">
                <a:solidFill>
                  <a:srgbClr val="002060"/>
                </a:solidFill>
                <a:latin typeface="Franklin Gothic Medium" panose="020B0603020102020204" pitchFamily="34" charset="0"/>
              </a:rPr>
              <a:t>Programme</a:t>
            </a:r>
            <a:r>
              <a:rPr lang="en-US" sz="1800" b="0">
                <a:solidFill>
                  <a:srgbClr val="002060"/>
                </a:solidFill>
                <a:latin typeface="Franklin Gothic Medium" panose="020B0603020102020204" pitchFamily="34" charset="0"/>
              </a:rPr>
              <a:t> Manager</a:t>
            </a:r>
          </a:p>
        </p:txBody>
      </p:sp>
      <p:sp>
        <p:nvSpPr>
          <p:cNvPr id="2" name="Title 1">
            <a:extLst>
              <a:ext uri="{FF2B5EF4-FFF2-40B4-BE49-F238E27FC236}">
                <a16:creationId xmlns:a16="http://schemas.microsoft.com/office/drawing/2014/main" id="{3C528F97-5A05-EE6E-B0E5-3F99B6CFF760}"/>
              </a:ext>
            </a:extLst>
          </p:cNvPr>
          <p:cNvSpPr>
            <a:spLocks noGrp="1"/>
          </p:cNvSpPr>
          <p:nvPr>
            <p:ph type="title"/>
          </p:nvPr>
        </p:nvSpPr>
        <p:spPr>
          <a:xfrm>
            <a:off x="307152" y="1065142"/>
            <a:ext cx="8056293" cy="1570584"/>
          </a:xfrm>
        </p:spPr>
        <p:txBody>
          <a:bodyPr/>
          <a:lstStyle/>
          <a:p>
            <a:r>
              <a:rPr lang="en-GB" sz="3600" dirty="0">
                <a:solidFill>
                  <a:srgbClr val="002060"/>
                </a:solidFill>
                <a:effectLst/>
                <a:latin typeface="Franklin Gothic Medium" panose="020B0603020102020204" pitchFamily="34" charset="0"/>
              </a:rPr>
              <a:t>The </a:t>
            </a:r>
            <a:r>
              <a:rPr lang="en-GB" sz="3600" dirty="0" err="1">
                <a:solidFill>
                  <a:srgbClr val="002060"/>
                </a:solidFill>
                <a:effectLst/>
                <a:latin typeface="Franklin Gothic Medium" panose="020B0603020102020204" pitchFamily="34" charset="0"/>
              </a:rPr>
              <a:t>EUROfusion</a:t>
            </a:r>
            <a:r>
              <a:rPr lang="en-GB" sz="3600" dirty="0">
                <a:solidFill>
                  <a:srgbClr val="002060"/>
                </a:solidFill>
                <a:effectLst/>
                <a:latin typeface="Franklin Gothic Medium" panose="020B0603020102020204" pitchFamily="34" charset="0"/>
              </a:rPr>
              <a:t> approach to</a:t>
            </a:r>
            <a:br>
              <a:rPr lang="en-GB" sz="3600" dirty="0">
                <a:solidFill>
                  <a:srgbClr val="002060"/>
                </a:solidFill>
                <a:effectLst/>
                <a:latin typeface="Franklin Gothic Medium" panose="020B0603020102020204" pitchFamily="34" charset="0"/>
              </a:rPr>
            </a:br>
            <a:r>
              <a:rPr lang="en-GB" sz="3600" dirty="0">
                <a:solidFill>
                  <a:srgbClr val="002060"/>
                </a:solidFill>
                <a:effectLst/>
                <a:latin typeface="Franklin Gothic Medium" panose="020B0603020102020204" pitchFamily="34" charset="0"/>
              </a:rPr>
              <a:t>DEMO and fusion energy</a:t>
            </a:r>
          </a:p>
        </p:txBody>
      </p:sp>
      <p:pic>
        <p:nvPicPr>
          <p:cNvPr id="10" name="Picture 9" descr="A blue text on a white background&#10;&#10;Description automatically generated">
            <a:extLst>
              <a:ext uri="{FF2B5EF4-FFF2-40B4-BE49-F238E27FC236}">
                <a16:creationId xmlns:a16="http://schemas.microsoft.com/office/drawing/2014/main" id="{3FEE18FA-3C43-C46A-9CA5-01D3C43A028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663" y="307464"/>
            <a:ext cx="2880320" cy="756084"/>
          </a:xfrm>
          <a:prstGeom prst="rect">
            <a:avLst/>
          </a:prstGeom>
        </p:spPr>
      </p:pic>
    </p:spTree>
    <p:extLst>
      <p:ext uri="{BB962C8B-B14F-4D97-AF65-F5344CB8AC3E}">
        <p14:creationId xmlns:p14="http://schemas.microsoft.com/office/powerpoint/2010/main" val="1391678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D5F1-CB53-60DA-D67A-C1BBF3DBA809}"/>
              </a:ext>
            </a:extLst>
          </p:cNvPr>
          <p:cNvSpPr>
            <a:spLocks noGrp="1"/>
          </p:cNvSpPr>
          <p:nvPr>
            <p:ph type="title"/>
          </p:nvPr>
        </p:nvSpPr>
        <p:spPr/>
        <p:txBody>
          <a:bodyPr/>
          <a:lstStyle/>
          <a:p>
            <a:r>
              <a:rPr lang="en-GB" sz="2000"/>
              <a:t>Materials</a:t>
            </a:r>
            <a:endParaRPr lang="en-GB"/>
          </a:p>
        </p:txBody>
      </p:sp>
      <p:sp>
        <p:nvSpPr>
          <p:cNvPr id="3" name="Content Placeholder 2">
            <a:extLst>
              <a:ext uri="{FF2B5EF4-FFF2-40B4-BE49-F238E27FC236}">
                <a16:creationId xmlns:a16="http://schemas.microsoft.com/office/drawing/2014/main" id="{900B9988-464E-0F02-FC61-0E1E29F052EA}"/>
              </a:ext>
            </a:extLst>
          </p:cNvPr>
          <p:cNvSpPr>
            <a:spLocks noGrp="1"/>
          </p:cNvSpPr>
          <p:nvPr>
            <p:ph idx="1"/>
          </p:nvPr>
        </p:nvSpPr>
        <p:spPr>
          <a:xfrm>
            <a:off x="323529" y="733954"/>
            <a:ext cx="6408711" cy="4132281"/>
          </a:xfrm>
        </p:spPr>
        <p:txBody>
          <a:bodyPr>
            <a:normAutofit/>
          </a:bodyPr>
          <a:lstStyle/>
          <a:p>
            <a:pPr marL="0" indent="0">
              <a:buNone/>
            </a:pPr>
            <a:r>
              <a:rPr lang="en-GB" sz="2000"/>
              <a:t>A development programme is needed to qualify materials to enable roll-out of FPPs</a:t>
            </a:r>
          </a:p>
          <a:p>
            <a:pPr lvl="1"/>
            <a:r>
              <a:rPr lang="en-GB" sz="1400"/>
              <a:t>response to plasma exposure and to 14-MeV n-irradiation &gt;20dpa</a:t>
            </a:r>
          </a:p>
          <a:p>
            <a:pPr lvl="1"/>
            <a:r>
              <a:rPr lang="en-GB" sz="1400"/>
              <a:t>mechanical and thermal properties</a:t>
            </a:r>
          </a:p>
          <a:p>
            <a:pPr lvl="1"/>
            <a:r>
              <a:rPr lang="en-GB" sz="1400"/>
              <a:t>chemical compatibility and safety issues</a:t>
            </a:r>
          </a:p>
          <a:p>
            <a:pPr lvl="1"/>
            <a:endParaRPr lang="en-GB" sz="1400"/>
          </a:p>
          <a:p>
            <a:pPr marL="0" indent="0">
              <a:buNone/>
            </a:pPr>
            <a:r>
              <a:rPr lang="en-GB" sz="2000"/>
              <a:t>Robustness of industrial fabrication must be increased</a:t>
            </a:r>
          </a:p>
          <a:p>
            <a:pPr lvl="1"/>
            <a:endParaRPr lang="en-GB" sz="1400"/>
          </a:p>
          <a:p>
            <a:pPr marL="0" indent="0">
              <a:buNone/>
            </a:pPr>
            <a:r>
              <a:rPr lang="en-GB" sz="2000"/>
              <a:t>IFMIF-DONES will be the only facility with neutrons of adequate spectrum and fluence to qualify materials</a:t>
            </a:r>
          </a:p>
        </p:txBody>
      </p:sp>
      <p:sp>
        <p:nvSpPr>
          <p:cNvPr id="4" name="Footer Placeholder 3">
            <a:extLst>
              <a:ext uri="{FF2B5EF4-FFF2-40B4-BE49-F238E27FC236}">
                <a16:creationId xmlns:a16="http://schemas.microsoft.com/office/drawing/2014/main" id="{E67FFC35-4CF7-512D-3494-571CE42C2002}"/>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5" name="Slide Number Placeholder 4">
            <a:extLst>
              <a:ext uri="{FF2B5EF4-FFF2-40B4-BE49-F238E27FC236}">
                <a16:creationId xmlns:a16="http://schemas.microsoft.com/office/drawing/2014/main" id="{2C1D158E-7109-9470-BA2D-BAED9C511543}"/>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a:solidFill>
                <a:prstClr val="white"/>
              </a:solidFill>
            </a:endParaRPr>
          </a:p>
        </p:txBody>
      </p:sp>
      <p:pic>
        <p:nvPicPr>
          <p:cNvPr id="6" name="Picture 5">
            <a:extLst>
              <a:ext uri="{FF2B5EF4-FFF2-40B4-BE49-F238E27FC236}">
                <a16:creationId xmlns:a16="http://schemas.microsoft.com/office/drawing/2014/main" id="{7AE94035-71A3-4EBE-49AA-42DB92BAE0B1}"/>
              </a:ext>
            </a:extLst>
          </p:cNvPr>
          <p:cNvPicPr>
            <a:picLocks noChangeAspect="1"/>
          </p:cNvPicPr>
          <p:nvPr/>
        </p:nvPicPr>
        <p:blipFill rotWithShape="1">
          <a:blip r:embed="rId2"/>
          <a:srcRect t="11834" r="50000" b="22965"/>
          <a:stretch/>
        </p:blipFill>
        <p:spPr>
          <a:xfrm>
            <a:off x="6372200" y="0"/>
            <a:ext cx="2771800" cy="3493980"/>
          </a:xfrm>
          <a:prstGeom prst="rect">
            <a:avLst/>
          </a:prstGeom>
        </p:spPr>
      </p:pic>
      <p:pic>
        <p:nvPicPr>
          <p:cNvPr id="7" name="Imagen 2">
            <a:extLst>
              <a:ext uri="{FF2B5EF4-FFF2-40B4-BE49-F238E27FC236}">
                <a16:creationId xmlns:a16="http://schemas.microsoft.com/office/drawing/2014/main" id="{6C719BA6-27C6-D2D7-E5F4-22ACEC1D8D46}"/>
              </a:ext>
            </a:extLst>
          </p:cNvPr>
          <p:cNvPicPr>
            <a:picLocks noChangeAspect="1"/>
          </p:cNvPicPr>
          <p:nvPr/>
        </p:nvPicPr>
        <p:blipFill>
          <a:blip r:embed="rId3"/>
          <a:stretch>
            <a:fillRect/>
          </a:stretch>
        </p:blipFill>
        <p:spPr>
          <a:xfrm>
            <a:off x="6372201" y="2967233"/>
            <a:ext cx="2771800" cy="1898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8767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in a warehouse&#10;&#10;Description automatically generated">
            <a:extLst>
              <a:ext uri="{FF2B5EF4-FFF2-40B4-BE49-F238E27FC236}">
                <a16:creationId xmlns:a16="http://schemas.microsoft.com/office/drawing/2014/main" id="{53BA6C73-CF19-9E45-87B7-7AE4935E5B9A}"/>
              </a:ext>
            </a:extLst>
          </p:cNvPr>
          <p:cNvPicPr>
            <a:picLocks noChangeAspect="1"/>
          </p:cNvPicPr>
          <p:nvPr/>
        </p:nvPicPr>
        <p:blipFill>
          <a:blip r:embed="rId2">
            <a:extLst>
              <a:ext uri="{28A0092B-C50C-407E-A947-70E740481C1C}">
                <a14:useLocalDpi xmlns:a14="http://schemas.microsoft.com/office/drawing/2010/main" val="0"/>
              </a:ext>
            </a:extLst>
          </a:blip>
          <a:srcRect t="6608"/>
          <a:stretch/>
        </p:blipFill>
        <p:spPr>
          <a:xfrm>
            <a:off x="3382172" y="594556"/>
            <a:ext cx="2942271" cy="2060893"/>
          </a:xfrm>
          <a:prstGeom prst="rect">
            <a:avLst/>
          </a:prstGeom>
        </p:spPr>
      </p:pic>
      <p:sp>
        <p:nvSpPr>
          <p:cNvPr id="2" name="Title 1">
            <a:extLst>
              <a:ext uri="{FF2B5EF4-FFF2-40B4-BE49-F238E27FC236}">
                <a16:creationId xmlns:a16="http://schemas.microsoft.com/office/drawing/2014/main" id="{7C3A7FED-CDC3-F0B5-9D04-BF55811BEA45}"/>
              </a:ext>
            </a:extLst>
          </p:cNvPr>
          <p:cNvSpPr>
            <a:spLocks noGrp="1"/>
          </p:cNvSpPr>
          <p:nvPr>
            <p:ph type="title"/>
          </p:nvPr>
        </p:nvSpPr>
        <p:spPr/>
        <p:txBody>
          <a:bodyPr>
            <a:normAutofit/>
          </a:bodyPr>
          <a:lstStyle/>
          <a:p>
            <a:r>
              <a:rPr lang="en-GB" sz="2000"/>
              <a:t>IFMIF-DONES: construction has started</a:t>
            </a:r>
          </a:p>
        </p:txBody>
      </p:sp>
      <p:sp>
        <p:nvSpPr>
          <p:cNvPr id="4" name="Footer Placeholder 3">
            <a:extLst>
              <a:ext uri="{FF2B5EF4-FFF2-40B4-BE49-F238E27FC236}">
                <a16:creationId xmlns:a16="http://schemas.microsoft.com/office/drawing/2014/main" id="{9CB09283-AA8C-5E30-2E8D-153B64B0B213}"/>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5" name="Slide Number Placeholder 4">
            <a:extLst>
              <a:ext uri="{FF2B5EF4-FFF2-40B4-BE49-F238E27FC236}">
                <a16:creationId xmlns:a16="http://schemas.microsoft.com/office/drawing/2014/main" id="{8BB6D12D-4980-F647-1AD9-A9A1111FCBCC}"/>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a:solidFill>
                <a:prstClr val="white"/>
              </a:solidFill>
            </a:endParaRPr>
          </a:p>
        </p:txBody>
      </p:sp>
      <p:sp>
        <p:nvSpPr>
          <p:cNvPr id="7" name="1 Rectángulo">
            <a:extLst>
              <a:ext uri="{FF2B5EF4-FFF2-40B4-BE49-F238E27FC236}">
                <a16:creationId xmlns:a16="http://schemas.microsoft.com/office/drawing/2014/main" id="{AD4D30F6-3D40-FC82-30A3-CE346CE119F1}"/>
              </a:ext>
            </a:extLst>
          </p:cNvPr>
          <p:cNvSpPr>
            <a:spLocks noGrp="1"/>
          </p:cNvSpPr>
          <p:nvPr>
            <p:ph idx="1"/>
          </p:nvPr>
        </p:nvSpPr>
        <p:spPr>
          <a:xfrm>
            <a:off x="6561168" y="1415462"/>
            <a:ext cx="2653657" cy="566309"/>
          </a:xfrm>
          <a:prstGeom prst="rect">
            <a:avLst/>
          </a:prstGeom>
        </p:spPr>
        <p:txBody>
          <a:bodyPr wrap="square">
            <a:spAutoFit/>
          </a:bodyPr>
          <a:lstStyle/>
          <a:p>
            <a:pPr marL="0" indent="0" defTabSz="342892">
              <a:buNone/>
            </a:pPr>
            <a:r>
              <a:rPr lang="en-US" sz="1400" dirty="0"/>
              <a:t>At </a:t>
            </a:r>
            <a:r>
              <a:rPr lang="en-US" sz="1400" dirty="0" err="1"/>
              <a:t>Escúzar</a:t>
            </a:r>
            <a:r>
              <a:rPr lang="en-US" sz="1400" dirty="0"/>
              <a:t>, Granada, Spain</a:t>
            </a:r>
          </a:p>
          <a:p>
            <a:pPr marL="0" indent="0" defTabSz="342892">
              <a:buNone/>
            </a:pPr>
            <a:r>
              <a:rPr lang="en-US" sz="1400" dirty="0"/>
              <a:t>Operation expected in ~2034 </a:t>
            </a:r>
          </a:p>
        </p:txBody>
      </p:sp>
      <p:sp>
        <p:nvSpPr>
          <p:cNvPr id="8" name="Oval 7">
            <a:extLst>
              <a:ext uri="{FF2B5EF4-FFF2-40B4-BE49-F238E27FC236}">
                <a16:creationId xmlns:a16="http://schemas.microsoft.com/office/drawing/2014/main" id="{29E70F24-44C7-91FF-EE7B-173B6DA75CF4}"/>
              </a:ext>
            </a:extLst>
          </p:cNvPr>
          <p:cNvSpPr/>
          <p:nvPr/>
        </p:nvSpPr>
        <p:spPr>
          <a:xfrm rot="875199">
            <a:off x="5951284" y="2788718"/>
            <a:ext cx="2507669" cy="111053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3">
            <a:extLst>
              <a:ext uri="{FF2B5EF4-FFF2-40B4-BE49-F238E27FC236}">
                <a16:creationId xmlns:a16="http://schemas.microsoft.com/office/drawing/2014/main" id="{B23B797C-6F5C-A44A-EA56-2328ACB86AE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3915" y="2039006"/>
            <a:ext cx="4310910" cy="3103083"/>
          </a:xfrm>
          <a:prstGeom prst="rect">
            <a:avLst/>
          </a:prstGeom>
          <a:noFill/>
          <a:ln>
            <a:noFill/>
          </a:ln>
        </p:spPr>
      </p:pic>
      <p:grpSp>
        <p:nvGrpSpPr>
          <p:cNvPr id="17" name="Group 16">
            <a:extLst>
              <a:ext uri="{FF2B5EF4-FFF2-40B4-BE49-F238E27FC236}">
                <a16:creationId xmlns:a16="http://schemas.microsoft.com/office/drawing/2014/main" id="{7A2A8DDF-34CB-12AA-A765-67043169E5EA}"/>
              </a:ext>
            </a:extLst>
          </p:cNvPr>
          <p:cNvGrpSpPr/>
          <p:nvPr/>
        </p:nvGrpSpPr>
        <p:grpSpPr>
          <a:xfrm>
            <a:off x="406269" y="594557"/>
            <a:ext cx="2942272" cy="2206704"/>
            <a:chOff x="3906750" y="763022"/>
            <a:chExt cx="2942272" cy="2206704"/>
          </a:xfrm>
        </p:grpSpPr>
        <p:pic>
          <p:nvPicPr>
            <p:cNvPr id="15" name="Picture 14" descr="A construction site with a lot of blue objects&#10;&#10;Description automatically generated">
              <a:extLst>
                <a:ext uri="{FF2B5EF4-FFF2-40B4-BE49-F238E27FC236}">
                  <a16:creationId xmlns:a16="http://schemas.microsoft.com/office/drawing/2014/main" id="{04AA1052-B4F6-AEA8-BC47-C2758C5BA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6750" y="763022"/>
              <a:ext cx="2942272" cy="2206704"/>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2C90C26B-8DEE-D586-03A8-E4061782CE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3994" y="822409"/>
              <a:ext cx="859433" cy="252074"/>
            </a:xfrm>
            <a:prstGeom prst="rect">
              <a:avLst/>
            </a:prstGeom>
          </p:spPr>
        </p:pic>
        <p:pic>
          <p:nvPicPr>
            <p:cNvPr id="16" name="Picture 15" descr="A yellow and red flag&#10;&#10;Description automatically generated with low confidence">
              <a:extLst>
                <a:ext uri="{FF2B5EF4-FFF2-40B4-BE49-F238E27FC236}">
                  <a16:creationId xmlns:a16="http://schemas.microsoft.com/office/drawing/2014/main" id="{020FC722-FAFD-882B-C884-1A66E647E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1524" y="811601"/>
              <a:ext cx="882391" cy="271611"/>
            </a:xfrm>
            <a:prstGeom prst="rect">
              <a:avLst/>
            </a:prstGeom>
          </p:spPr>
        </p:pic>
      </p:grpSp>
      <p:pic>
        <p:nvPicPr>
          <p:cNvPr id="11" name="Picture 10" descr="Logo&#10;&#10;Description automatically generated">
            <a:extLst>
              <a:ext uri="{FF2B5EF4-FFF2-40B4-BE49-F238E27FC236}">
                <a16:creationId xmlns:a16="http://schemas.microsoft.com/office/drawing/2014/main" id="{23096863-FF60-D93E-7226-A13634A7576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10" t="11597" r="22384" b="32740"/>
          <a:stretch/>
        </p:blipFill>
        <p:spPr>
          <a:xfrm>
            <a:off x="1148234" y="1083594"/>
            <a:ext cx="355228" cy="369547"/>
          </a:xfrm>
          <a:prstGeom prst="rect">
            <a:avLst/>
          </a:prstGeom>
        </p:spPr>
      </p:pic>
      <p:pic>
        <p:nvPicPr>
          <p:cNvPr id="13" name="Picture 12" descr="Logo, company name&#10;&#10;Description automatically generated">
            <a:extLst>
              <a:ext uri="{FF2B5EF4-FFF2-40B4-BE49-F238E27FC236}">
                <a16:creationId xmlns:a16="http://schemas.microsoft.com/office/drawing/2014/main" id="{7805CCFA-0E1E-A4B6-CF66-503D2BC880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563" t="16088" r="18500" b="29000"/>
          <a:stretch/>
        </p:blipFill>
        <p:spPr>
          <a:xfrm>
            <a:off x="546359" y="1083594"/>
            <a:ext cx="601875" cy="370318"/>
          </a:xfrm>
          <a:prstGeom prst="rect">
            <a:avLst/>
          </a:prstGeom>
        </p:spPr>
      </p:pic>
      <p:pic>
        <p:nvPicPr>
          <p:cNvPr id="21" name="Picture 20" descr="A person standing in front of a sign&#10;&#10;Description automatically generated">
            <a:extLst>
              <a:ext uri="{FF2B5EF4-FFF2-40B4-BE49-F238E27FC236}">
                <a16:creationId xmlns:a16="http://schemas.microsoft.com/office/drawing/2014/main" id="{0B9940C9-278C-609C-F6FD-14D4EDB5379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98940" y="2661949"/>
            <a:ext cx="2962450" cy="2206703"/>
          </a:xfrm>
          <a:prstGeom prst="rect">
            <a:avLst/>
          </a:prstGeom>
        </p:spPr>
      </p:pic>
      <p:sp>
        <p:nvSpPr>
          <p:cNvPr id="22" name="1 Rectángulo">
            <a:extLst>
              <a:ext uri="{FF2B5EF4-FFF2-40B4-BE49-F238E27FC236}">
                <a16:creationId xmlns:a16="http://schemas.microsoft.com/office/drawing/2014/main" id="{63583DF0-DD8B-8BE0-5E56-6DD9BD260BAB}"/>
              </a:ext>
            </a:extLst>
          </p:cNvPr>
          <p:cNvSpPr txBox="1">
            <a:spLocks/>
          </p:cNvSpPr>
          <p:nvPr/>
        </p:nvSpPr>
        <p:spPr>
          <a:xfrm>
            <a:off x="3395625" y="3820146"/>
            <a:ext cx="2653657" cy="276999"/>
          </a:xfrm>
          <a:prstGeom prst="rect">
            <a:avLst/>
          </a:prstGeom>
        </p:spPr>
        <p:txBody>
          <a:bodyPr vert="horz" wrap="square" lIns="91440" tIns="45720" rIns="91440" bIns="45720" rtlCol="0">
            <a:spAutoFit/>
          </a:bodyPr>
          <a:lstStyle>
            <a:lvl1pPr marL="192881" indent="-192881" algn="l" defTabSz="914400" rtl="0" eaLnBrk="1" latinLnBrk="0" hangingPunct="1">
              <a:spcBef>
                <a:spcPct val="20000"/>
              </a:spcBef>
              <a:buFont typeface="Arial" panose="020B0604020202020204" pitchFamily="34" charset="0"/>
              <a:buChar char="•"/>
              <a:defRPr sz="1800" kern="1200">
                <a:solidFill>
                  <a:schemeClr val="tx1"/>
                </a:solidFill>
                <a:latin typeface="Franklin Gothic Medium" panose="020B0603020102020204" pitchFamily="34" charset="0"/>
                <a:ea typeface="+mn-ea"/>
                <a:cs typeface="Arial" panose="020B0604020202020204" pitchFamily="34" charset="0"/>
              </a:defRPr>
            </a:lvl1pPr>
            <a:lvl2pPr marL="417910" indent="-160735" algn="l" defTabSz="914400" rtl="0" eaLnBrk="1" latinLnBrk="0" hangingPunct="1">
              <a:spcBef>
                <a:spcPct val="20000"/>
              </a:spcBef>
              <a:buFont typeface="Arial" panose="020B0604020202020204" pitchFamily="34" charset="0"/>
              <a:buChar char="•"/>
              <a:defRPr sz="1350" kern="1200">
                <a:solidFill>
                  <a:schemeClr val="tx1"/>
                </a:solidFill>
                <a:latin typeface="Franklin Gothic Medium" panose="020B0603020102020204" pitchFamily="34" charset="0"/>
                <a:ea typeface="+mn-ea"/>
                <a:cs typeface="Arial" panose="020B0604020202020204" pitchFamily="34" charset="0"/>
              </a:defRPr>
            </a:lvl2pPr>
            <a:lvl3pPr marL="642938" indent="-128588" algn="l" defTabSz="914400" rtl="0" eaLnBrk="1" latinLnBrk="0" hangingPunct="1">
              <a:spcBef>
                <a:spcPct val="20000"/>
              </a:spcBef>
              <a:buFont typeface="Arial" panose="020B0604020202020204" pitchFamily="34" charset="0"/>
              <a:buChar char="•"/>
              <a:defRPr sz="1200" kern="1200">
                <a:solidFill>
                  <a:schemeClr val="tx1"/>
                </a:solidFill>
                <a:latin typeface="Franklin Gothic Medium" panose="020B06030201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342892">
              <a:buFont typeface="Arial" panose="020B0604020202020204" pitchFamily="34" charset="0"/>
              <a:buNone/>
            </a:pPr>
            <a:r>
              <a:rPr lang="en-US" sz="1200" dirty="0"/>
              <a:t>Pictures taken on Oct 16, 2024</a:t>
            </a:r>
          </a:p>
        </p:txBody>
      </p:sp>
    </p:spTree>
    <p:extLst>
      <p:ext uri="{BB962C8B-B14F-4D97-AF65-F5344CB8AC3E}">
        <p14:creationId xmlns:p14="http://schemas.microsoft.com/office/powerpoint/2010/main" val="3371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E3F0-2A04-B790-B31B-2EB153B997B6}"/>
              </a:ext>
            </a:extLst>
          </p:cNvPr>
          <p:cNvSpPr>
            <a:spLocks noGrp="1"/>
          </p:cNvSpPr>
          <p:nvPr>
            <p:ph type="title"/>
          </p:nvPr>
        </p:nvSpPr>
        <p:spPr/>
        <p:txBody>
          <a:bodyPr>
            <a:normAutofit/>
          </a:bodyPr>
          <a:lstStyle/>
          <a:p>
            <a:r>
              <a:rPr lang="en-GB" sz="2000"/>
              <a:t>DEMO Phase 1 or a Volumetric Neutron Source ? </a:t>
            </a:r>
          </a:p>
        </p:txBody>
      </p:sp>
      <p:sp>
        <p:nvSpPr>
          <p:cNvPr id="3" name="Content Placeholder 2">
            <a:extLst>
              <a:ext uri="{FF2B5EF4-FFF2-40B4-BE49-F238E27FC236}">
                <a16:creationId xmlns:a16="http://schemas.microsoft.com/office/drawing/2014/main" id="{6A0074D9-8015-AFB7-CBD3-C94ADCC41DF6}"/>
              </a:ext>
            </a:extLst>
          </p:cNvPr>
          <p:cNvSpPr>
            <a:spLocks noGrp="1"/>
          </p:cNvSpPr>
          <p:nvPr>
            <p:ph idx="1"/>
          </p:nvPr>
        </p:nvSpPr>
        <p:spPr>
          <a:xfrm>
            <a:off x="323529" y="733954"/>
            <a:ext cx="8424935" cy="4132281"/>
          </a:xfrm>
        </p:spPr>
        <p:txBody>
          <a:bodyPr>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While burning plasma physics require large fusion power (~500 MW in ITER), nuclear technology tests require low fusion power (~50 MW), but need high n-fluence (&gt;10 dpa)</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The combination of high power for physics testing and high fluence for nuclear technology testing in a single device leads to high T consumption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GB" sz="1200" dirty="0">
              <a:solidFill>
                <a:prstClr val="black"/>
              </a:solidFil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The feasibility of a Volumetric Neutron Source (VNS) to qualify </a:t>
            </a:r>
            <a:r>
              <a:rPr kumimoji="0" lang="en-GB" sz="1700" b="0" i="1"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components</a:t>
            </a:r>
            <a:r>
              <a:rPr kumimoji="0" lang="en-GB" sz="17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 is under consideration (instead of, or as a different version of, DEMO Phase 1)</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GB" sz="1200" dirty="0">
              <a:solidFill>
                <a:prstClr val="black"/>
              </a:solidFil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Physics basis</a:t>
            </a:r>
          </a:p>
          <a:p>
            <a:pPr marL="510779" lvl="1" indent="-285750">
              <a:defRPr/>
            </a:pPr>
            <a:r>
              <a:rPr kumimoji="0" lang="en-GB" sz="125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14 MeV neutron source with peak Neutron Wall Loading ≥ 0.5 MW/m</a:t>
            </a:r>
            <a:r>
              <a:rPr kumimoji="0" lang="en-GB" sz="1250" b="0" i="0" u="none" strike="noStrike" kern="1200" cap="none" spc="0" normalizeH="0" baseline="3000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2</a:t>
            </a:r>
          </a:p>
          <a:p>
            <a:pPr marL="510779" lvl="1" indent="-285750">
              <a:defRPr/>
            </a:pPr>
            <a:r>
              <a:rPr kumimoji="0" lang="en-GB" sz="125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Beam-target reactions (like JET) to keep machine size low</a:t>
            </a:r>
          </a:p>
          <a:p>
            <a:pPr marL="510779" lvl="1" indent="-285750">
              <a:defRPr/>
            </a:pPr>
            <a:r>
              <a:rPr lang="en-GB" sz="1250" dirty="0">
                <a:solidFill>
                  <a:prstClr val="black"/>
                </a:solidFill>
              </a:rPr>
              <a:t>NBI </a:t>
            </a:r>
            <a:r>
              <a:rPr kumimoji="0" lang="en-GB" sz="125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 also employed to drive I</a:t>
            </a:r>
            <a:r>
              <a:rPr kumimoji="0" lang="en-GB" sz="125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p</a:t>
            </a:r>
            <a:r>
              <a:rPr kumimoji="0" lang="en-GB" sz="125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 as there is no space for large CS</a:t>
            </a:r>
          </a:p>
          <a:p>
            <a:pPr marL="510779" lvl="1" indent="-285750">
              <a:defRPr/>
            </a:pPr>
            <a:r>
              <a:rPr kumimoji="0" lang="en-GB" sz="1250" b="0" i="0" u="none" strike="noStrike" kern="1200" cap="none" spc="0" normalizeH="0" baseline="0" noProof="0" dirty="0" err="1">
                <a:ln>
                  <a:noFill/>
                </a:ln>
                <a:solidFill>
                  <a:prstClr val="black"/>
                </a:solidFill>
                <a:effectLst/>
                <a:uLnTx/>
                <a:uFillTx/>
                <a:latin typeface="Symbol" pitchFamily="2" charset="2"/>
              </a:rPr>
              <a:t>b</a:t>
            </a:r>
            <a:r>
              <a:rPr kumimoji="0" lang="en-GB" sz="1250" b="0" i="0" u="none" strike="noStrike" kern="1200" cap="none" spc="0" normalizeH="0" baseline="-25000" noProof="0" dirty="0" err="1">
                <a:ln>
                  <a:noFill/>
                </a:ln>
                <a:solidFill>
                  <a:prstClr val="black"/>
                </a:solidFill>
                <a:effectLst/>
                <a:uLnTx/>
                <a:uFillTx/>
                <a:latin typeface="Franklin Gothic Medium" panose="020B0603020102020204" pitchFamily="34" charset="0"/>
                <a:ea typeface="+mn-ea"/>
                <a:cs typeface="Arial" panose="020B0604020202020204" pitchFamily="34" charset="0"/>
              </a:rPr>
              <a:t>N</a:t>
            </a:r>
            <a:r>
              <a:rPr kumimoji="0" lang="en-GB" sz="125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 &lt; 3.5; max. B-field on TF ~ 13T (LTS, but HTS options are also explored)</a:t>
            </a:r>
          </a:p>
          <a:p>
            <a:pPr marL="510779" lvl="1" indent="-285750">
              <a:defRPr/>
            </a:pPr>
            <a:r>
              <a:rPr kumimoji="0" lang="en-GB" sz="125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q</a:t>
            </a:r>
            <a:r>
              <a:rPr kumimoji="0" lang="en-GB" sz="1250" b="0" i="0" u="none" strike="noStrike" kern="1200" cap="none" spc="0" normalizeH="0" baseline="-2500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95</a:t>
            </a:r>
            <a:r>
              <a:rPr kumimoji="0" lang="en-GB" sz="125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 &gt; 3; R ≤ 3m and </a:t>
            </a:r>
            <a:r>
              <a:rPr kumimoji="0" lang="en-GB" sz="1250" b="0" i="0" u="none" strike="noStrike" kern="1200" cap="none" spc="0" normalizeH="0" baseline="0" noProof="0" dirty="0" err="1">
                <a:ln>
                  <a:noFill/>
                </a:ln>
                <a:solidFill>
                  <a:prstClr val="black"/>
                </a:solidFill>
                <a:effectLst/>
                <a:uLnTx/>
                <a:uFillTx/>
                <a:latin typeface="Franklin Gothic Medium" panose="020B0603020102020204" pitchFamily="34" charset="0"/>
                <a:ea typeface="+mn-ea"/>
                <a:cs typeface="Arial" panose="020B0604020202020204" pitchFamily="34" charset="0"/>
              </a:rPr>
              <a:t>P</a:t>
            </a:r>
            <a:r>
              <a:rPr kumimoji="0" lang="en-GB" sz="1250" b="0" i="0" u="none" strike="noStrike" kern="1200" cap="none" spc="0" normalizeH="0" baseline="-25000" noProof="0" dirty="0" err="1">
                <a:ln>
                  <a:noFill/>
                </a:ln>
                <a:solidFill>
                  <a:prstClr val="black"/>
                </a:solidFill>
                <a:effectLst/>
                <a:uLnTx/>
                <a:uFillTx/>
                <a:latin typeface="Franklin Gothic Medium" panose="020B0603020102020204" pitchFamily="34" charset="0"/>
                <a:ea typeface="+mn-ea"/>
                <a:cs typeface="Arial" panose="020B0604020202020204" pitchFamily="34" charset="0"/>
              </a:rPr>
              <a:t>fus</a:t>
            </a:r>
            <a:r>
              <a:rPr kumimoji="0" lang="en-GB" sz="125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Arial" panose="020B0604020202020204" pitchFamily="34" charset="0"/>
              </a:rPr>
              <a:t> &lt; 50MW</a:t>
            </a:r>
          </a:p>
        </p:txBody>
      </p:sp>
      <p:sp>
        <p:nvSpPr>
          <p:cNvPr id="4" name="Footer Placeholder 3">
            <a:extLst>
              <a:ext uri="{FF2B5EF4-FFF2-40B4-BE49-F238E27FC236}">
                <a16:creationId xmlns:a16="http://schemas.microsoft.com/office/drawing/2014/main" id="{DD62CD7E-47B0-D9C4-4589-05DAD5424A07}"/>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5" name="Slide Number Placeholder 4">
            <a:extLst>
              <a:ext uri="{FF2B5EF4-FFF2-40B4-BE49-F238E27FC236}">
                <a16:creationId xmlns:a16="http://schemas.microsoft.com/office/drawing/2014/main" id="{33033EE5-AB34-344A-2147-BC53975249CE}"/>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a:solidFill>
                <a:prstClr val="white"/>
              </a:solidFill>
            </a:endParaRPr>
          </a:p>
        </p:txBody>
      </p:sp>
    </p:spTree>
    <p:extLst>
      <p:ext uri="{BB962C8B-B14F-4D97-AF65-F5344CB8AC3E}">
        <p14:creationId xmlns:p14="http://schemas.microsoft.com/office/powerpoint/2010/main" val="1188351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E497-6353-4E15-DEAA-A752AEE570D9}"/>
              </a:ext>
            </a:extLst>
          </p:cNvPr>
          <p:cNvSpPr>
            <a:spLocks noGrp="1"/>
          </p:cNvSpPr>
          <p:nvPr>
            <p:ph type="title"/>
          </p:nvPr>
        </p:nvSpPr>
        <p:spPr/>
        <p:txBody>
          <a:bodyPr/>
          <a:lstStyle/>
          <a:p>
            <a:r>
              <a:rPr lang="en-GB" sz="2000" dirty="0">
                <a:latin typeface="Franklin Gothic Medium" panose="020B0603020102020204" pitchFamily="34" charset="0"/>
                <a:ea typeface="Calibri" panose="020F0502020204030204" pitchFamily="34" charset="0"/>
                <a:cs typeface="Times New Roman" panose="02020603050405020304" pitchFamily="18" charset="0"/>
              </a:rPr>
              <a:t>Present view of the VNS design – comparison to ITER</a:t>
            </a:r>
            <a:endParaRPr lang="en-GB" sz="2000" dirty="0">
              <a:latin typeface="Franklin Gothic Medium" panose="020B0603020102020204" pitchFamily="34" charset="0"/>
            </a:endParaRPr>
          </a:p>
        </p:txBody>
      </p:sp>
      <p:sp>
        <p:nvSpPr>
          <p:cNvPr id="8" name="Footer Placeholder 5">
            <a:extLst>
              <a:ext uri="{FF2B5EF4-FFF2-40B4-BE49-F238E27FC236}">
                <a16:creationId xmlns:a16="http://schemas.microsoft.com/office/drawing/2014/main" id="{A36525E6-832C-B068-970D-27E8C7526D57}"/>
              </a:ext>
            </a:extLst>
          </p:cNvPr>
          <p:cNvSpPr>
            <a:spLocks noGrp="1"/>
          </p:cNvSpPr>
          <p:nvPr>
            <p:ph type="ftr" sz="quarter" idx="11"/>
          </p:nvPr>
        </p:nvSpPr>
        <p:spPr/>
        <p:txBody>
          <a:bodyPr/>
          <a:lstStyle/>
          <a:p>
            <a:r>
              <a:rPr lang="en-GB"/>
              <a:t>A.Fasoli | FPA Annual Meeting | December 2024</a:t>
            </a:r>
          </a:p>
        </p:txBody>
      </p:sp>
      <p:sp>
        <p:nvSpPr>
          <p:cNvPr id="9" name="Slide Number Placeholder 7">
            <a:extLst>
              <a:ext uri="{FF2B5EF4-FFF2-40B4-BE49-F238E27FC236}">
                <a16:creationId xmlns:a16="http://schemas.microsoft.com/office/drawing/2014/main" id="{5090A9CF-27F1-4DF7-74F2-FF47F0879ADA}"/>
              </a:ext>
            </a:extLst>
          </p:cNvPr>
          <p:cNvSpPr>
            <a:spLocks noGrp="1"/>
          </p:cNvSpPr>
          <p:nvPr>
            <p:ph type="sldNum" sz="quarter" idx="12"/>
          </p:nvPr>
        </p:nvSpPr>
        <p:spPr/>
        <p:txBody>
          <a:bodyPr/>
          <a:lstStyle/>
          <a:p>
            <a:pPr algn="ctr"/>
            <a:fld id="{6A6D9FA1-99C7-4910-8E32-B85D378B0060}" type="slidenum">
              <a:rPr lang="en-GB" sz="2100" b="1">
                <a:solidFill>
                  <a:schemeClr val="accent1">
                    <a:lumMod val="20000"/>
                    <a:lumOff val="80000"/>
                  </a:schemeClr>
                </a:solidFill>
              </a:rPr>
              <a:pPr algn="ctr"/>
              <a:t>13</a:t>
            </a:fld>
            <a:endParaRPr lang="en-GB" sz="2100" b="1">
              <a:solidFill>
                <a:schemeClr val="accent1">
                  <a:lumMod val="20000"/>
                  <a:lumOff val="80000"/>
                </a:schemeClr>
              </a:solidFill>
            </a:endParaRPr>
          </a:p>
        </p:txBody>
      </p:sp>
      <p:graphicFrame>
        <p:nvGraphicFramePr>
          <p:cNvPr id="5" name="Table 4">
            <a:extLst>
              <a:ext uri="{FF2B5EF4-FFF2-40B4-BE49-F238E27FC236}">
                <a16:creationId xmlns:a16="http://schemas.microsoft.com/office/drawing/2014/main" id="{0D4D63B8-7430-CF37-2981-69EFC3B73471}"/>
              </a:ext>
            </a:extLst>
          </p:cNvPr>
          <p:cNvGraphicFramePr>
            <a:graphicFrameLocks noGrp="1"/>
          </p:cNvGraphicFramePr>
          <p:nvPr>
            <p:extLst>
              <p:ext uri="{D42A27DB-BD31-4B8C-83A1-F6EECF244321}">
                <p14:modId xmlns:p14="http://schemas.microsoft.com/office/powerpoint/2010/main" val="3948031842"/>
              </p:ext>
            </p:extLst>
          </p:nvPr>
        </p:nvGraphicFramePr>
        <p:xfrm>
          <a:off x="2770234" y="910474"/>
          <a:ext cx="3023512" cy="3322552"/>
        </p:xfrm>
        <a:graphic>
          <a:graphicData uri="http://schemas.openxmlformats.org/drawingml/2006/table">
            <a:tbl>
              <a:tblPr firstRow="1" bandRow="1">
                <a:tableStyleId>{5C22544A-7EE6-4342-B048-85BDC9FD1C3A}</a:tableStyleId>
              </a:tblPr>
              <a:tblGrid>
                <a:gridCol w="1728193">
                  <a:extLst>
                    <a:ext uri="{9D8B030D-6E8A-4147-A177-3AD203B41FA5}">
                      <a16:colId xmlns:a16="http://schemas.microsoft.com/office/drawing/2014/main" val="1162860852"/>
                    </a:ext>
                  </a:extLst>
                </a:gridCol>
                <a:gridCol w="648072">
                  <a:extLst>
                    <a:ext uri="{9D8B030D-6E8A-4147-A177-3AD203B41FA5}">
                      <a16:colId xmlns:a16="http://schemas.microsoft.com/office/drawing/2014/main" val="2137664759"/>
                    </a:ext>
                  </a:extLst>
                </a:gridCol>
                <a:gridCol w="647247">
                  <a:extLst>
                    <a:ext uri="{9D8B030D-6E8A-4147-A177-3AD203B41FA5}">
                      <a16:colId xmlns:a16="http://schemas.microsoft.com/office/drawing/2014/main" val="1350936282"/>
                    </a:ext>
                  </a:extLst>
                </a:gridCol>
              </a:tblGrid>
              <a:tr h="198647">
                <a:tc>
                  <a:txBody>
                    <a:bodyPr/>
                    <a:lstStyle/>
                    <a:p>
                      <a:pPr>
                        <a:spcAft>
                          <a:spcPts val="0"/>
                        </a:spcAft>
                      </a:pPr>
                      <a:endParaRPr lang="en-GB" sz="1200"/>
                    </a:p>
                  </a:txBody>
                  <a:tcPr marL="68580" marR="68580" marT="34290" marB="34290"/>
                </a:tc>
                <a:tc>
                  <a:txBody>
                    <a:bodyPr/>
                    <a:lstStyle/>
                    <a:p>
                      <a:pPr algn="ctr">
                        <a:spcAft>
                          <a:spcPts val="0"/>
                        </a:spcAft>
                      </a:pPr>
                      <a:r>
                        <a:rPr lang="en-US" sz="1200"/>
                        <a:t>VNS</a:t>
                      </a:r>
                      <a:endParaRPr lang="en-GB" sz="1200"/>
                    </a:p>
                  </a:txBody>
                  <a:tcPr marL="68580" marR="68580" marT="34290" marB="34290"/>
                </a:tc>
                <a:tc>
                  <a:txBody>
                    <a:bodyPr/>
                    <a:lstStyle/>
                    <a:p>
                      <a:pPr algn="ctr">
                        <a:spcAft>
                          <a:spcPts val="0"/>
                        </a:spcAft>
                      </a:pPr>
                      <a:r>
                        <a:rPr lang="en-US" sz="1200"/>
                        <a:t>ITER</a:t>
                      </a:r>
                      <a:endParaRPr lang="en-GB" sz="1200"/>
                    </a:p>
                  </a:txBody>
                  <a:tcPr marL="68580" marR="68580" marT="34290" marB="34290"/>
                </a:tc>
                <a:extLst>
                  <a:ext uri="{0D108BD9-81ED-4DB2-BD59-A6C34878D82A}">
                    <a16:rowId xmlns:a16="http://schemas.microsoft.com/office/drawing/2014/main" val="2345710685"/>
                  </a:ext>
                </a:extLst>
              </a:tr>
              <a:tr h="188460">
                <a:tc>
                  <a:txBody>
                    <a:bodyPr/>
                    <a:lstStyle/>
                    <a:p>
                      <a:pPr>
                        <a:spcAft>
                          <a:spcPts val="0"/>
                        </a:spcAft>
                      </a:pPr>
                      <a:r>
                        <a:rPr lang="en-US" sz="1100" b="0"/>
                        <a:t>Linear Size, R</a:t>
                      </a:r>
                      <a:r>
                        <a:rPr lang="en-US" sz="1100" b="0" baseline="-25000"/>
                        <a:t>o</a:t>
                      </a:r>
                      <a:r>
                        <a:rPr lang="en-US" sz="1100" b="0"/>
                        <a:t>, (m)</a:t>
                      </a:r>
                      <a:endParaRPr lang="en-GB" sz="1100" b="0" baseline="-25000"/>
                    </a:p>
                  </a:txBody>
                  <a:tcPr marL="68580" marR="68580" marT="34290" marB="34290"/>
                </a:tc>
                <a:tc>
                  <a:txBody>
                    <a:bodyPr/>
                    <a:lstStyle/>
                    <a:p>
                      <a:pPr algn="ctr">
                        <a:spcAft>
                          <a:spcPts val="0"/>
                        </a:spcAft>
                      </a:pPr>
                      <a:r>
                        <a:rPr lang="en-US" sz="1100" b="0"/>
                        <a:t>2.5</a:t>
                      </a:r>
                      <a:endParaRPr lang="en-GB" sz="1100" b="0"/>
                    </a:p>
                  </a:txBody>
                  <a:tcPr marL="68580" marR="68580" marT="34290" marB="34290"/>
                </a:tc>
                <a:tc>
                  <a:txBody>
                    <a:bodyPr/>
                    <a:lstStyle/>
                    <a:p>
                      <a:pPr algn="ctr">
                        <a:spcAft>
                          <a:spcPts val="0"/>
                        </a:spcAft>
                      </a:pPr>
                      <a:r>
                        <a:rPr lang="en-US" sz="1100" b="0"/>
                        <a:t>6.2</a:t>
                      </a:r>
                      <a:endParaRPr lang="en-GB" sz="1100" b="0"/>
                    </a:p>
                  </a:txBody>
                  <a:tcPr marL="68580" marR="68580" marT="34290" marB="34290"/>
                </a:tc>
                <a:extLst>
                  <a:ext uri="{0D108BD9-81ED-4DB2-BD59-A6C34878D82A}">
                    <a16:rowId xmlns:a16="http://schemas.microsoft.com/office/drawing/2014/main" val="1167804025"/>
                  </a:ext>
                </a:extLst>
              </a:tr>
              <a:tr h="188460">
                <a:tc>
                  <a:txBody>
                    <a:bodyPr/>
                    <a:lstStyle/>
                    <a:p>
                      <a:pPr>
                        <a:spcAft>
                          <a:spcPts val="0"/>
                        </a:spcAft>
                      </a:pPr>
                      <a:r>
                        <a:rPr lang="en-US" sz="1100" b="0"/>
                        <a:t>Fusion power (MW)</a:t>
                      </a:r>
                      <a:endParaRPr lang="en-GB" sz="1100" b="0"/>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&lt;50</a:t>
                      </a:r>
                      <a:endParaRPr lang="en-GB" sz="1100" b="0" kern="1200">
                        <a:solidFill>
                          <a:schemeClr val="dk1"/>
                        </a:solidFill>
                        <a:latin typeface="+mn-lt"/>
                        <a:ea typeface="+mn-ea"/>
                        <a:cs typeface="+mn-cs"/>
                      </a:endParaRPr>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500</a:t>
                      </a:r>
                      <a:endParaRPr lang="en-GB" sz="1100" b="0" kern="120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962699001"/>
                  </a:ext>
                </a:extLst>
              </a:tr>
              <a:tr h="236452">
                <a:tc>
                  <a:txBody>
                    <a:bodyPr/>
                    <a:lstStyle/>
                    <a:p>
                      <a:pPr>
                        <a:spcAft>
                          <a:spcPts val="0"/>
                        </a:spcAft>
                      </a:pPr>
                      <a:r>
                        <a:rPr lang="en-US" sz="1100" b="0" dirty="0"/>
                        <a:t>Plasma current (MA)</a:t>
                      </a:r>
                      <a:endParaRPr lang="en-GB" sz="1100" b="0" dirty="0"/>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1.7</a:t>
                      </a:r>
                      <a:endParaRPr lang="en-GB" sz="1100" b="0" kern="1200">
                        <a:solidFill>
                          <a:schemeClr val="dk1"/>
                        </a:solidFill>
                        <a:latin typeface="+mn-lt"/>
                        <a:ea typeface="+mn-ea"/>
                        <a:cs typeface="+mn-cs"/>
                      </a:endParaRPr>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15</a:t>
                      </a:r>
                      <a:endParaRPr lang="en-GB" sz="1100" b="0" kern="120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25805357"/>
                  </a:ext>
                </a:extLst>
              </a:tr>
              <a:tr h="188460">
                <a:tc>
                  <a:txBody>
                    <a:bodyPr/>
                    <a:lstStyle/>
                    <a:p>
                      <a:pPr>
                        <a:spcAft>
                          <a:spcPts val="0"/>
                        </a:spcAft>
                      </a:pPr>
                      <a:r>
                        <a:rPr lang="en-US" sz="1100" b="0"/>
                        <a:t>Magnetic Field (%)</a:t>
                      </a:r>
                      <a:endParaRPr lang="en-GB" sz="1100" b="0"/>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5.4</a:t>
                      </a:r>
                      <a:endParaRPr lang="en-GB" sz="1100" b="0" kern="1200">
                        <a:solidFill>
                          <a:schemeClr val="dk1"/>
                        </a:solidFill>
                        <a:latin typeface="+mn-lt"/>
                        <a:ea typeface="+mn-ea"/>
                        <a:cs typeface="+mn-cs"/>
                      </a:endParaRPr>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5.3</a:t>
                      </a:r>
                      <a:endParaRPr lang="en-GB" sz="1100" b="0" kern="120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4169739706"/>
                  </a:ext>
                </a:extLst>
              </a:tr>
              <a:tr h="230230">
                <a:tc>
                  <a:txBody>
                    <a:bodyPr/>
                    <a:lstStyle/>
                    <a:p>
                      <a:pPr>
                        <a:spcAft>
                          <a:spcPts val="0"/>
                        </a:spcAft>
                      </a:pPr>
                      <a:r>
                        <a:rPr lang="en-US" sz="1100" b="0"/>
                        <a:t>Q</a:t>
                      </a:r>
                      <a:endParaRPr lang="en-GB" sz="1100" b="0"/>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&lt;1</a:t>
                      </a:r>
                      <a:endParaRPr lang="en-GB" sz="1100" b="0" kern="1200">
                        <a:solidFill>
                          <a:schemeClr val="dk1"/>
                        </a:solidFill>
                        <a:latin typeface="+mn-lt"/>
                        <a:ea typeface="+mn-ea"/>
                        <a:cs typeface="+mn-cs"/>
                      </a:endParaRPr>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10</a:t>
                      </a:r>
                      <a:endParaRPr lang="en-GB" sz="1100" b="0" kern="120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4263248933"/>
                  </a:ext>
                </a:extLst>
              </a:tr>
              <a:tr h="188460">
                <a:tc>
                  <a:txBody>
                    <a:bodyPr/>
                    <a:lstStyle/>
                    <a:p>
                      <a:pPr>
                        <a:spcAft>
                          <a:spcPts val="0"/>
                        </a:spcAft>
                      </a:pPr>
                      <a:r>
                        <a:rPr lang="en-US" sz="1100" b="0"/>
                        <a:t>Beams energy (keV)</a:t>
                      </a:r>
                      <a:endParaRPr lang="en-GB" sz="1100" b="0"/>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120</a:t>
                      </a:r>
                      <a:endParaRPr lang="en-GB" sz="1100" b="0" kern="1200">
                        <a:solidFill>
                          <a:schemeClr val="dk1"/>
                        </a:solidFill>
                        <a:latin typeface="+mn-lt"/>
                        <a:ea typeface="+mn-ea"/>
                        <a:cs typeface="+mn-cs"/>
                      </a:endParaRPr>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1000</a:t>
                      </a:r>
                      <a:endParaRPr lang="en-GB" sz="1100" b="0" kern="120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3933901430"/>
                  </a:ext>
                </a:extLst>
              </a:tr>
              <a:tr h="1884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a:t>Beams power (MW)</a:t>
                      </a:r>
                      <a:endParaRPr lang="en-GB" sz="1100" b="0"/>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45</a:t>
                      </a:r>
                      <a:endParaRPr lang="en-GB" sz="1100" b="0" kern="1200">
                        <a:solidFill>
                          <a:schemeClr val="dk1"/>
                        </a:solidFill>
                        <a:latin typeface="+mn-lt"/>
                        <a:ea typeface="+mn-ea"/>
                        <a:cs typeface="+mn-cs"/>
                      </a:endParaRPr>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33</a:t>
                      </a:r>
                      <a:endParaRPr lang="en-GB" sz="1100" b="0" kern="120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3253906858"/>
                  </a:ext>
                </a:extLst>
              </a:tr>
              <a:tr h="188460">
                <a:tc>
                  <a:txBody>
                    <a:bodyPr/>
                    <a:lstStyle/>
                    <a:p>
                      <a:pPr>
                        <a:spcAft>
                          <a:spcPts val="0"/>
                        </a:spcAft>
                      </a:pPr>
                      <a:r>
                        <a:rPr lang="en-US" sz="1100" b="0"/>
                        <a:t>ECH (MW)</a:t>
                      </a:r>
                      <a:endParaRPr lang="en-GB" sz="1100" b="0"/>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10</a:t>
                      </a:r>
                      <a:endParaRPr lang="en-GB" sz="1100" b="0" kern="1200">
                        <a:solidFill>
                          <a:schemeClr val="dk1"/>
                        </a:solidFill>
                        <a:latin typeface="+mn-lt"/>
                        <a:ea typeface="+mn-ea"/>
                        <a:cs typeface="+mn-cs"/>
                      </a:endParaRPr>
                    </a:p>
                  </a:txBody>
                  <a:tcPr marL="68580" marR="68580" marT="34290" marB="34290"/>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&gt; 40</a:t>
                      </a:r>
                      <a:endParaRPr lang="en-GB" sz="1100" b="0" kern="120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649069780"/>
                  </a:ext>
                </a:extLst>
              </a:tr>
              <a:tr h="188460">
                <a:tc>
                  <a:txBody>
                    <a:bodyPr/>
                    <a:lstStyle/>
                    <a:p>
                      <a:pPr>
                        <a:spcAft>
                          <a:spcPts val="0"/>
                        </a:spcAft>
                      </a:pPr>
                      <a:r>
                        <a:rPr lang="en-US" sz="1100" b="0"/>
                        <a:t>Plasma volume (m</a:t>
                      </a:r>
                      <a:r>
                        <a:rPr lang="en-US" sz="1100" b="0" baseline="30000"/>
                        <a:t>3</a:t>
                      </a:r>
                      <a:r>
                        <a:rPr lang="en-US" sz="1100" b="0"/>
                        <a:t>)</a:t>
                      </a:r>
                      <a:endParaRPr lang="en-GB" sz="1100" b="0"/>
                    </a:p>
                  </a:txBody>
                  <a:tcPr marL="68580" marR="68580" marT="34290" marB="34290" anchor="b"/>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23</a:t>
                      </a:r>
                      <a:endParaRPr lang="en-GB" sz="1100" b="0" kern="1200">
                        <a:solidFill>
                          <a:schemeClr val="dk1"/>
                        </a:solidFill>
                        <a:latin typeface="+mn-lt"/>
                        <a:ea typeface="+mn-ea"/>
                        <a:cs typeface="+mn-cs"/>
                      </a:endParaRPr>
                    </a:p>
                  </a:txBody>
                  <a:tcPr marL="68580" marR="68580" marT="34290" marB="34290" anchor="b"/>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1300</a:t>
                      </a:r>
                      <a:endParaRPr lang="en-GB" sz="1100" b="0" kern="1200">
                        <a:solidFill>
                          <a:schemeClr val="dk1"/>
                        </a:solidFill>
                        <a:latin typeface="+mn-lt"/>
                        <a:ea typeface="+mn-ea"/>
                        <a:cs typeface="+mn-cs"/>
                      </a:endParaRPr>
                    </a:p>
                  </a:txBody>
                  <a:tcPr marL="68580" marR="68580" marT="34290" marB="34290" anchor="b"/>
                </a:tc>
                <a:extLst>
                  <a:ext uri="{0D108BD9-81ED-4DB2-BD59-A6C34878D82A}">
                    <a16:rowId xmlns:a16="http://schemas.microsoft.com/office/drawing/2014/main" val="3686563368"/>
                  </a:ext>
                </a:extLst>
              </a:tr>
              <a:tr h="188460">
                <a:tc>
                  <a:txBody>
                    <a:bodyPr/>
                    <a:lstStyle/>
                    <a:p>
                      <a:pPr>
                        <a:spcAft>
                          <a:spcPts val="0"/>
                        </a:spcAft>
                      </a:pPr>
                      <a:r>
                        <a:rPr lang="en-US" sz="1100" b="0"/>
                        <a:t>Plasma surface (m</a:t>
                      </a:r>
                      <a:r>
                        <a:rPr lang="en-US" sz="1100" b="0" baseline="30000"/>
                        <a:t>2</a:t>
                      </a:r>
                      <a:r>
                        <a:rPr lang="en-US" sz="1100" b="0"/>
                        <a:t>)</a:t>
                      </a:r>
                      <a:endParaRPr lang="en-GB" sz="1100" b="0"/>
                    </a:p>
                  </a:txBody>
                  <a:tcPr marL="68580" marR="68580" marT="34290" marB="34290" anchor="b"/>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80</a:t>
                      </a:r>
                      <a:endParaRPr lang="en-GB" sz="1100" b="0" kern="1200">
                        <a:solidFill>
                          <a:schemeClr val="dk1"/>
                        </a:solidFill>
                        <a:latin typeface="+mn-lt"/>
                        <a:ea typeface="+mn-ea"/>
                        <a:cs typeface="+mn-cs"/>
                      </a:endParaRPr>
                    </a:p>
                  </a:txBody>
                  <a:tcPr marL="68580" marR="68580" marT="34290" marB="34290" anchor="b"/>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900</a:t>
                      </a:r>
                      <a:endParaRPr lang="en-GB" sz="1100" b="0" kern="1200">
                        <a:solidFill>
                          <a:schemeClr val="dk1"/>
                        </a:solidFill>
                        <a:latin typeface="+mn-lt"/>
                        <a:ea typeface="+mn-ea"/>
                        <a:cs typeface="+mn-cs"/>
                      </a:endParaRPr>
                    </a:p>
                  </a:txBody>
                  <a:tcPr marL="68580" marR="68580" marT="34290" marB="34290" anchor="b"/>
                </a:tc>
                <a:extLst>
                  <a:ext uri="{0D108BD9-81ED-4DB2-BD59-A6C34878D82A}">
                    <a16:rowId xmlns:a16="http://schemas.microsoft.com/office/drawing/2014/main" val="3463454918"/>
                  </a:ext>
                </a:extLst>
              </a:tr>
              <a:tr h="188460">
                <a:tc>
                  <a:txBody>
                    <a:bodyPr/>
                    <a:lstStyle/>
                    <a:p>
                      <a:pPr>
                        <a:spcAft>
                          <a:spcPts val="0"/>
                        </a:spcAft>
                      </a:pPr>
                      <a:r>
                        <a:rPr lang="en-US" sz="1100" b="0"/>
                        <a:t>Power consumption (MW)</a:t>
                      </a:r>
                      <a:endParaRPr lang="en-GB" sz="1100" b="0"/>
                    </a:p>
                  </a:txBody>
                  <a:tcPr marL="68580" marR="68580" marT="34290" marB="34290" anchor="b"/>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170</a:t>
                      </a:r>
                      <a:endParaRPr lang="en-GB" sz="1100" b="0" kern="1200">
                        <a:solidFill>
                          <a:schemeClr val="dk1"/>
                        </a:solidFill>
                        <a:latin typeface="+mn-lt"/>
                        <a:ea typeface="+mn-ea"/>
                        <a:cs typeface="+mn-cs"/>
                      </a:endParaRPr>
                    </a:p>
                  </a:txBody>
                  <a:tcPr marL="68580" marR="68580" marT="34290" marB="34290" anchor="b"/>
                </a:tc>
                <a:tc>
                  <a:txBody>
                    <a:bodyPr/>
                    <a:lstStyle/>
                    <a:p>
                      <a:pPr marL="0" algn="ctr" defTabSz="685800" rtl="0" eaLnBrk="1" latinLnBrk="0" hangingPunct="1">
                        <a:spcAft>
                          <a:spcPts val="0"/>
                        </a:spcAft>
                      </a:pPr>
                      <a:endParaRPr lang="en-GB" sz="1100" b="0" kern="1200">
                        <a:solidFill>
                          <a:schemeClr val="dk1"/>
                        </a:solidFill>
                        <a:latin typeface="+mn-lt"/>
                        <a:ea typeface="+mn-ea"/>
                        <a:cs typeface="+mn-cs"/>
                      </a:endParaRPr>
                    </a:p>
                  </a:txBody>
                  <a:tcPr marL="68580" marR="68580" marT="34290" marB="34290" anchor="b"/>
                </a:tc>
                <a:extLst>
                  <a:ext uri="{0D108BD9-81ED-4DB2-BD59-A6C34878D82A}">
                    <a16:rowId xmlns:a16="http://schemas.microsoft.com/office/drawing/2014/main" val="2546406117"/>
                  </a:ext>
                </a:extLst>
              </a:tr>
              <a:tr h="188460">
                <a:tc>
                  <a:txBody>
                    <a:bodyPr/>
                    <a:lstStyle/>
                    <a:p>
                      <a:pPr>
                        <a:spcAft>
                          <a:spcPts val="0"/>
                        </a:spcAft>
                      </a:pPr>
                      <a:r>
                        <a:rPr lang="en-US" sz="1100" b="0"/>
                        <a:t>Neutron wall (MW/m</a:t>
                      </a:r>
                      <a:r>
                        <a:rPr lang="en-US" sz="1100" b="0" baseline="30000"/>
                        <a:t>2</a:t>
                      </a:r>
                      <a:r>
                        <a:rPr lang="en-US" sz="1100" b="0"/>
                        <a:t>)</a:t>
                      </a:r>
                      <a:endParaRPr lang="en-GB" sz="1100" b="0"/>
                    </a:p>
                  </a:txBody>
                  <a:tcPr marL="68580" marR="68580" marT="34290" marB="34290" anchor="b"/>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0.5</a:t>
                      </a:r>
                      <a:endParaRPr lang="en-GB" sz="1100" b="0" kern="1200">
                        <a:solidFill>
                          <a:schemeClr val="dk1"/>
                        </a:solidFill>
                        <a:latin typeface="+mn-lt"/>
                        <a:ea typeface="+mn-ea"/>
                        <a:cs typeface="+mn-cs"/>
                      </a:endParaRPr>
                    </a:p>
                  </a:txBody>
                  <a:tcPr marL="68580" marR="68580" marT="34290" marB="34290" anchor="b"/>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1</a:t>
                      </a:r>
                      <a:endParaRPr lang="en-GB" sz="1100" b="0" kern="1200">
                        <a:solidFill>
                          <a:schemeClr val="dk1"/>
                        </a:solidFill>
                        <a:latin typeface="+mn-lt"/>
                        <a:ea typeface="+mn-ea"/>
                        <a:cs typeface="+mn-cs"/>
                      </a:endParaRPr>
                    </a:p>
                  </a:txBody>
                  <a:tcPr marL="68580" marR="68580" marT="34290" marB="34290" anchor="b"/>
                </a:tc>
                <a:extLst>
                  <a:ext uri="{0D108BD9-81ED-4DB2-BD59-A6C34878D82A}">
                    <a16:rowId xmlns:a16="http://schemas.microsoft.com/office/drawing/2014/main" val="3782858568"/>
                  </a:ext>
                </a:extLst>
              </a:tr>
              <a:tr h="188460">
                <a:tc>
                  <a:txBody>
                    <a:bodyPr/>
                    <a:lstStyle/>
                    <a:p>
                      <a:pPr>
                        <a:spcAft>
                          <a:spcPts val="0"/>
                        </a:spcAft>
                      </a:pPr>
                      <a:r>
                        <a:rPr lang="en-US" sz="1100" b="0"/>
                        <a:t>Fluence (dpa)</a:t>
                      </a:r>
                      <a:endParaRPr lang="en-GB" sz="1100" b="0"/>
                    </a:p>
                  </a:txBody>
                  <a:tcPr marL="68580" marR="68580" marT="34290" marB="34290" anchor="b"/>
                </a:tc>
                <a:tc>
                  <a:txBody>
                    <a:bodyPr/>
                    <a:lstStyle/>
                    <a:p>
                      <a:pPr marL="0" algn="ctr" defTabSz="685800" rtl="0" eaLnBrk="1" latinLnBrk="0" hangingPunct="1">
                        <a:spcAft>
                          <a:spcPts val="0"/>
                        </a:spcAft>
                      </a:pPr>
                      <a:r>
                        <a:rPr lang="en-US" sz="1100" b="0" kern="1200">
                          <a:solidFill>
                            <a:schemeClr val="dk1"/>
                          </a:solidFill>
                          <a:latin typeface="+mn-lt"/>
                          <a:ea typeface="+mn-ea"/>
                          <a:cs typeface="+mn-cs"/>
                        </a:rPr>
                        <a:t>50</a:t>
                      </a:r>
                      <a:endParaRPr lang="en-GB" sz="1100" b="0" kern="1200">
                        <a:solidFill>
                          <a:schemeClr val="dk1"/>
                        </a:solidFill>
                        <a:latin typeface="+mn-lt"/>
                        <a:ea typeface="+mn-ea"/>
                        <a:cs typeface="+mn-cs"/>
                      </a:endParaRPr>
                    </a:p>
                  </a:txBody>
                  <a:tcPr marL="68580" marR="68580" marT="34290" marB="34290" anchor="b"/>
                </a:tc>
                <a:tc>
                  <a:txBody>
                    <a:bodyPr/>
                    <a:lstStyle/>
                    <a:p>
                      <a:pPr marL="0" algn="ctr" defTabSz="685800" rtl="0" eaLnBrk="1" latinLnBrk="0" hangingPunct="1">
                        <a:spcAft>
                          <a:spcPts val="0"/>
                        </a:spcAft>
                      </a:pPr>
                      <a:r>
                        <a:rPr lang="en-US" sz="1100" b="0" kern="1200" dirty="0">
                          <a:solidFill>
                            <a:schemeClr val="dk1"/>
                          </a:solidFill>
                          <a:latin typeface="+mn-lt"/>
                          <a:ea typeface="+mn-ea"/>
                          <a:cs typeface="+mn-cs"/>
                        </a:rPr>
                        <a:t>0.3</a:t>
                      </a:r>
                      <a:endParaRPr lang="en-GB" sz="1100" b="0" kern="1200" dirty="0">
                        <a:solidFill>
                          <a:schemeClr val="dk1"/>
                        </a:solidFill>
                        <a:latin typeface="+mn-lt"/>
                        <a:ea typeface="+mn-ea"/>
                        <a:cs typeface="+mn-cs"/>
                      </a:endParaRPr>
                    </a:p>
                  </a:txBody>
                  <a:tcPr marL="68580" marR="68580" marT="34290" marB="34290" anchor="b"/>
                </a:tc>
                <a:extLst>
                  <a:ext uri="{0D108BD9-81ED-4DB2-BD59-A6C34878D82A}">
                    <a16:rowId xmlns:a16="http://schemas.microsoft.com/office/drawing/2014/main" val="313256607"/>
                  </a:ext>
                </a:extLst>
              </a:tr>
            </a:tbl>
          </a:graphicData>
        </a:graphic>
      </p:graphicFrame>
      <p:pic>
        <p:nvPicPr>
          <p:cNvPr id="7" name="Picture 6">
            <a:extLst>
              <a:ext uri="{FF2B5EF4-FFF2-40B4-BE49-F238E27FC236}">
                <a16:creationId xmlns:a16="http://schemas.microsoft.com/office/drawing/2014/main" id="{48597E38-C728-117B-24F4-E445D690336C}"/>
              </a:ext>
            </a:extLst>
          </p:cNvPr>
          <p:cNvPicPr>
            <a:picLocks noChangeAspect="1"/>
          </p:cNvPicPr>
          <p:nvPr/>
        </p:nvPicPr>
        <p:blipFill rotWithShape="1">
          <a:blip r:embed="rId2"/>
          <a:srcRect l="9014" t="1893" r="36255" b="3111"/>
          <a:stretch/>
        </p:blipFill>
        <p:spPr>
          <a:xfrm>
            <a:off x="6012160" y="555525"/>
            <a:ext cx="2952328" cy="2735271"/>
          </a:xfrm>
          <a:prstGeom prst="rect">
            <a:avLst/>
          </a:prstGeom>
        </p:spPr>
      </p:pic>
      <p:pic>
        <p:nvPicPr>
          <p:cNvPr id="11" name="Picture 10">
            <a:extLst>
              <a:ext uri="{FF2B5EF4-FFF2-40B4-BE49-F238E27FC236}">
                <a16:creationId xmlns:a16="http://schemas.microsoft.com/office/drawing/2014/main" id="{02164218-6AE9-4510-A7A4-39310AA09DE2}"/>
              </a:ext>
            </a:extLst>
          </p:cNvPr>
          <p:cNvPicPr>
            <a:picLocks noChangeAspect="1"/>
          </p:cNvPicPr>
          <p:nvPr/>
        </p:nvPicPr>
        <p:blipFill rotWithShape="1">
          <a:blip r:embed="rId2"/>
          <a:srcRect l="67618" t="28651" r="7671" b="22513"/>
          <a:stretch/>
        </p:blipFill>
        <p:spPr>
          <a:xfrm>
            <a:off x="6821837" y="3381633"/>
            <a:ext cx="1332974" cy="1406138"/>
          </a:xfrm>
          <a:prstGeom prst="rect">
            <a:avLst/>
          </a:prstGeom>
        </p:spPr>
      </p:pic>
      <p:pic>
        <p:nvPicPr>
          <p:cNvPr id="4" name="Picture 3">
            <a:extLst>
              <a:ext uri="{FF2B5EF4-FFF2-40B4-BE49-F238E27FC236}">
                <a16:creationId xmlns:a16="http://schemas.microsoft.com/office/drawing/2014/main" id="{2C4E36C2-D236-F803-F094-D96C7DAB8B2D}"/>
              </a:ext>
            </a:extLst>
          </p:cNvPr>
          <p:cNvPicPr>
            <a:picLocks noChangeAspect="1"/>
          </p:cNvPicPr>
          <p:nvPr/>
        </p:nvPicPr>
        <p:blipFill rotWithShape="1">
          <a:blip r:embed="rId3"/>
          <a:srcRect l="53058" r="1841" b="5292"/>
          <a:stretch/>
        </p:blipFill>
        <p:spPr>
          <a:xfrm>
            <a:off x="251520" y="1203598"/>
            <a:ext cx="2321645" cy="2736304"/>
          </a:xfrm>
          <a:prstGeom prst="rect">
            <a:avLst/>
          </a:prstGeom>
          <a:ln w="38100" cap="sq">
            <a:no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2DCF7A57-E4D2-DC71-A72A-938526E634FE}"/>
                  </a:ext>
                </a:extLst>
              </p:cNvPr>
              <p:cNvSpPr/>
              <p:nvPr/>
            </p:nvSpPr>
            <p:spPr>
              <a:xfrm>
                <a:off x="4273471" y="4587975"/>
                <a:ext cx="3347864" cy="261610"/>
              </a:xfrm>
              <a:prstGeom prst="rect">
                <a:avLst/>
              </a:prstGeom>
            </p:spPr>
            <p:txBody>
              <a:bodyPr wrap="square">
                <a:spAutoFit/>
              </a:bodyPr>
              <a:lstStyle/>
              <a:p>
                <a:pPr algn="ctr"/>
                <a:r>
                  <a:rPr lang="de-DE" sz="1100">
                    <a:solidFill>
                      <a:schemeClr val="bg1"/>
                    </a:solidFill>
                    <a:ea typeface="Cambria" panose="02040503050406030204" pitchFamily="18" charset="0"/>
                    <a:cs typeface="Times New Roman" panose="02020603050405020304" pitchFamily="18" charset="0"/>
                  </a:rPr>
                  <a:t> </a:t>
                </a:r>
                <a14:m>
                  <m:oMath xmlns:m="http://schemas.openxmlformats.org/officeDocument/2006/math">
                    <m:r>
                      <a:rPr lang="fr-CH" sz="1100" i="1">
                        <a:solidFill>
                          <a:schemeClr val="bg1"/>
                        </a:solidFill>
                        <a:latin typeface="Cambria Math" panose="02040503050406030204" pitchFamily="18" charset="0"/>
                        <a:ea typeface="Cambria" panose="02040503050406030204" pitchFamily="18" charset="0"/>
                        <a:cs typeface="Times New Roman" panose="02020603050405020304" pitchFamily="18" charset="0"/>
                      </a:rPr>
                      <m:t>𝐶𝑜𝑢𝑟𝑡𝑒𝑠𝑦</m:t>
                    </m:r>
                    <m:r>
                      <a:rPr lang="fr-CH" sz="1100" i="1">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fr-CH" sz="1100" i="1">
                        <a:solidFill>
                          <a:schemeClr val="bg1"/>
                        </a:solidFill>
                        <a:latin typeface="Cambria Math" panose="02040503050406030204" pitchFamily="18" charset="0"/>
                        <a:ea typeface="Cambria" panose="02040503050406030204" pitchFamily="18" charset="0"/>
                        <a:cs typeface="Times New Roman" panose="02020603050405020304" pitchFamily="18" charset="0"/>
                      </a:rPr>
                      <m:t>𝑜𝑓</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𝐺</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𝐹𝑒𝑑𝑒𝑟𝑖𝑐𝑖</m:t>
                    </m:r>
                  </m:oMath>
                </a14:m>
                <a:endParaRPr lang="de-DE" sz="1100">
                  <a:solidFill>
                    <a:schemeClr val="bg1"/>
                  </a:solidFill>
                </a:endParaRPr>
              </a:p>
            </p:txBody>
          </p:sp>
        </mc:Choice>
        <mc:Fallback xmlns="">
          <p:sp>
            <p:nvSpPr>
              <p:cNvPr id="14" name="Rectangle 13">
                <a:extLst>
                  <a:ext uri="{FF2B5EF4-FFF2-40B4-BE49-F238E27FC236}">
                    <a16:creationId xmlns:a16="http://schemas.microsoft.com/office/drawing/2014/main" id="{2DCF7A57-E4D2-DC71-A72A-938526E634FE}"/>
                  </a:ext>
                </a:extLst>
              </p:cNvPr>
              <p:cNvSpPr>
                <a:spLocks noRot="1" noChangeAspect="1" noMove="1" noResize="1" noEditPoints="1" noAdjustHandles="1" noChangeArrowheads="1" noChangeShapeType="1" noTextEdit="1"/>
              </p:cNvSpPr>
              <p:nvPr/>
            </p:nvSpPr>
            <p:spPr>
              <a:xfrm>
                <a:off x="4273471" y="4587975"/>
                <a:ext cx="3347864" cy="261610"/>
              </a:xfrm>
              <a:prstGeom prst="rect">
                <a:avLst/>
              </a:prstGeom>
              <a:blipFill>
                <a:blip r:embed="rId4"/>
                <a:stretch>
                  <a:fillRect b="-4651"/>
                </a:stretch>
              </a:blipFill>
            </p:spPr>
            <p:txBody>
              <a:bodyPr/>
              <a:lstStyle/>
              <a:p>
                <a:r>
                  <a:rPr lang="en-US">
                    <a:noFill/>
                  </a:rPr>
                  <a:t> </a:t>
                </a:r>
              </a:p>
            </p:txBody>
          </p:sp>
        </mc:Fallback>
      </mc:AlternateContent>
    </p:spTree>
    <p:extLst>
      <p:ext uri="{BB962C8B-B14F-4D97-AF65-F5344CB8AC3E}">
        <p14:creationId xmlns:p14="http://schemas.microsoft.com/office/powerpoint/2010/main" val="1494199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FA9E-C06E-64E4-9F03-CAF861FFCEE0}"/>
              </a:ext>
            </a:extLst>
          </p:cNvPr>
          <p:cNvSpPr>
            <a:spLocks noGrp="1"/>
          </p:cNvSpPr>
          <p:nvPr>
            <p:ph type="title"/>
          </p:nvPr>
        </p:nvSpPr>
        <p:spPr/>
        <p:txBody>
          <a:bodyPr>
            <a:normAutofit/>
          </a:bodyPr>
          <a:lstStyle/>
          <a:p>
            <a:r>
              <a:rPr lang="en-GB" sz="2000"/>
              <a:t>The VNS as an element of the DEMO plant ?</a:t>
            </a:r>
          </a:p>
        </p:txBody>
      </p:sp>
      <p:sp>
        <p:nvSpPr>
          <p:cNvPr id="4" name="Footer Placeholder 3">
            <a:extLst>
              <a:ext uri="{FF2B5EF4-FFF2-40B4-BE49-F238E27FC236}">
                <a16:creationId xmlns:a16="http://schemas.microsoft.com/office/drawing/2014/main" id="{AFE74706-C7BD-B28A-31E4-198BF4FD5301}"/>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5" name="Slide Number Placeholder 4">
            <a:extLst>
              <a:ext uri="{FF2B5EF4-FFF2-40B4-BE49-F238E27FC236}">
                <a16:creationId xmlns:a16="http://schemas.microsoft.com/office/drawing/2014/main" id="{2A86500A-670C-D89F-8BCB-DCD203E1B8F8}"/>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a:solidFill>
                <a:prstClr val="white"/>
              </a:solidFill>
            </a:endParaRPr>
          </a:p>
        </p:txBody>
      </p:sp>
      <p:grpSp>
        <p:nvGrpSpPr>
          <p:cNvPr id="27" name="Group 26">
            <a:extLst>
              <a:ext uri="{FF2B5EF4-FFF2-40B4-BE49-F238E27FC236}">
                <a16:creationId xmlns:a16="http://schemas.microsoft.com/office/drawing/2014/main" id="{88AE54CA-3496-F887-5B1D-CB8E35085D61}"/>
              </a:ext>
            </a:extLst>
          </p:cNvPr>
          <p:cNvGrpSpPr/>
          <p:nvPr/>
        </p:nvGrpSpPr>
        <p:grpSpPr>
          <a:xfrm>
            <a:off x="107504" y="663130"/>
            <a:ext cx="9001000" cy="4122020"/>
            <a:chOff x="306366" y="649715"/>
            <a:chExt cx="12151120" cy="5888650"/>
          </a:xfrm>
        </p:grpSpPr>
        <p:pic>
          <p:nvPicPr>
            <p:cNvPr id="9" name="Picture 8" descr="A close-up of a white box&#10;&#10;Description automatically generated">
              <a:extLst>
                <a:ext uri="{FF2B5EF4-FFF2-40B4-BE49-F238E27FC236}">
                  <a16:creationId xmlns:a16="http://schemas.microsoft.com/office/drawing/2014/main" id="{41CF928B-5A22-8DFD-EF23-C5C9EC754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485" y="649715"/>
              <a:ext cx="8258724" cy="5411709"/>
            </a:xfrm>
            <a:prstGeom prst="rect">
              <a:avLst/>
            </a:prstGeom>
          </p:spPr>
        </p:pic>
        <p:sp>
          <p:nvSpPr>
            <p:cNvPr id="10" name="TextBox 9">
              <a:extLst>
                <a:ext uri="{FF2B5EF4-FFF2-40B4-BE49-F238E27FC236}">
                  <a16:creationId xmlns:a16="http://schemas.microsoft.com/office/drawing/2014/main" id="{B0160F2B-E362-BB98-298E-581305B75926}"/>
                </a:ext>
              </a:extLst>
            </p:cNvPr>
            <p:cNvSpPr txBox="1"/>
            <p:nvPr/>
          </p:nvSpPr>
          <p:spPr>
            <a:xfrm>
              <a:off x="3689131" y="4296103"/>
              <a:ext cx="1277007" cy="483653"/>
            </a:xfrm>
            <a:prstGeom prst="rect">
              <a:avLst/>
            </a:prstGeom>
            <a:noFill/>
          </p:spPr>
          <p:txBody>
            <a:bodyPr wrap="square" rtlCol="0">
              <a:spAutoFit/>
            </a:bodyPr>
            <a:lstStyle/>
            <a:p>
              <a:pPr algn="ctr"/>
              <a:r>
                <a:rPr lang="de-DE" sz="1600"/>
                <a:t>DEMO_2</a:t>
              </a:r>
              <a:endParaRPr lang="de-DE" sz="2000"/>
            </a:p>
          </p:txBody>
        </p:sp>
        <p:sp>
          <p:nvSpPr>
            <p:cNvPr id="11" name="TextBox 10">
              <a:extLst>
                <a:ext uri="{FF2B5EF4-FFF2-40B4-BE49-F238E27FC236}">
                  <a16:creationId xmlns:a16="http://schemas.microsoft.com/office/drawing/2014/main" id="{C96A85A8-A691-42A5-AF3C-3DBCCA1DBE09}"/>
                </a:ext>
              </a:extLst>
            </p:cNvPr>
            <p:cNvSpPr txBox="1"/>
            <p:nvPr/>
          </p:nvSpPr>
          <p:spPr>
            <a:xfrm>
              <a:off x="8409339" y="2979753"/>
              <a:ext cx="2025869" cy="483653"/>
            </a:xfrm>
            <a:prstGeom prst="rect">
              <a:avLst/>
            </a:prstGeom>
            <a:noFill/>
          </p:spPr>
          <p:txBody>
            <a:bodyPr wrap="square" rtlCol="0">
              <a:spAutoFit/>
            </a:bodyPr>
            <a:lstStyle/>
            <a:p>
              <a:pPr algn="l"/>
              <a:r>
                <a:rPr lang="de-DE" sz="1600"/>
                <a:t>DEMO_1 / VNS</a:t>
              </a:r>
            </a:p>
          </p:txBody>
        </p:sp>
        <p:sp>
          <p:nvSpPr>
            <p:cNvPr id="12" name="TextBox 11">
              <a:extLst>
                <a:ext uri="{FF2B5EF4-FFF2-40B4-BE49-F238E27FC236}">
                  <a16:creationId xmlns:a16="http://schemas.microsoft.com/office/drawing/2014/main" id="{C545C35E-0809-D8F5-0B2D-9376720B06D4}"/>
                </a:ext>
              </a:extLst>
            </p:cNvPr>
            <p:cNvSpPr txBox="1"/>
            <p:nvPr/>
          </p:nvSpPr>
          <p:spPr>
            <a:xfrm>
              <a:off x="5846460" y="3931128"/>
              <a:ext cx="1776084" cy="1187149"/>
            </a:xfrm>
            <a:prstGeom prst="rect">
              <a:avLst/>
            </a:prstGeom>
            <a:noFill/>
          </p:spPr>
          <p:txBody>
            <a:bodyPr wrap="square" rtlCol="0">
              <a:spAutoFit/>
            </a:bodyPr>
            <a:lstStyle/>
            <a:p>
              <a:pPr algn="ctr"/>
              <a:r>
                <a:rPr lang="de-DE" sz="1600" err="1"/>
                <a:t>Active</a:t>
              </a:r>
              <a:r>
                <a:rPr lang="de-DE" sz="1600"/>
                <a:t> Maintenance Facility</a:t>
              </a:r>
              <a:endParaRPr lang="de-DE" sz="2000"/>
            </a:p>
          </p:txBody>
        </p:sp>
        <p:sp>
          <p:nvSpPr>
            <p:cNvPr id="13" name="TextBox 12">
              <a:extLst>
                <a:ext uri="{FF2B5EF4-FFF2-40B4-BE49-F238E27FC236}">
                  <a16:creationId xmlns:a16="http://schemas.microsoft.com/office/drawing/2014/main" id="{78492D06-C84D-6F21-1C05-DDD272D3A4BB}"/>
                </a:ext>
              </a:extLst>
            </p:cNvPr>
            <p:cNvSpPr txBox="1"/>
            <p:nvPr/>
          </p:nvSpPr>
          <p:spPr>
            <a:xfrm>
              <a:off x="5627352" y="804602"/>
              <a:ext cx="2358521" cy="439685"/>
            </a:xfrm>
            <a:prstGeom prst="rect">
              <a:avLst/>
            </a:prstGeom>
            <a:noFill/>
          </p:spPr>
          <p:txBody>
            <a:bodyPr wrap="square" rtlCol="0">
              <a:spAutoFit/>
            </a:bodyPr>
            <a:lstStyle/>
            <a:p>
              <a:pPr algn="ctr"/>
              <a:r>
                <a:rPr lang="de-DE" sz="1400" err="1"/>
                <a:t>Electrical</a:t>
              </a:r>
              <a:r>
                <a:rPr lang="de-DE" sz="1400"/>
                <a:t> </a:t>
              </a:r>
              <a:r>
                <a:rPr lang="de-DE" sz="1400" err="1"/>
                <a:t>system</a:t>
              </a:r>
              <a:endParaRPr lang="de-DE"/>
            </a:p>
          </p:txBody>
        </p:sp>
        <p:sp>
          <p:nvSpPr>
            <p:cNvPr id="14" name="TextBox 13">
              <a:extLst>
                <a:ext uri="{FF2B5EF4-FFF2-40B4-BE49-F238E27FC236}">
                  <a16:creationId xmlns:a16="http://schemas.microsoft.com/office/drawing/2014/main" id="{D1E74A8C-363D-4E12-6EBD-4ACEE65D4913}"/>
                </a:ext>
              </a:extLst>
            </p:cNvPr>
            <p:cNvSpPr txBox="1"/>
            <p:nvPr/>
          </p:nvSpPr>
          <p:spPr>
            <a:xfrm>
              <a:off x="3689131" y="2386180"/>
              <a:ext cx="1277007" cy="835400"/>
            </a:xfrm>
            <a:prstGeom prst="rect">
              <a:avLst/>
            </a:prstGeom>
            <a:noFill/>
          </p:spPr>
          <p:txBody>
            <a:bodyPr wrap="square" rtlCol="0">
              <a:spAutoFit/>
            </a:bodyPr>
            <a:lstStyle/>
            <a:p>
              <a:pPr algn="ctr"/>
              <a:r>
                <a:rPr lang="de-DE" sz="1600"/>
                <a:t>Balance </a:t>
              </a:r>
              <a:r>
                <a:rPr lang="de-DE" sz="1600" err="1"/>
                <a:t>of</a:t>
              </a:r>
              <a:r>
                <a:rPr lang="de-DE" sz="1600"/>
                <a:t> Plant</a:t>
              </a:r>
              <a:endParaRPr lang="de-DE" sz="2000"/>
            </a:p>
          </p:txBody>
        </p:sp>
        <p:sp>
          <p:nvSpPr>
            <p:cNvPr id="15" name="TextBox 14">
              <a:extLst>
                <a:ext uri="{FF2B5EF4-FFF2-40B4-BE49-F238E27FC236}">
                  <a16:creationId xmlns:a16="http://schemas.microsoft.com/office/drawing/2014/main" id="{8B65FA16-5466-3463-0891-7D4453AE0F21}"/>
                </a:ext>
              </a:extLst>
            </p:cNvPr>
            <p:cNvSpPr txBox="1"/>
            <p:nvPr/>
          </p:nvSpPr>
          <p:spPr>
            <a:xfrm>
              <a:off x="6041695" y="2628006"/>
              <a:ext cx="1526544" cy="747463"/>
            </a:xfrm>
            <a:prstGeom prst="rect">
              <a:avLst/>
            </a:prstGeom>
            <a:noFill/>
          </p:spPr>
          <p:txBody>
            <a:bodyPr wrap="square" rtlCol="0">
              <a:spAutoFit/>
            </a:bodyPr>
            <a:lstStyle/>
            <a:p>
              <a:pPr algn="ctr"/>
              <a:r>
                <a:rPr lang="de-DE" sz="1400" dirty="0"/>
                <a:t>T, </a:t>
              </a:r>
              <a:r>
                <a:rPr lang="de-DE" sz="1400"/>
                <a:t>Fuelling</a:t>
              </a:r>
              <a:r>
                <a:rPr lang="de-DE" sz="1400" dirty="0"/>
                <a:t>, Vacuum</a:t>
              </a:r>
              <a:endParaRPr lang="de-DE" dirty="0"/>
            </a:p>
          </p:txBody>
        </p:sp>
        <p:sp>
          <p:nvSpPr>
            <p:cNvPr id="16" name="TextBox 15">
              <a:extLst>
                <a:ext uri="{FF2B5EF4-FFF2-40B4-BE49-F238E27FC236}">
                  <a16:creationId xmlns:a16="http://schemas.microsoft.com/office/drawing/2014/main" id="{640146C4-4252-0B60-84EF-CC2C7A254F1E}"/>
                </a:ext>
              </a:extLst>
            </p:cNvPr>
            <p:cNvSpPr txBox="1"/>
            <p:nvPr/>
          </p:nvSpPr>
          <p:spPr>
            <a:xfrm>
              <a:off x="5663761" y="1696285"/>
              <a:ext cx="2141483" cy="483653"/>
            </a:xfrm>
            <a:prstGeom prst="rect">
              <a:avLst/>
            </a:prstGeom>
            <a:noFill/>
          </p:spPr>
          <p:txBody>
            <a:bodyPr wrap="square" rtlCol="0">
              <a:spAutoFit/>
            </a:bodyPr>
            <a:lstStyle/>
            <a:p>
              <a:pPr algn="ctr"/>
              <a:r>
                <a:rPr lang="de-DE" sz="1600"/>
                <a:t>Cooling systems</a:t>
              </a:r>
              <a:endParaRPr lang="de-DE" sz="2000"/>
            </a:p>
          </p:txBody>
        </p:sp>
        <p:sp>
          <p:nvSpPr>
            <p:cNvPr id="17" name="TextBox 16">
              <a:extLst>
                <a:ext uri="{FF2B5EF4-FFF2-40B4-BE49-F238E27FC236}">
                  <a16:creationId xmlns:a16="http://schemas.microsoft.com/office/drawing/2014/main" id="{DDA09B9E-7674-7561-E729-D07FCD39E703}"/>
                </a:ext>
              </a:extLst>
            </p:cNvPr>
            <p:cNvSpPr txBox="1"/>
            <p:nvPr/>
          </p:nvSpPr>
          <p:spPr>
            <a:xfrm>
              <a:off x="5814849" y="5483346"/>
              <a:ext cx="1277007" cy="483653"/>
            </a:xfrm>
            <a:prstGeom prst="rect">
              <a:avLst/>
            </a:prstGeom>
            <a:noFill/>
          </p:spPr>
          <p:txBody>
            <a:bodyPr wrap="square" rtlCol="0">
              <a:spAutoFit/>
            </a:bodyPr>
            <a:lstStyle/>
            <a:p>
              <a:pPr algn="ctr"/>
              <a:r>
                <a:rPr lang="de-DE" sz="1600"/>
                <a:t>Cryo</a:t>
              </a:r>
              <a:endParaRPr lang="de-DE" sz="2000"/>
            </a:p>
          </p:txBody>
        </p:sp>
        <p:sp>
          <p:nvSpPr>
            <p:cNvPr id="18" name="TextBox 17">
              <a:extLst>
                <a:ext uri="{FF2B5EF4-FFF2-40B4-BE49-F238E27FC236}">
                  <a16:creationId xmlns:a16="http://schemas.microsoft.com/office/drawing/2014/main" id="{1C012105-8E3D-6F3D-E79C-7F55B5FBD101}"/>
                </a:ext>
              </a:extLst>
            </p:cNvPr>
            <p:cNvSpPr txBox="1"/>
            <p:nvPr/>
          </p:nvSpPr>
          <p:spPr>
            <a:xfrm>
              <a:off x="306366" y="3075057"/>
              <a:ext cx="1823666" cy="835400"/>
            </a:xfrm>
            <a:prstGeom prst="rect">
              <a:avLst/>
            </a:prstGeom>
            <a:noFill/>
          </p:spPr>
          <p:txBody>
            <a:bodyPr wrap="square" rtlCol="0">
              <a:spAutoFit/>
            </a:bodyPr>
            <a:lstStyle/>
            <a:p>
              <a:pPr algn="ctr"/>
              <a:r>
                <a:rPr lang="de-DE" sz="1600"/>
                <a:t>DEMO Assembly hall</a:t>
              </a:r>
              <a:endParaRPr lang="de-DE" sz="2000"/>
            </a:p>
          </p:txBody>
        </p:sp>
        <p:cxnSp>
          <p:nvCxnSpPr>
            <p:cNvPr id="19" name="Straight Arrow Connector 18">
              <a:extLst>
                <a:ext uri="{FF2B5EF4-FFF2-40B4-BE49-F238E27FC236}">
                  <a16:creationId xmlns:a16="http://schemas.microsoft.com/office/drawing/2014/main" id="{9E454339-65C8-BEF9-CD7F-686FEC193014}"/>
                </a:ext>
              </a:extLst>
            </p:cNvPr>
            <p:cNvCxnSpPr>
              <a:stCxn id="11" idx="2"/>
            </p:cNvCxnSpPr>
            <p:nvPr/>
          </p:nvCxnSpPr>
          <p:spPr>
            <a:xfrm flipH="1">
              <a:off x="8726215" y="3463406"/>
              <a:ext cx="696059" cy="943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FF8D268A-378C-05CD-D744-22CF5231F432}"/>
                </a:ext>
              </a:extLst>
            </p:cNvPr>
            <p:cNvCxnSpPr>
              <a:cxnSpLocks/>
              <a:stCxn id="18" idx="2"/>
            </p:cNvCxnSpPr>
            <p:nvPr/>
          </p:nvCxnSpPr>
          <p:spPr>
            <a:xfrm>
              <a:off x="1218199" y="3910457"/>
              <a:ext cx="1808779" cy="6142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E914EC08-1FB2-4B4E-84DA-1F674E7712BE}"/>
                </a:ext>
              </a:extLst>
            </p:cNvPr>
            <p:cNvSpPr txBox="1"/>
            <p:nvPr/>
          </p:nvSpPr>
          <p:spPr>
            <a:xfrm>
              <a:off x="10431619" y="4847758"/>
              <a:ext cx="2025867" cy="835400"/>
            </a:xfrm>
            <a:prstGeom prst="rect">
              <a:avLst/>
            </a:prstGeom>
            <a:noFill/>
          </p:spPr>
          <p:txBody>
            <a:bodyPr wrap="square" rtlCol="0">
              <a:spAutoFit/>
            </a:bodyPr>
            <a:lstStyle/>
            <a:p>
              <a:pPr algn="ctr"/>
              <a:r>
                <a:rPr lang="de-DE" sz="1600"/>
                <a:t>DEMO_1 / VNS Assembly hall</a:t>
              </a:r>
              <a:endParaRPr lang="de-DE" sz="2000"/>
            </a:p>
          </p:txBody>
        </p:sp>
        <p:cxnSp>
          <p:nvCxnSpPr>
            <p:cNvPr id="22" name="Straight Arrow Connector 21">
              <a:extLst>
                <a:ext uri="{FF2B5EF4-FFF2-40B4-BE49-F238E27FC236}">
                  <a16:creationId xmlns:a16="http://schemas.microsoft.com/office/drawing/2014/main" id="{C5FAC2B6-2C5D-07B3-C13E-7C807800D484}"/>
                </a:ext>
              </a:extLst>
            </p:cNvPr>
            <p:cNvCxnSpPr>
              <a:cxnSpLocks/>
              <a:stCxn id="21" idx="0"/>
            </p:cNvCxnSpPr>
            <p:nvPr/>
          </p:nvCxnSpPr>
          <p:spPr>
            <a:xfrm flipH="1" flipV="1">
              <a:off x="9803624" y="4524705"/>
              <a:ext cx="1640929" cy="3230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BC21A96-511B-DCFE-50AF-922F0D8307F9}"/>
                    </a:ext>
                  </a:extLst>
                </p:cNvPr>
                <p:cNvSpPr txBox="1"/>
                <p:nvPr/>
              </p:nvSpPr>
              <p:spPr>
                <a:xfrm>
                  <a:off x="9614995" y="6164633"/>
                  <a:ext cx="2434040" cy="373732"/>
                </a:xfrm>
                <a:prstGeom prst="rect">
                  <a:avLst/>
                </a:prstGeom>
                <a:noFill/>
              </p:spPr>
              <p:txBody>
                <a:bodyPr wrap="square">
                  <a:spAutoFit/>
                </a:bodyPr>
                <a:lstStyle/>
                <a:p>
                  <a:r>
                    <a:rPr lang="de-DE" sz="1100" i="1">
                      <a:solidFill>
                        <a:schemeClr val="bg1"/>
                      </a:solidFill>
                      <a:ea typeface="Cambria" panose="02040503050406030204" pitchFamily="18" charset="0"/>
                      <a:cs typeface="Times New Roman" panose="02020603050405020304" pitchFamily="18" charset="0"/>
                    </a:rPr>
                    <a:t> </a:t>
                  </a:r>
                  <a14:m>
                    <m:oMath xmlns:m="http://schemas.openxmlformats.org/officeDocument/2006/math">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𝐶𝑜𝑢𝑟𝑡𝑒𝑠𝑦</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𝑜𝑓</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𝑆</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𝑅𝑒𝑛𝑎𝑟𝑑</m:t>
                      </m:r>
                    </m:oMath>
                  </a14:m>
                  <a:endParaRPr lang="en-GB" sz="1100" i="1"/>
                </a:p>
              </p:txBody>
            </p:sp>
          </mc:Choice>
          <mc:Fallback xmlns="">
            <p:sp>
              <p:nvSpPr>
                <p:cNvPr id="26" name="TextBox 25">
                  <a:extLst>
                    <a:ext uri="{FF2B5EF4-FFF2-40B4-BE49-F238E27FC236}">
                      <a16:creationId xmlns:a16="http://schemas.microsoft.com/office/drawing/2014/main" id="{2BC21A96-511B-DCFE-50AF-922F0D8307F9}"/>
                    </a:ext>
                  </a:extLst>
                </p:cNvPr>
                <p:cNvSpPr txBox="1">
                  <a:spLocks noRot="1" noChangeAspect="1" noMove="1" noResize="1" noEditPoints="1" noAdjustHandles="1" noChangeArrowheads="1" noChangeShapeType="1" noTextEdit="1"/>
                </p:cNvSpPr>
                <p:nvPr/>
              </p:nvSpPr>
              <p:spPr>
                <a:xfrm>
                  <a:off x="9614995" y="6164633"/>
                  <a:ext cx="2434040" cy="373732"/>
                </a:xfrm>
                <a:prstGeom prst="rect">
                  <a:avLst/>
                </a:prstGeom>
                <a:blipFill>
                  <a:blip r:embed="rId4"/>
                  <a:stretch>
                    <a:fillRect b="-6977"/>
                  </a:stretch>
                </a:blipFill>
              </p:spPr>
              <p:txBody>
                <a:bodyPr/>
                <a:lstStyle/>
                <a:p>
                  <a:r>
                    <a:rPr lang="en-US">
                      <a:noFill/>
                    </a:rPr>
                    <a:t> </a:t>
                  </a:r>
                </a:p>
              </p:txBody>
            </p:sp>
          </mc:Fallback>
        </mc:AlternateContent>
      </p:grpSp>
      <p:pic>
        <p:nvPicPr>
          <p:cNvPr id="6" name="Picture 5">
            <a:extLst>
              <a:ext uri="{FF2B5EF4-FFF2-40B4-BE49-F238E27FC236}">
                <a16:creationId xmlns:a16="http://schemas.microsoft.com/office/drawing/2014/main" id="{C59BDA75-A78E-8038-669F-19EE7948D909}"/>
              </a:ext>
            </a:extLst>
          </p:cNvPr>
          <p:cNvPicPr>
            <a:picLocks noChangeAspect="1"/>
          </p:cNvPicPr>
          <p:nvPr/>
        </p:nvPicPr>
        <p:blipFill>
          <a:blip r:embed="rId5"/>
          <a:stretch>
            <a:fillRect/>
          </a:stretch>
        </p:blipFill>
        <p:spPr>
          <a:xfrm>
            <a:off x="6365615" y="351140"/>
            <a:ext cx="2769582" cy="1605973"/>
          </a:xfrm>
          <a:prstGeom prst="rect">
            <a:avLst/>
          </a:prstGeom>
        </p:spPr>
      </p:pic>
    </p:spTree>
    <p:extLst>
      <p:ext uri="{BB962C8B-B14F-4D97-AF65-F5344CB8AC3E}">
        <p14:creationId xmlns:p14="http://schemas.microsoft.com/office/powerpoint/2010/main" val="2881655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7490BD-5018-C4D9-F026-F349E1229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601" r="2315" b="3423"/>
          <a:stretch/>
        </p:blipFill>
        <p:spPr>
          <a:xfrm>
            <a:off x="390823" y="435996"/>
            <a:ext cx="8424936" cy="4271507"/>
          </a:xfrm>
          <a:prstGeom prst="rect">
            <a:avLst/>
          </a:prstGeom>
        </p:spPr>
      </p:pic>
      <p:sp>
        <p:nvSpPr>
          <p:cNvPr id="2" name="Title 1">
            <a:extLst>
              <a:ext uri="{FF2B5EF4-FFF2-40B4-BE49-F238E27FC236}">
                <a16:creationId xmlns:a16="http://schemas.microsoft.com/office/drawing/2014/main" id="{21D70FFD-3B03-07BB-BE6D-8676ADEDEA25}"/>
              </a:ext>
            </a:extLst>
          </p:cNvPr>
          <p:cNvSpPr>
            <a:spLocks noGrp="1"/>
          </p:cNvSpPr>
          <p:nvPr>
            <p:ph type="title"/>
          </p:nvPr>
        </p:nvSpPr>
        <p:spPr>
          <a:xfrm>
            <a:off x="867544" y="144386"/>
            <a:ext cx="7088832" cy="342900"/>
          </a:xfrm>
        </p:spPr>
        <p:txBody>
          <a:bodyPr vert="horz" lIns="91440" tIns="45720" rIns="91440" bIns="45720" rtlCol="0" anchor="ctr">
            <a:noAutofit/>
          </a:bodyPr>
          <a:lstStyle/>
          <a:p>
            <a:r>
              <a:rPr lang="en-US" sz="2000"/>
              <a:t>Measures to accelerate the DEMO program</a:t>
            </a:r>
          </a:p>
        </p:txBody>
      </p:sp>
      <p:sp>
        <p:nvSpPr>
          <p:cNvPr id="3" name="Content Placeholder 2">
            <a:extLst>
              <a:ext uri="{FF2B5EF4-FFF2-40B4-BE49-F238E27FC236}">
                <a16:creationId xmlns:a16="http://schemas.microsoft.com/office/drawing/2014/main" id="{2CB0BFA8-C0D5-58D1-4E88-32E2F255AFCD}"/>
              </a:ext>
            </a:extLst>
          </p:cNvPr>
          <p:cNvSpPr>
            <a:spLocks noGrp="1"/>
          </p:cNvSpPr>
          <p:nvPr>
            <p:ph idx="4294967295"/>
          </p:nvPr>
        </p:nvSpPr>
        <p:spPr>
          <a:xfrm>
            <a:off x="328241" y="691898"/>
            <a:ext cx="6115967" cy="4005973"/>
          </a:xfrm>
          <a:solidFill>
            <a:schemeClr val="bg1">
              <a:alpha val="72000"/>
            </a:schemeClr>
          </a:solidFill>
        </p:spPr>
        <p:txBody>
          <a:bodyPr>
            <a:normAutofit/>
          </a:bodyPr>
          <a:lstStyle/>
          <a:p>
            <a:pPr marL="0" indent="0">
              <a:buClr>
                <a:srgbClr val="FF0000"/>
              </a:buClr>
              <a:buNone/>
            </a:pPr>
            <a:r>
              <a:rPr lang="en-US" sz="2200" dirty="0">
                <a:latin typeface="Franklin Gothic Medium" panose="020B0603020102020204" pitchFamily="34" charset="0"/>
              </a:rPr>
              <a:t>Strengthening R&amp;D in the identified gap areas</a:t>
            </a:r>
          </a:p>
          <a:p>
            <a:pPr marL="0" indent="0">
              <a:buClr>
                <a:srgbClr val="FF0000"/>
              </a:buClr>
              <a:buNone/>
            </a:pPr>
            <a:endParaRPr lang="en-US" sz="1600" dirty="0">
              <a:latin typeface="Franklin Gothic Medium" panose="020B0603020102020204" pitchFamily="34" charset="0"/>
            </a:endParaRPr>
          </a:p>
          <a:p>
            <a:pPr marL="0" indent="0">
              <a:buClr>
                <a:srgbClr val="FF0000"/>
              </a:buClr>
              <a:buNone/>
            </a:pPr>
            <a:r>
              <a:rPr lang="en-US" sz="1800" dirty="0">
                <a:latin typeface="Franklin Gothic Medium" panose="020B0603020102020204" pitchFamily="34" charset="0"/>
              </a:rPr>
              <a:t>Strong synergy with new ITER Baseline </a:t>
            </a:r>
            <a:br>
              <a:rPr lang="en-US" sz="1800" dirty="0">
                <a:latin typeface="Franklin Gothic Medium" panose="020B0603020102020204" pitchFamily="34" charset="0"/>
              </a:rPr>
            </a:br>
            <a:r>
              <a:rPr lang="en-US" sz="1800" dirty="0">
                <a:latin typeface="Franklin Gothic Medium" panose="020B0603020102020204" pitchFamily="34" charset="0"/>
              </a:rPr>
              <a:t>(W-related work)</a:t>
            </a:r>
          </a:p>
          <a:p>
            <a:pPr marL="0" indent="0">
              <a:buClr>
                <a:srgbClr val="FF0000"/>
              </a:buClr>
              <a:buNone/>
            </a:pPr>
            <a:endParaRPr lang="en-US" sz="1800" dirty="0">
              <a:latin typeface="Franklin Gothic Medium" panose="020B0603020102020204" pitchFamily="34" charset="0"/>
            </a:endParaRPr>
          </a:p>
          <a:p>
            <a:pPr marL="0" indent="0">
              <a:buClr>
                <a:srgbClr val="FF0000"/>
              </a:buClr>
              <a:buNone/>
            </a:pPr>
            <a:endParaRPr lang="en-US" sz="1800" dirty="0">
              <a:latin typeface="Franklin Gothic Medium" panose="020B0603020102020204" pitchFamily="34" charset="0"/>
            </a:endParaRPr>
          </a:p>
          <a:p>
            <a:pPr marL="0" indent="0">
              <a:buClr>
                <a:srgbClr val="FF0000"/>
              </a:buClr>
              <a:buNone/>
            </a:pPr>
            <a:endParaRPr lang="en-US" sz="1800" dirty="0">
              <a:latin typeface="Franklin Gothic Medium" panose="020B0603020102020204" pitchFamily="34" charset="0"/>
            </a:endParaRPr>
          </a:p>
          <a:p>
            <a:pPr marL="0" indent="0">
              <a:buClr>
                <a:srgbClr val="FF0000"/>
              </a:buClr>
              <a:buNone/>
            </a:pPr>
            <a:endParaRPr lang="en-US" sz="1800" dirty="0">
              <a:latin typeface="Franklin Gothic Medium" panose="020B0603020102020204" pitchFamily="34" charset="0"/>
            </a:endParaRPr>
          </a:p>
          <a:p>
            <a:pPr marL="0" indent="0">
              <a:buClr>
                <a:srgbClr val="FF0000"/>
              </a:buClr>
              <a:buNone/>
            </a:pPr>
            <a:r>
              <a:rPr lang="en-US" sz="1800" dirty="0">
                <a:latin typeface="Franklin Gothic Medium" panose="020B0603020102020204" pitchFamily="34" charset="0"/>
              </a:rPr>
              <a:t>exploitation of JT-60SA </a:t>
            </a:r>
          </a:p>
          <a:p>
            <a:pPr marL="0" indent="0">
              <a:buClr>
                <a:srgbClr val="FF0000"/>
              </a:buClr>
              <a:buNone/>
            </a:pPr>
            <a:r>
              <a:rPr lang="en-US" sz="1800" dirty="0">
                <a:latin typeface="Franklin Gothic Medium" panose="020B0603020102020204" pitchFamily="34" charset="0"/>
              </a:rPr>
              <a:t>(integrated in our Tokamak Exploitation </a:t>
            </a:r>
            <a:r>
              <a:rPr lang="en-US" sz="1800" dirty="0" err="1">
                <a:latin typeface="Franklin Gothic Medium" panose="020B0603020102020204" pitchFamily="34" charset="0"/>
              </a:rPr>
              <a:t>programme</a:t>
            </a:r>
            <a:r>
              <a:rPr lang="en-US" sz="1800" dirty="0">
                <a:latin typeface="Franklin Gothic Medium" panose="020B0603020102020204" pitchFamily="34" charset="0"/>
              </a:rPr>
              <a:t>)</a:t>
            </a:r>
          </a:p>
        </p:txBody>
      </p:sp>
      <p:sp>
        <p:nvSpPr>
          <p:cNvPr id="5" name="Footer Placeholder 1">
            <a:extLst>
              <a:ext uri="{FF2B5EF4-FFF2-40B4-BE49-F238E27FC236}">
                <a16:creationId xmlns:a16="http://schemas.microsoft.com/office/drawing/2014/main" id="{ACB8DFBC-FE8A-F30A-B813-D6D7D8620E6E}"/>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6" name="Slide Number Placeholder 2">
            <a:extLst>
              <a:ext uri="{FF2B5EF4-FFF2-40B4-BE49-F238E27FC236}">
                <a16:creationId xmlns:a16="http://schemas.microsoft.com/office/drawing/2014/main" id="{15CC4D31-EBD1-FBC1-D229-A840E83D2C57}"/>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15</a:t>
            </a:fld>
            <a:endParaRPr lang="en-GB">
              <a:solidFill>
                <a:prstClr val="white"/>
              </a:solidFill>
            </a:endParaRPr>
          </a:p>
        </p:txBody>
      </p:sp>
      <p:pic>
        <p:nvPicPr>
          <p:cNvPr id="11" name="Picture 10" descr="A high angle view of a factory&#10;&#10;Description automatically generated">
            <a:extLst>
              <a:ext uri="{FF2B5EF4-FFF2-40B4-BE49-F238E27FC236}">
                <a16:creationId xmlns:a16="http://schemas.microsoft.com/office/drawing/2014/main" id="{295D5B40-8DAD-219A-CB16-573DABC19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302" y="3115634"/>
            <a:ext cx="2540085" cy="1696531"/>
          </a:xfrm>
          <a:prstGeom prst="rect">
            <a:avLst/>
          </a:prstGeom>
        </p:spPr>
      </p:pic>
      <p:pic>
        <p:nvPicPr>
          <p:cNvPr id="4" name="Picture 3" descr="A large white building&#10;&#10;Description automatically generated">
            <a:extLst>
              <a:ext uri="{FF2B5EF4-FFF2-40B4-BE49-F238E27FC236}">
                <a16:creationId xmlns:a16="http://schemas.microsoft.com/office/drawing/2014/main" id="{5D1026D2-5166-759A-0C7B-4B0B7A9D1A8D}"/>
              </a:ext>
            </a:extLst>
          </p:cNvPr>
          <p:cNvPicPr>
            <a:picLocks noChangeAspect="1"/>
          </p:cNvPicPr>
          <p:nvPr/>
        </p:nvPicPr>
        <p:blipFill rotWithShape="1">
          <a:blip r:embed="rId4"/>
          <a:srcRect l="3484" r="3217"/>
          <a:stretch/>
        </p:blipFill>
        <p:spPr>
          <a:xfrm>
            <a:off x="5183317" y="1082608"/>
            <a:ext cx="3748057" cy="1928364"/>
          </a:xfrm>
          <a:prstGeom prst="rect">
            <a:avLst/>
          </a:prstGeom>
        </p:spPr>
      </p:pic>
    </p:spTree>
    <p:extLst>
      <p:ext uri="{BB962C8B-B14F-4D97-AF65-F5344CB8AC3E}">
        <p14:creationId xmlns:p14="http://schemas.microsoft.com/office/powerpoint/2010/main" val="216430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7490BD-5018-C4D9-F026-F349E1229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601" r="2315" b="3423"/>
          <a:stretch/>
        </p:blipFill>
        <p:spPr>
          <a:xfrm>
            <a:off x="390823" y="435996"/>
            <a:ext cx="8424936" cy="4271507"/>
          </a:xfrm>
          <a:prstGeom prst="rect">
            <a:avLst/>
          </a:prstGeom>
        </p:spPr>
      </p:pic>
      <p:sp>
        <p:nvSpPr>
          <p:cNvPr id="4" name="Content Placeholder 2">
            <a:extLst>
              <a:ext uri="{FF2B5EF4-FFF2-40B4-BE49-F238E27FC236}">
                <a16:creationId xmlns:a16="http://schemas.microsoft.com/office/drawing/2014/main" id="{B5571FC5-B58D-18CD-58EB-A7FDF6CCD792}"/>
              </a:ext>
            </a:extLst>
          </p:cNvPr>
          <p:cNvSpPr txBox="1">
            <a:spLocks/>
          </p:cNvSpPr>
          <p:nvPr/>
        </p:nvSpPr>
        <p:spPr>
          <a:xfrm>
            <a:off x="389731" y="730324"/>
            <a:ext cx="8358733" cy="4001666"/>
          </a:xfrm>
          <a:prstGeom prst="rect">
            <a:avLst/>
          </a:prstGeom>
          <a:solidFill>
            <a:schemeClr val="bg1">
              <a:alpha val="72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FF0000"/>
              </a:buClr>
              <a:buFont typeface="Arial" panose="020B0604020202020204" pitchFamily="34" charset="0"/>
              <a:buNone/>
            </a:pPr>
            <a:r>
              <a:rPr lang="en-US" sz="2200">
                <a:solidFill>
                  <a:schemeClr val="bg1">
                    <a:lumMod val="65000"/>
                  </a:schemeClr>
                </a:solidFill>
                <a:latin typeface="Franklin Gothic Medium" panose="020B0603020102020204" pitchFamily="34" charset="0"/>
              </a:rPr>
              <a:t>Strengthening R&amp;D in the identified gap areas</a:t>
            </a:r>
          </a:p>
          <a:p>
            <a:pPr marL="0" indent="0">
              <a:buClr>
                <a:srgbClr val="FF0000"/>
              </a:buClr>
              <a:buFont typeface="Arial" panose="020B0604020202020204" pitchFamily="34" charset="0"/>
              <a:buNone/>
            </a:pPr>
            <a:r>
              <a:rPr lang="en-US" sz="2200">
                <a:latin typeface="Franklin Gothic Medium" panose="020B0603020102020204" pitchFamily="34" charset="0"/>
              </a:rPr>
              <a:t>Increased effort in simulations for plasma and for engineering</a:t>
            </a:r>
          </a:p>
          <a:p>
            <a:pPr marL="457200" lvl="1" indent="0">
              <a:buClr>
                <a:srgbClr val="FF0000"/>
              </a:buClr>
              <a:buFont typeface="Arial" panose="020B0604020202020204" pitchFamily="34" charset="0"/>
              <a:buNone/>
            </a:pPr>
            <a:r>
              <a:rPr lang="en-US" sz="1800">
                <a:latin typeface="Franklin Gothic Medium" panose="020B0603020102020204" pitchFamily="34" charset="0"/>
              </a:rPr>
              <a:t>Digitalization effort, including innovative AI approaches</a:t>
            </a:r>
          </a:p>
        </p:txBody>
      </p:sp>
      <p:sp>
        <p:nvSpPr>
          <p:cNvPr id="5" name="Footer Placeholder 1">
            <a:extLst>
              <a:ext uri="{FF2B5EF4-FFF2-40B4-BE49-F238E27FC236}">
                <a16:creationId xmlns:a16="http://schemas.microsoft.com/office/drawing/2014/main" id="{ACB8DFBC-FE8A-F30A-B813-D6D7D8620E6E}"/>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6" name="Slide Number Placeholder 2">
            <a:extLst>
              <a:ext uri="{FF2B5EF4-FFF2-40B4-BE49-F238E27FC236}">
                <a16:creationId xmlns:a16="http://schemas.microsoft.com/office/drawing/2014/main" id="{15CC4D31-EBD1-FBC1-D229-A840E83D2C57}"/>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16</a:t>
            </a:fld>
            <a:endParaRPr lang="en-GB">
              <a:solidFill>
                <a:prstClr val="white"/>
              </a:solidFill>
            </a:endParaRPr>
          </a:p>
        </p:txBody>
      </p:sp>
      <p:pic>
        <p:nvPicPr>
          <p:cNvPr id="7" name="Picture 6">
            <a:extLst>
              <a:ext uri="{FF2B5EF4-FFF2-40B4-BE49-F238E27FC236}">
                <a16:creationId xmlns:a16="http://schemas.microsoft.com/office/drawing/2014/main" id="{500E790E-B1D6-8E53-A8C5-10F964D85489}"/>
              </a:ext>
            </a:extLst>
          </p:cNvPr>
          <p:cNvPicPr>
            <a:picLocks noChangeAspect="1"/>
          </p:cNvPicPr>
          <p:nvPr/>
        </p:nvPicPr>
        <p:blipFill>
          <a:blip r:embed="rId3"/>
          <a:stretch>
            <a:fillRect/>
          </a:stretch>
        </p:blipFill>
        <p:spPr>
          <a:xfrm>
            <a:off x="2165353" y="2283718"/>
            <a:ext cx="4813294" cy="2216851"/>
          </a:xfrm>
          <a:prstGeom prst="rect">
            <a:avLst/>
          </a:prstGeom>
        </p:spPr>
      </p:pic>
      <p:sp>
        <p:nvSpPr>
          <p:cNvPr id="10" name="Title 1">
            <a:extLst>
              <a:ext uri="{FF2B5EF4-FFF2-40B4-BE49-F238E27FC236}">
                <a16:creationId xmlns:a16="http://schemas.microsoft.com/office/drawing/2014/main" id="{C90E975F-D799-18BE-2181-E39F376A64E3}"/>
              </a:ext>
            </a:extLst>
          </p:cNvPr>
          <p:cNvSpPr>
            <a:spLocks noGrp="1"/>
          </p:cNvSpPr>
          <p:nvPr>
            <p:ph type="title"/>
          </p:nvPr>
        </p:nvSpPr>
        <p:spPr>
          <a:xfrm>
            <a:off x="867544" y="144386"/>
            <a:ext cx="7088832" cy="342900"/>
          </a:xfrm>
        </p:spPr>
        <p:txBody>
          <a:bodyPr vert="horz" lIns="91440" tIns="45720" rIns="91440" bIns="45720" rtlCol="0" anchor="ctr">
            <a:noAutofit/>
          </a:bodyPr>
          <a:lstStyle/>
          <a:p>
            <a:r>
              <a:rPr lang="en-US" sz="2000"/>
              <a:t>Measures to accelerate the DEMO program</a:t>
            </a:r>
          </a:p>
        </p:txBody>
      </p:sp>
    </p:spTree>
    <p:extLst>
      <p:ext uri="{BB962C8B-B14F-4D97-AF65-F5344CB8AC3E}">
        <p14:creationId xmlns:p14="http://schemas.microsoft.com/office/powerpoint/2010/main" val="3074795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7490BD-5018-C4D9-F026-F349E12299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601" r="2315" b="3423"/>
          <a:stretch/>
        </p:blipFill>
        <p:spPr>
          <a:xfrm>
            <a:off x="390823" y="435996"/>
            <a:ext cx="8424936" cy="4271507"/>
          </a:xfrm>
          <a:prstGeom prst="rect">
            <a:avLst/>
          </a:prstGeom>
        </p:spPr>
      </p:pic>
      <p:sp>
        <p:nvSpPr>
          <p:cNvPr id="5" name="Footer Placeholder 1">
            <a:extLst>
              <a:ext uri="{FF2B5EF4-FFF2-40B4-BE49-F238E27FC236}">
                <a16:creationId xmlns:a16="http://schemas.microsoft.com/office/drawing/2014/main" id="{ACB8DFBC-FE8A-F30A-B813-D6D7D8620E6E}"/>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6" name="Slide Number Placeholder 2">
            <a:extLst>
              <a:ext uri="{FF2B5EF4-FFF2-40B4-BE49-F238E27FC236}">
                <a16:creationId xmlns:a16="http://schemas.microsoft.com/office/drawing/2014/main" id="{15CC4D31-EBD1-FBC1-D229-A840E83D2C57}"/>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17</a:t>
            </a:fld>
            <a:endParaRPr lang="en-GB">
              <a:solidFill>
                <a:prstClr val="white"/>
              </a:solidFill>
            </a:endParaRPr>
          </a:p>
        </p:txBody>
      </p:sp>
      <p:sp>
        <p:nvSpPr>
          <p:cNvPr id="7" name="Content Placeholder 2">
            <a:extLst>
              <a:ext uri="{FF2B5EF4-FFF2-40B4-BE49-F238E27FC236}">
                <a16:creationId xmlns:a16="http://schemas.microsoft.com/office/drawing/2014/main" id="{711412ED-DF0C-D47C-F3FD-C4853EC00F62}"/>
              </a:ext>
            </a:extLst>
          </p:cNvPr>
          <p:cNvSpPr txBox="1">
            <a:spLocks/>
          </p:cNvSpPr>
          <p:nvPr/>
        </p:nvSpPr>
        <p:spPr>
          <a:xfrm>
            <a:off x="389731" y="730324"/>
            <a:ext cx="8358733" cy="4001666"/>
          </a:xfrm>
          <a:prstGeom prst="rect">
            <a:avLst/>
          </a:prstGeom>
          <a:solidFill>
            <a:schemeClr val="bg1">
              <a:alpha val="72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Strengthening R&amp;D in the identified gap areas</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Increased effort in simulations for plasma and for engineering</a:t>
            </a:r>
          </a:p>
          <a:p>
            <a:pPr marL="0" indent="0">
              <a:buClr>
                <a:srgbClr val="FF0000"/>
              </a:buClr>
              <a:buFont typeface="Arial" panose="020B0604020202020204" pitchFamily="34" charset="0"/>
              <a:buNone/>
            </a:pPr>
            <a:r>
              <a:rPr lang="en-US" sz="2200" dirty="0">
                <a:latin typeface="Franklin Gothic Medium" panose="020B0603020102020204" pitchFamily="34" charset="0"/>
              </a:rPr>
              <a:t>Streamlining licensing for fusion and rapidly identifying site</a:t>
            </a:r>
          </a:p>
        </p:txBody>
      </p:sp>
      <p:sp>
        <p:nvSpPr>
          <p:cNvPr id="9" name="Title 1">
            <a:extLst>
              <a:ext uri="{FF2B5EF4-FFF2-40B4-BE49-F238E27FC236}">
                <a16:creationId xmlns:a16="http://schemas.microsoft.com/office/drawing/2014/main" id="{38FA8F26-5A4E-F01D-CD1A-5A703626BDF9}"/>
              </a:ext>
            </a:extLst>
          </p:cNvPr>
          <p:cNvSpPr>
            <a:spLocks noGrp="1"/>
          </p:cNvSpPr>
          <p:nvPr>
            <p:ph type="title"/>
          </p:nvPr>
        </p:nvSpPr>
        <p:spPr>
          <a:xfrm>
            <a:off x="867544" y="144386"/>
            <a:ext cx="7088832" cy="342900"/>
          </a:xfrm>
        </p:spPr>
        <p:txBody>
          <a:bodyPr vert="horz" lIns="91440" tIns="45720" rIns="91440" bIns="45720" rtlCol="0" anchor="ctr">
            <a:noAutofit/>
          </a:bodyPr>
          <a:lstStyle/>
          <a:p>
            <a:r>
              <a:rPr lang="en-US" sz="2000"/>
              <a:t>Measures to accelerate the DEMO program</a:t>
            </a:r>
          </a:p>
        </p:txBody>
      </p:sp>
    </p:spTree>
    <p:extLst>
      <p:ext uri="{BB962C8B-B14F-4D97-AF65-F5344CB8AC3E}">
        <p14:creationId xmlns:p14="http://schemas.microsoft.com/office/powerpoint/2010/main" val="872268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7490BD-5018-C4D9-F026-F349E1229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601" r="2315" b="3423"/>
          <a:stretch/>
        </p:blipFill>
        <p:spPr>
          <a:xfrm>
            <a:off x="390823" y="435996"/>
            <a:ext cx="8424936" cy="4271507"/>
          </a:xfrm>
          <a:prstGeom prst="rect">
            <a:avLst/>
          </a:prstGeom>
        </p:spPr>
      </p:pic>
      <p:sp>
        <p:nvSpPr>
          <p:cNvPr id="5" name="Footer Placeholder 1">
            <a:extLst>
              <a:ext uri="{FF2B5EF4-FFF2-40B4-BE49-F238E27FC236}">
                <a16:creationId xmlns:a16="http://schemas.microsoft.com/office/drawing/2014/main" id="{ACB8DFBC-FE8A-F30A-B813-D6D7D8620E6E}"/>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6" name="Slide Number Placeholder 2">
            <a:extLst>
              <a:ext uri="{FF2B5EF4-FFF2-40B4-BE49-F238E27FC236}">
                <a16:creationId xmlns:a16="http://schemas.microsoft.com/office/drawing/2014/main" id="{15CC4D31-EBD1-FBC1-D229-A840E83D2C57}"/>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18</a:t>
            </a:fld>
            <a:endParaRPr lang="en-GB">
              <a:solidFill>
                <a:prstClr val="white"/>
              </a:solidFill>
            </a:endParaRPr>
          </a:p>
        </p:txBody>
      </p:sp>
      <p:sp>
        <p:nvSpPr>
          <p:cNvPr id="7" name="Content Placeholder 2">
            <a:extLst>
              <a:ext uri="{FF2B5EF4-FFF2-40B4-BE49-F238E27FC236}">
                <a16:creationId xmlns:a16="http://schemas.microsoft.com/office/drawing/2014/main" id="{2CB0BFA8-C0D5-58D1-4E88-32E2F255AFCD}"/>
              </a:ext>
            </a:extLst>
          </p:cNvPr>
          <p:cNvSpPr txBox="1">
            <a:spLocks/>
          </p:cNvSpPr>
          <p:nvPr/>
        </p:nvSpPr>
        <p:spPr>
          <a:xfrm>
            <a:off x="389731" y="730324"/>
            <a:ext cx="8358733" cy="4001666"/>
          </a:xfrm>
          <a:prstGeom prst="rect">
            <a:avLst/>
          </a:prstGeom>
          <a:solidFill>
            <a:schemeClr val="bg1">
              <a:alpha val="72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Strengthening R&amp;D in the identified gap areas</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Increased effort in simulations for plasma and for engineering</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Streamlining licensing for fusion and rapidly identifying site</a:t>
            </a:r>
          </a:p>
          <a:p>
            <a:pPr marL="0" indent="0">
              <a:buClr>
                <a:srgbClr val="FF0000"/>
              </a:buClr>
              <a:buFont typeface="Arial" panose="020B0604020202020204" pitchFamily="34" charset="0"/>
              <a:buNone/>
            </a:pPr>
            <a:r>
              <a:rPr lang="en-US" sz="2200" dirty="0">
                <a:latin typeface="Franklin Gothic Medium" panose="020B0603020102020204" pitchFamily="34" charset="0"/>
              </a:rPr>
              <a:t>Development and maintenance of adequate workforce</a:t>
            </a:r>
          </a:p>
          <a:p>
            <a:pPr marL="457200" lvl="1" indent="0">
              <a:buClr>
                <a:srgbClr val="FF0000"/>
              </a:buClr>
              <a:buFont typeface="Arial" panose="020B0604020202020204" pitchFamily="34" charset="0"/>
              <a:buNone/>
            </a:pPr>
            <a:r>
              <a:rPr lang="en-US" sz="1800" dirty="0">
                <a:latin typeface="Franklin Gothic Medium" panose="020B0603020102020204" pitchFamily="34" charset="0"/>
              </a:rPr>
              <a:t>Connections with academic and industrial networks, diversity at all levels</a:t>
            </a:r>
          </a:p>
        </p:txBody>
      </p:sp>
      <p:sp>
        <p:nvSpPr>
          <p:cNvPr id="9" name="Title 1">
            <a:extLst>
              <a:ext uri="{FF2B5EF4-FFF2-40B4-BE49-F238E27FC236}">
                <a16:creationId xmlns:a16="http://schemas.microsoft.com/office/drawing/2014/main" id="{CEE5760C-8278-D540-0F22-5F6C714A5A51}"/>
              </a:ext>
            </a:extLst>
          </p:cNvPr>
          <p:cNvSpPr>
            <a:spLocks noGrp="1"/>
          </p:cNvSpPr>
          <p:nvPr>
            <p:ph type="title"/>
          </p:nvPr>
        </p:nvSpPr>
        <p:spPr>
          <a:xfrm>
            <a:off x="867544" y="144386"/>
            <a:ext cx="7088832" cy="342900"/>
          </a:xfrm>
        </p:spPr>
        <p:txBody>
          <a:bodyPr vert="horz" lIns="91440" tIns="45720" rIns="91440" bIns="45720" rtlCol="0" anchor="ctr">
            <a:noAutofit/>
          </a:bodyPr>
          <a:lstStyle/>
          <a:p>
            <a:r>
              <a:rPr lang="en-US" sz="2000"/>
              <a:t>Measures to accelerate the DEMO program</a:t>
            </a:r>
          </a:p>
        </p:txBody>
      </p:sp>
    </p:spTree>
    <p:extLst>
      <p:ext uri="{BB962C8B-B14F-4D97-AF65-F5344CB8AC3E}">
        <p14:creationId xmlns:p14="http://schemas.microsoft.com/office/powerpoint/2010/main" val="497511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7490BD-5018-C4D9-F026-F349E1229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601" r="2315" b="3423"/>
          <a:stretch/>
        </p:blipFill>
        <p:spPr>
          <a:xfrm>
            <a:off x="390823" y="435996"/>
            <a:ext cx="8424936" cy="4271507"/>
          </a:xfrm>
          <a:prstGeom prst="rect">
            <a:avLst/>
          </a:prstGeom>
        </p:spPr>
      </p:pic>
      <p:sp>
        <p:nvSpPr>
          <p:cNvPr id="5" name="Footer Placeholder 1">
            <a:extLst>
              <a:ext uri="{FF2B5EF4-FFF2-40B4-BE49-F238E27FC236}">
                <a16:creationId xmlns:a16="http://schemas.microsoft.com/office/drawing/2014/main" id="{ACB8DFBC-FE8A-F30A-B813-D6D7D8620E6E}"/>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6" name="Slide Number Placeholder 2">
            <a:extLst>
              <a:ext uri="{FF2B5EF4-FFF2-40B4-BE49-F238E27FC236}">
                <a16:creationId xmlns:a16="http://schemas.microsoft.com/office/drawing/2014/main" id="{15CC4D31-EBD1-FBC1-D229-A840E83D2C57}"/>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19</a:t>
            </a:fld>
            <a:endParaRPr lang="en-GB">
              <a:solidFill>
                <a:prstClr val="white"/>
              </a:solidFill>
            </a:endParaRPr>
          </a:p>
        </p:txBody>
      </p:sp>
      <p:sp>
        <p:nvSpPr>
          <p:cNvPr id="7" name="Content Placeholder 2">
            <a:extLst>
              <a:ext uri="{FF2B5EF4-FFF2-40B4-BE49-F238E27FC236}">
                <a16:creationId xmlns:a16="http://schemas.microsoft.com/office/drawing/2014/main" id="{2CB0BFA8-C0D5-58D1-4E88-32E2F255AFCD}"/>
              </a:ext>
            </a:extLst>
          </p:cNvPr>
          <p:cNvSpPr txBox="1">
            <a:spLocks/>
          </p:cNvSpPr>
          <p:nvPr/>
        </p:nvSpPr>
        <p:spPr>
          <a:xfrm>
            <a:off x="389731" y="730324"/>
            <a:ext cx="8358733" cy="4001666"/>
          </a:xfrm>
          <a:prstGeom prst="rect">
            <a:avLst/>
          </a:prstGeom>
          <a:solidFill>
            <a:schemeClr val="bg1">
              <a:alpha val="72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Strengthening R&amp;D in the identified gap areas</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Increased effort in simulations for plasma and for engineering</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Streamlining licensing for fusion and rapidly identifying site</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Development and maintenance of adequate workforce</a:t>
            </a:r>
          </a:p>
          <a:p>
            <a:pPr marL="0" indent="0">
              <a:buClr>
                <a:srgbClr val="FF0000"/>
              </a:buClr>
              <a:buFont typeface="Arial" panose="020B0604020202020204" pitchFamily="34" charset="0"/>
              <a:buNone/>
            </a:pPr>
            <a:r>
              <a:rPr lang="en-US" sz="2200" dirty="0">
                <a:latin typeface="Franklin Gothic Medium" panose="020B0603020102020204" pitchFamily="34" charset="0"/>
              </a:rPr>
              <a:t>Mutually beneficial new international collaborations</a:t>
            </a:r>
          </a:p>
          <a:p>
            <a:pPr marL="457200" lvl="1" indent="0">
              <a:buClr>
                <a:srgbClr val="FF0000"/>
              </a:buClr>
              <a:buFont typeface="Arial" panose="020B0604020202020204" pitchFamily="34" charset="0"/>
              <a:buNone/>
            </a:pPr>
            <a:r>
              <a:rPr lang="en-US" sz="1800" dirty="0">
                <a:latin typeface="Franklin Gothic Medium" panose="020B0603020102020204" pitchFamily="34" charset="0"/>
              </a:rPr>
              <a:t>Collaborations with China (CRAFT, EAST, BEST, …), US (SPARC, …) etc., for technology facilities and early burning plasma developments</a:t>
            </a:r>
          </a:p>
        </p:txBody>
      </p:sp>
      <p:sp>
        <p:nvSpPr>
          <p:cNvPr id="9" name="Title 1">
            <a:extLst>
              <a:ext uri="{FF2B5EF4-FFF2-40B4-BE49-F238E27FC236}">
                <a16:creationId xmlns:a16="http://schemas.microsoft.com/office/drawing/2014/main" id="{138F3B22-7E81-4168-2EA6-68DC7B3FF6DE}"/>
              </a:ext>
            </a:extLst>
          </p:cNvPr>
          <p:cNvSpPr>
            <a:spLocks noGrp="1"/>
          </p:cNvSpPr>
          <p:nvPr>
            <p:ph type="title"/>
          </p:nvPr>
        </p:nvSpPr>
        <p:spPr>
          <a:xfrm>
            <a:off x="867544" y="144386"/>
            <a:ext cx="7088832" cy="342900"/>
          </a:xfrm>
        </p:spPr>
        <p:txBody>
          <a:bodyPr vert="horz" lIns="91440" tIns="45720" rIns="91440" bIns="45720" rtlCol="0" anchor="ctr">
            <a:noAutofit/>
          </a:bodyPr>
          <a:lstStyle/>
          <a:p>
            <a:r>
              <a:rPr lang="en-US" sz="2000"/>
              <a:t>Measures to accelerate the DEMO program</a:t>
            </a:r>
          </a:p>
        </p:txBody>
      </p:sp>
    </p:spTree>
    <p:extLst>
      <p:ext uri="{BB962C8B-B14F-4D97-AF65-F5344CB8AC3E}">
        <p14:creationId xmlns:p14="http://schemas.microsoft.com/office/powerpoint/2010/main" val="1325340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F46C19C7-F31E-E934-2233-59EB5C203CCE}"/>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9" name="Slide Number Placeholder 2">
            <a:extLst>
              <a:ext uri="{FF2B5EF4-FFF2-40B4-BE49-F238E27FC236}">
                <a16:creationId xmlns:a16="http://schemas.microsoft.com/office/drawing/2014/main" id="{D984790A-C7F4-F123-FFFF-2737A8B87E43}"/>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2</a:t>
            </a:fld>
            <a:endParaRPr lang="en-GB">
              <a:solidFill>
                <a:prstClr val="white"/>
              </a:solidFill>
            </a:endParaRPr>
          </a:p>
        </p:txBody>
      </p:sp>
      <p:sp>
        <p:nvSpPr>
          <p:cNvPr id="12" name="TextBox 11">
            <a:extLst>
              <a:ext uri="{FF2B5EF4-FFF2-40B4-BE49-F238E27FC236}">
                <a16:creationId xmlns:a16="http://schemas.microsoft.com/office/drawing/2014/main" id="{2AF09A4E-C2C1-B912-F4E4-3AE6978DBA30}"/>
              </a:ext>
            </a:extLst>
          </p:cNvPr>
          <p:cNvSpPr txBox="1"/>
          <p:nvPr/>
        </p:nvSpPr>
        <p:spPr>
          <a:xfrm>
            <a:off x="274614" y="1203598"/>
            <a:ext cx="6444716" cy="2959785"/>
          </a:xfrm>
          <a:prstGeom prst="rect">
            <a:avLst/>
          </a:prstGeom>
          <a:noFill/>
        </p:spPr>
        <p:txBody>
          <a:bodyPr wrap="square">
            <a:spAutoFit/>
          </a:bodyPr>
          <a:lstStyle/>
          <a:p>
            <a:pPr marL="0" indent="0">
              <a:buNone/>
            </a:pPr>
            <a:r>
              <a:rPr lang="en-GB" sz="2000">
                <a:latin typeface="Franklin Gothic Medium" panose="020B0603020102020204" pitchFamily="34" charset="0"/>
              </a:rPr>
              <a:t>EUROfusion integrates R&amp;D in fusion science and technology</a:t>
            </a:r>
          </a:p>
          <a:p>
            <a:pPr marL="606029" indent="-606029">
              <a:lnSpc>
                <a:spcPct val="150000"/>
              </a:lnSpc>
              <a:buNone/>
            </a:pPr>
            <a:r>
              <a:rPr lang="en-GB" sz="2000" b="1">
                <a:latin typeface="Franklin Gothic Medium" panose="020B0603020102020204" pitchFamily="34" charset="0"/>
              </a:rPr>
              <a:t>29</a:t>
            </a:r>
            <a:r>
              <a:rPr lang="en-GB" sz="2000">
                <a:latin typeface="Franklin Gothic Medium" panose="020B0603020102020204" pitchFamily="34" charset="0"/>
              </a:rPr>
              <a:t> Countries</a:t>
            </a:r>
          </a:p>
          <a:p>
            <a:pPr marL="606029" indent="-606029">
              <a:lnSpc>
                <a:spcPct val="150000"/>
              </a:lnSpc>
              <a:buNone/>
            </a:pPr>
            <a:r>
              <a:rPr lang="en-GB" sz="2000" b="1">
                <a:latin typeface="Franklin Gothic Medium" panose="020B0603020102020204" pitchFamily="34" charset="0"/>
              </a:rPr>
              <a:t>31</a:t>
            </a:r>
            <a:r>
              <a:rPr lang="en-GB" sz="2000">
                <a:latin typeface="Franklin Gothic Medium" panose="020B0603020102020204" pitchFamily="34" charset="0"/>
              </a:rPr>
              <a:t> Research Institutions</a:t>
            </a:r>
          </a:p>
          <a:p>
            <a:pPr marL="606029" indent="-606029">
              <a:lnSpc>
                <a:spcPct val="150000"/>
              </a:lnSpc>
              <a:buNone/>
            </a:pPr>
            <a:r>
              <a:rPr lang="en-GB" sz="2000" b="1">
                <a:latin typeface="Franklin Gothic Medium" panose="020B0603020102020204" pitchFamily="34" charset="0"/>
              </a:rPr>
              <a:t>164 </a:t>
            </a:r>
            <a:r>
              <a:rPr lang="en-GB" sz="2000">
                <a:latin typeface="Franklin Gothic Medium" panose="020B0603020102020204" pitchFamily="34" charset="0"/>
              </a:rPr>
              <a:t>Universities</a:t>
            </a:r>
          </a:p>
          <a:p>
            <a:pPr marL="606029" indent="-606029">
              <a:lnSpc>
                <a:spcPct val="150000"/>
              </a:lnSpc>
              <a:buNone/>
            </a:pPr>
            <a:r>
              <a:rPr lang="en-GB" sz="2000" b="1">
                <a:latin typeface="Franklin Gothic Medium" panose="020B0603020102020204" pitchFamily="34" charset="0"/>
              </a:rPr>
              <a:t>~1000</a:t>
            </a:r>
            <a:r>
              <a:rPr lang="en-GB" sz="2000">
                <a:latin typeface="Franklin Gothic Medium" panose="020B0603020102020204" pitchFamily="34" charset="0"/>
              </a:rPr>
              <a:t> MSc &amp; PhD students</a:t>
            </a:r>
          </a:p>
          <a:p>
            <a:pPr marL="606029" indent="-606029">
              <a:lnSpc>
                <a:spcPct val="150000"/>
              </a:lnSpc>
              <a:buNone/>
            </a:pPr>
            <a:r>
              <a:rPr lang="en-GB" sz="2000" b="1">
                <a:latin typeface="Franklin Gothic Medium" panose="020B0603020102020204" pitchFamily="34" charset="0"/>
              </a:rPr>
              <a:t>~5000</a:t>
            </a:r>
            <a:r>
              <a:rPr lang="en-GB" sz="2000">
                <a:latin typeface="Franklin Gothic Medium" panose="020B0603020102020204" pitchFamily="34" charset="0"/>
              </a:rPr>
              <a:t> Fusion Researchers &amp; Support Staff</a:t>
            </a:r>
          </a:p>
        </p:txBody>
      </p:sp>
      <p:pic>
        <p:nvPicPr>
          <p:cNvPr id="5" name="Picture 4" descr="A map of europe with different colored countries/regions&#10;&#10;Description automatically generated">
            <a:extLst>
              <a:ext uri="{FF2B5EF4-FFF2-40B4-BE49-F238E27FC236}">
                <a16:creationId xmlns:a16="http://schemas.microsoft.com/office/drawing/2014/main" id="{46EC5020-E673-7AEA-1CDB-B6A900601AA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8604" b="2601"/>
          <a:stretch/>
        </p:blipFill>
        <p:spPr>
          <a:xfrm>
            <a:off x="4983400" y="-164554"/>
            <a:ext cx="4160600" cy="4934018"/>
          </a:xfrm>
          <a:prstGeom prst="rect">
            <a:avLst/>
          </a:prstGeom>
        </p:spPr>
      </p:pic>
      <p:sp>
        <p:nvSpPr>
          <p:cNvPr id="6" name="Title 1">
            <a:extLst>
              <a:ext uri="{FF2B5EF4-FFF2-40B4-BE49-F238E27FC236}">
                <a16:creationId xmlns:a16="http://schemas.microsoft.com/office/drawing/2014/main" id="{7CA70CAC-05CC-10DB-C4EC-1F8F7E4342A6}"/>
              </a:ext>
            </a:extLst>
          </p:cNvPr>
          <p:cNvSpPr>
            <a:spLocks noGrp="1"/>
          </p:cNvSpPr>
          <p:nvPr>
            <p:ph type="title"/>
          </p:nvPr>
        </p:nvSpPr>
        <p:spPr>
          <a:xfrm>
            <a:off x="917249" y="99776"/>
            <a:ext cx="4374832" cy="410879"/>
          </a:xfrm>
        </p:spPr>
        <p:txBody>
          <a:bodyPr/>
          <a:lstStyle/>
          <a:p>
            <a:r>
              <a:rPr lang="en-HU"/>
              <a:t>About EUROfusion</a:t>
            </a:r>
          </a:p>
        </p:txBody>
      </p:sp>
    </p:spTree>
    <p:extLst>
      <p:ext uri="{BB962C8B-B14F-4D97-AF65-F5344CB8AC3E}">
        <p14:creationId xmlns:p14="http://schemas.microsoft.com/office/powerpoint/2010/main" val="943054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7490BD-5018-C4D9-F026-F349E1229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601" r="2315" b="3423"/>
          <a:stretch/>
        </p:blipFill>
        <p:spPr>
          <a:xfrm>
            <a:off x="390823" y="435996"/>
            <a:ext cx="8424936" cy="4271507"/>
          </a:xfrm>
          <a:prstGeom prst="rect">
            <a:avLst/>
          </a:prstGeom>
        </p:spPr>
      </p:pic>
      <p:sp>
        <p:nvSpPr>
          <p:cNvPr id="5" name="Footer Placeholder 1">
            <a:extLst>
              <a:ext uri="{FF2B5EF4-FFF2-40B4-BE49-F238E27FC236}">
                <a16:creationId xmlns:a16="http://schemas.microsoft.com/office/drawing/2014/main" id="{ACB8DFBC-FE8A-F30A-B813-D6D7D8620E6E}"/>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6" name="Slide Number Placeholder 2">
            <a:extLst>
              <a:ext uri="{FF2B5EF4-FFF2-40B4-BE49-F238E27FC236}">
                <a16:creationId xmlns:a16="http://schemas.microsoft.com/office/drawing/2014/main" id="{15CC4D31-EBD1-FBC1-D229-A840E83D2C57}"/>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20</a:t>
            </a:fld>
            <a:endParaRPr lang="en-GB">
              <a:solidFill>
                <a:prstClr val="white"/>
              </a:solidFill>
            </a:endParaRPr>
          </a:p>
        </p:txBody>
      </p:sp>
      <p:sp>
        <p:nvSpPr>
          <p:cNvPr id="7" name="Content Placeholder 2">
            <a:extLst>
              <a:ext uri="{FF2B5EF4-FFF2-40B4-BE49-F238E27FC236}">
                <a16:creationId xmlns:a16="http://schemas.microsoft.com/office/drawing/2014/main" id="{2CB0BFA8-C0D5-58D1-4E88-32E2F255AFCD}"/>
              </a:ext>
            </a:extLst>
          </p:cNvPr>
          <p:cNvSpPr txBox="1">
            <a:spLocks/>
          </p:cNvSpPr>
          <p:nvPr/>
        </p:nvSpPr>
        <p:spPr>
          <a:xfrm>
            <a:off x="389731" y="722311"/>
            <a:ext cx="8358733" cy="4005973"/>
          </a:xfrm>
          <a:prstGeom prst="rect">
            <a:avLst/>
          </a:prstGeom>
          <a:solidFill>
            <a:schemeClr val="bg1">
              <a:alpha val="72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Strengthening R&amp;D in the identified gap areas</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Increased effort in simulations for plasma and for engineering</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Streamlining licensing for fusion and rapidly identifying site</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Development and maintenance of adequate workforce</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Mutually beneficial new international collaborations</a:t>
            </a:r>
          </a:p>
          <a:p>
            <a:pPr marL="0" indent="0">
              <a:buClr>
                <a:srgbClr val="FF0000"/>
              </a:buClr>
              <a:buFont typeface="Arial" panose="020B0604020202020204" pitchFamily="34" charset="0"/>
              <a:buNone/>
            </a:pPr>
            <a:r>
              <a:rPr lang="en-US" sz="2200" dirty="0">
                <a:latin typeface="Franklin Gothic Medium" panose="020B0603020102020204" pitchFamily="34" charset="0"/>
              </a:rPr>
              <a:t>Knowledge management</a:t>
            </a:r>
          </a:p>
          <a:p>
            <a:pPr marL="457200" lvl="1" indent="0">
              <a:buClr>
                <a:srgbClr val="FF0000"/>
              </a:buClr>
              <a:buFont typeface="Arial" panose="020B0604020202020204" pitchFamily="34" charset="0"/>
              <a:buNone/>
            </a:pPr>
            <a:r>
              <a:rPr lang="en-US" sz="1800" dirty="0">
                <a:latin typeface="Franklin Gothic Medium" panose="020B0603020102020204" pitchFamily="34" charset="0"/>
              </a:rPr>
              <a:t>Document lessons learned in the ITER design and developments</a:t>
            </a:r>
          </a:p>
        </p:txBody>
      </p:sp>
      <p:sp>
        <p:nvSpPr>
          <p:cNvPr id="9" name="Title 1">
            <a:extLst>
              <a:ext uri="{FF2B5EF4-FFF2-40B4-BE49-F238E27FC236}">
                <a16:creationId xmlns:a16="http://schemas.microsoft.com/office/drawing/2014/main" id="{03FEB915-8703-B1A9-941A-557C3E7D8AFD}"/>
              </a:ext>
            </a:extLst>
          </p:cNvPr>
          <p:cNvSpPr>
            <a:spLocks noGrp="1"/>
          </p:cNvSpPr>
          <p:nvPr>
            <p:ph type="title"/>
          </p:nvPr>
        </p:nvSpPr>
        <p:spPr>
          <a:xfrm>
            <a:off x="867544" y="144386"/>
            <a:ext cx="7088832" cy="342900"/>
          </a:xfrm>
        </p:spPr>
        <p:txBody>
          <a:bodyPr vert="horz" lIns="91440" tIns="45720" rIns="91440" bIns="45720" rtlCol="0" anchor="ctr">
            <a:noAutofit/>
          </a:bodyPr>
          <a:lstStyle/>
          <a:p>
            <a:r>
              <a:rPr lang="en-US" sz="2000"/>
              <a:t>Measures to accelerate the DEMO program</a:t>
            </a:r>
          </a:p>
        </p:txBody>
      </p:sp>
    </p:spTree>
    <p:extLst>
      <p:ext uri="{BB962C8B-B14F-4D97-AF65-F5344CB8AC3E}">
        <p14:creationId xmlns:p14="http://schemas.microsoft.com/office/powerpoint/2010/main" val="2038623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7490BD-5018-C4D9-F026-F349E1229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601" r="2315" b="3423"/>
          <a:stretch/>
        </p:blipFill>
        <p:spPr>
          <a:xfrm>
            <a:off x="390823" y="435996"/>
            <a:ext cx="8424936" cy="4271507"/>
          </a:xfrm>
          <a:prstGeom prst="rect">
            <a:avLst/>
          </a:prstGeom>
        </p:spPr>
      </p:pic>
      <p:sp>
        <p:nvSpPr>
          <p:cNvPr id="5" name="Footer Placeholder 1">
            <a:extLst>
              <a:ext uri="{FF2B5EF4-FFF2-40B4-BE49-F238E27FC236}">
                <a16:creationId xmlns:a16="http://schemas.microsoft.com/office/drawing/2014/main" id="{ACB8DFBC-FE8A-F30A-B813-D6D7D8620E6E}"/>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6" name="Slide Number Placeholder 2">
            <a:extLst>
              <a:ext uri="{FF2B5EF4-FFF2-40B4-BE49-F238E27FC236}">
                <a16:creationId xmlns:a16="http://schemas.microsoft.com/office/drawing/2014/main" id="{15CC4D31-EBD1-FBC1-D229-A840E83D2C57}"/>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21</a:t>
            </a:fld>
            <a:endParaRPr lang="en-GB">
              <a:solidFill>
                <a:prstClr val="white"/>
              </a:solidFill>
            </a:endParaRPr>
          </a:p>
        </p:txBody>
      </p:sp>
      <p:sp>
        <p:nvSpPr>
          <p:cNvPr id="7" name="Content Placeholder 2">
            <a:extLst>
              <a:ext uri="{FF2B5EF4-FFF2-40B4-BE49-F238E27FC236}">
                <a16:creationId xmlns:a16="http://schemas.microsoft.com/office/drawing/2014/main" id="{2CB0BFA8-C0D5-58D1-4E88-32E2F255AFCD}"/>
              </a:ext>
            </a:extLst>
          </p:cNvPr>
          <p:cNvSpPr txBox="1">
            <a:spLocks/>
          </p:cNvSpPr>
          <p:nvPr/>
        </p:nvSpPr>
        <p:spPr>
          <a:xfrm>
            <a:off x="385767" y="731913"/>
            <a:ext cx="8358733" cy="4000077"/>
          </a:xfrm>
          <a:prstGeom prst="rect">
            <a:avLst/>
          </a:prstGeom>
          <a:solidFill>
            <a:schemeClr val="bg1">
              <a:alpha val="72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Strengthening R&amp;D in the identified gap areas</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Increased effort in simulations for plasma and for engineering</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Streamlining licensing for fusion and rapidly identifying site</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Development and maintenance of adequate workforce</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Mutually beneficial new international collaborations</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Knowledge management</a:t>
            </a:r>
          </a:p>
          <a:p>
            <a:pPr marL="0" indent="0">
              <a:buClr>
                <a:srgbClr val="FF0000"/>
              </a:buClr>
              <a:buFont typeface="Arial" panose="020B0604020202020204" pitchFamily="34" charset="0"/>
              <a:buNone/>
            </a:pPr>
            <a:r>
              <a:rPr lang="en-US" sz="2200" dirty="0">
                <a:latin typeface="Franklin Gothic Medium" panose="020B0603020102020204" pitchFamily="34" charset="0"/>
              </a:rPr>
              <a:t>Parallelization of activities to reduce sequential ITER-DEMO coupling</a:t>
            </a:r>
          </a:p>
        </p:txBody>
      </p:sp>
      <p:sp>
        <p:nvSpPr>
          <p:cNvPr id="9" name="Title 1">
            <a:extLst>
              <a:ext uri="{FF2B5EF4-FFF2-40B4-BE49-F238E27FC236}">
                <a16:creationId xmlns:a16="http://schemas.microsoft.com/office/drawing/2014/main" id="{EA8072F6-1605-0707-088F-31E28BDA1BD1}"/>
              </a:ext>
            </a:extLst>
          </p:cNvPr>
          <p:cNvSpPr>
            <a:spLocks noGrp="1"/>
          </p:cNvSpPr>
          <p:nvPr>
            <p:ph type="title"/>
          </p:nvPr>
        </p:nvSpPr>
        <p:spPr>
          <a:xfrm>
            <a:off x="867544" y="144386"/>
            <a:ext cx="7088832" cy="342900"/>
          </a:xfrm>
        </p:spPr>
        <p:txBody>
          <a:bodyPr vert="horz" lIns="91440" tIns="45720" rIns="91440" bIns="45720" rtlCol="0" anchor="ctr">
            <a:noAutofit/>
          </a:bodyPr>
          <a:lstStyle/>
          <a:p>
            <a:r>
              <a:rPr lang="en-US" sz="2000"/>
              <a:t>Measures to accelerate the DEMO program</a:t>
            </a:r>
          </a:p>
        </p:txBody>
      </p:sp>
    </p:spTree>
    <p:extLst>
      <p:ext uri="{BB962C8B-B14F-4D97-AF65-F5344CB8AC3E}">
        <p14:creationId xmlns:p14="http://schemas.microsoft.com/office/powerpoint/2010/main" val="3661972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7490BD-5018-C4D9-F026-F349E1229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601" r="2315" b="3423"/>
          <a:stretch/>
        </p:blipFill>
        <p:spPr>
          <a:xfrm>
            <a:off x="390823" y="435996"/>
            <a:ext cx="8424936" cy="4271507"/>
          </a:xfrm>
          <a:prstGeom prst="rect">
            <a:avLst/>
          </a:prstGeom>
        </p:spPr>
      </p:pic>
      <p:sp>
        <p:nvSpPr>
          <p:cNvPr id="5" name="Footer Placeholder 1">
            <a:extLst>
              <a:ext uri="{FF2B5EF4-FFF2-40B4-BE49-F238E27FC236}">
                <a16:creationId xmlns:a16="http://schemas.microsoft.com/office/drawing/2014/main" id="{ACB8DFBC-FE8A-F30A-B813-D6D7D8620E6E}"/>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6" name="Slide Number Placeholder 2">
            <a:extLst>
              <a:ext uri="{FF2B5EF4-FFF2-40B4-BE49-F238E27FC236}">
                <a16:creationId xmlns:a16="http://schemas.microsoft.com/office/drawing/2014/main" id="{15CC4D31-EBD1-FBC1-D229-A840E83D2C57}"/>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22</a:t>
            </a:fld>
            <a:endParaRPr lang="en-GB">
              <a:solidFill>
                <a:prstClr val="white"/>
              </a:solidFill>
            </a:endParaRPr>
          </a:p>
        </p:txBody>
      </p:sp>
      <p:sp>
        <p:nvSpPr>
          <p:cNvPr id="4" name="Content Placeholder 2">
            <a:extLst>
              <a:ext uri="{FF2B5EF4-FFF2-40B4-BE49-F238E27FC236}">
                <a16:creationId xmlns:a16="http://schemas.microsoft.com/office/drawing/2014/main" id="{2CB0BFA8-C0D5-58D1-4E88-32E2F255AFCD}"/>
              </a:ext>
            </a:extLst>
          </p:cNvPr>
          <p:cNvSpPr txBox="1">
            <a:spLocks/>
          </p:cNvSpPr>
          <p:nvPr/>
        </p:nvSpPr>
        <p:spPr>
          <a:xfrm>
            <a:off x="394444" y="722311"/>
            <a:ext cx="8358733" cy="4009679"/>
          </a:xfrm>
          <a:prstGeom prst="rect">
            <a:avLst/>
          </a:prstGeom>
          <a:solidFill>
            <a:schemeClr val="bg1">
              <a:alpha val="72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Strengthening R&amp;D in the identified gap areas</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Increased effort in simulations for plasma and for engineering</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Streamlining licensing for fusion and rapidly identifying site</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Development and maintenance of adequate workforce</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Mutually beneficial new international collaborations</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Knowledge management</a:t>
            </a:r>
          </a:p>
          <a:p>
            <a:pPr marL="0" indent="0">
              <a:buClr>
                <a:srgbClr val="FF0000"/>
              </a:buClr>
              <a:buFont typeface="Arial" panose="020B0604020202020204" pitchFamily="34" charset="0"/>
              <a:buNone/>
            </a:pPr>
            <a:r>
              <a:rPr lang="en-US" sz="2200" dirty="0">
                <a:solidFill>
                  <a:schemeClr val="bg1">
                    <a:lumMod val="65000"/>
                  </a:schemeClr>
                </a:solidFill>
                <a:latin typeface="Franklin Gothic Medium" panose="020B0603020102020204" pitchFamily="34" charset="0"/>
              </a:rPr>
              <a:t>Parallelization of activities to reduce sequential ITER-DEMO coupling</a:t>
            </a:r>
          </a:p>
          <a:p>
            <a:pPr marL="0" indent="0">
              <a:buClr>
                <a:srgbClr val="FF0000"/>
              </a:buClr>
              <a:buFont typeface="Arial" panose="020B0604020202020204" pitchFamily="34" charset="0"/>
              <a:buNone/>
            </a:pPr>
            <a:r>
              <a:rPr lang="en-US" sz="2200" dirty="0">
                <a:latin typeface="Franklin Gothic Medium" panose="020B0603020102020204" pitchFamily="34" charset="0"/>
              </a:rPr>
              <a:t>Public Private Partnerships and involvement of industry</a:t>
            </a:r>
          </a:p>
        </p:txBody>
      </p:sp>
      <p:sp>
        <p:nvSpPr>
          <p:cNvPr id="9" name="Title 1">
            <a:extLst>
              <a:ext uri="{FF2B5EF4-FFF2-40B4-BE49-F238E27FC236}">
                <a16:creationId xmlns:a16="http://schemas.microsoft.com/office/drawing/2014/main" id="{8E3B5837-8D3B-4D54-D076-BBB98F7C73DD}"/>
              </a:ext>
            </a:extLst>
          </p:cNvPr>
          <p:cNvSpPr>
            <a:spLocks noGrp="1"/>
          </p:cNvSpPr>
          <p:nvPr>
            <p:ph type="title"/>
          </p:nvPr>
        </p:nvSpPr>
        <p:spPr>
          <a:xfrm>
            <a:off x="867544" y="144386"/>
            <a:ext cx="7088832" cy="342900"/>
          </a:xfrm>
        </p:spPr>
        <p:txBody>
          <a:bodyPr vert="horz" lIns="91440" tIns="45720" rIns="91440" bIns="45720" rtlCol="0" anchor="ctr">
            <a:noAutofit/>
          </a:bodyPr>
          <a:lstStyle/>
          <a:p>
            <a:r>
              <a:rPr lang="en-US" sz="2000"/>
              <a:t>Measures to accelerate the DEMO program</a:t>
            </a:r>
          </a:p>
        </p:txBody>
      </p:sp>
    </p:spTree>
    <p:extLst>
      <p:ext uri="{BB962C8B-B14F-4D97-AF65-F5344CB8AC3E}">
        <p14:creationId xmlns:p14="http://schemas.microsoft.com/office/powerpoint/2010/main" val="1851129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achine&#10;&#10;Description automatically generated with low confidence">
            <a:extLst>
              <a:ext uri="{FF2B5EF4-FFF2-40B4-BE49-F238E27FC236}">
                <a16:creationId xmlns:a16="http://schemas.microsoft.com/office/drawing/2014/main" id="{6C0F997F-1BFB-2B11-CC31-4F229CDAFB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716016" y="472995"/>
            <a:ext cx="3126675" cy="3126675"/>
          </a:xfrm>
          <a:prstGeom prst="rect">
            <a:avLst/>
          </a:prstGeom>
        </p:spPr>
      </p:pic>
      <p:sp>
        <p:nvSpPr>
          <p:cNvPr id="2" name="Title 1">
            <a:extLst>
              <a:ext uri="{FF2B5EF4-FFF2-40B4-BE49-F238E27FC236}">
                <a16:creationId xmlns:a16="http://schemas.microsoft.com/office/drawing/2014/main" id="{F2B3EFE5-75FD-CA5E-F2B5-775DAA407482}"/>
              </a:ext>
            </a:extLst>
          </p:cNvPr>
          <p:cNvSpPr>
            <a:spLocks noGrp="1"/>
          </p:cNvSpPr>
          <p:nvPr>
            <p:ph type="title"/>
          </p:nvPr>
        </p:nvSpPr>
        <p:spPr/>
        <p:txBody>
          <a:bodyPr>
            <a:normAutofit/>
          </a:bodyPr>
          <a:lstStyle/>
          <a:p>
            <a:r>
              <a:rPr lang="en-GB" sz="2000" dirty="0"/>
              <a:t>Measures to accelerate the Fusion Power Plant program beyond DEMO</a:t>
            </a:r>
          </a:p>
        </p:txBody>
      </p:sp>
      <p:sp>
        <p:nvSpPr>
          <p:cNvPr id="3" name="Content Placeholder 2">
            <a:extLst>
              <a:ext uri="{FF2B5EF4-FFF2-40B4-BE49-F238E27FC236}">
                <a16:creationId xmlns:a16="http://schemas.microsoft.com/office/drawing/2014/main" id="{F73BB7AF-3DBF-EBA4-860E-F5530178E10F}"/>
              </a:ext>
            </a:extLst>
          </p:cNvPr>
          <p:cNvSpPr>
            <a:spLocks noGrp="1"/>
          </p:cNvSpPr>
          <p:nvPr>
            <p:ph idx="1"/>
          </p:nvPr>
        </p:nvSpPr>
        <p:spPr>
          <a:xfrm>
            <a:off x="449033" y="776646"/>
            <a:ext cx="4735199" cy="4132281"/>
          </a:xfrm>
        </p:spPr>
        <p:txBody>
          <a:bodyPr/>
          <a:lstStyle/>
          <a:p>
            <a:pPr marL="0" indent="0">
              <a:buNone/>
            </a:pPr>
            <a:r>
              <a:rPr lang="en-GB" sz="2000" dirty="0"/>
              <a:t>Dedicated test facilities to qualify technologies for FPPs that will be different from DEMO</a:t>
            </a:r>
          </a:p>
          <a:p>
            <a:endParaRPr lang="en-GB" sz="2000" dirty="0"/>
          </a:p>
          <a:p>
            <a:pPr marL="0" indent="0">
              <a:buNone/>
            </a:pPr>
            <a:r>
              <a:rPr lang="en-GB" sz="2000" dirty="0"/>
              <a:t>Increase attractiveness of FPPs</a:t>
            </a:r>
          </a:p>
          <a:p>
            <a:pPr lvl="1"/>
            <a:r>
              <a:rPr lang="en-GB" sz="1400" dirty="0"/>
              <a:t>Stellarator FPP design studies</a:t>
            </a:r>
          </a:p>
          <a:p>
            <a:pPr lvl="1"/>
            <a:r>
              <a:rPr lang="en-GB" sz="1400" dirty="0"/>
              <a:t>HTS and advanced magnet assembly</a:t>
            </a:r>
          </a:p>
          <a:p>
            <a:pPr lvl="1"/>
            <a:r>
              <a:rPr lang="en-GB" sz="1400" dirty="0"/>
              <a:t>Advanced structural materials</a:t>
            </a:r>
            <a:endParaRPr lang="en-GB" dirty="0"/>
          </a:p>
        </p:txBody>
      </p:sp>
      <p:sp>
        <p:nvSpPr>
          <p:cNvPr id="4" name="Footer Placeholder 3">
            <a:extLst>
              <a:ext uri="{FF2B5EF4-FFF2-40B4-BE49-F238E27FC236}">
                <a16:creationId xmlns:a16="http://schemas.microsoft.com/office/drawing/2014/main" id="{D195FEF8-30AD-93FC-82A3-091AA94A2329}"/>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5" name="Slide Number Placeholder 4">
            <a:extLst>
              <a:ext uri="{FF2B5EF4-FFF2-40B4-BE49-F238E27FC236}">
                <a16:creationId xmlns:a16="http://schemas.microsoft.com/office/drawing/2014/main" id="{12B45719-5173-43B0-2B8B-488D61488723}"/>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a:solidFill>
                <a:prstClr val="white"/>
              </a:solidFill>
            </a:endParaRPr>
          </a:p>
        </p:txBody>
      </p:sp>
      <p:pic>
        <p:nvPicPr>
          <p:cNvPr id="7" name="Picture 6" descr="A picture containing art, cartoon, creativity&#10;&#10;Description automatically generated">
            <a:extLst>
              <a:ext uri="{FF2B5EF4-FFF2-40B4-BE49-F238E27FC236}">
                <a16:creationId xmlns:a16="http://schemas.microsoft.com/office/drawing/2014/main" id="{F9C9C739-D248-FFEB-0FF2-89B4EE979E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84168" y="2283426"/>
            <a:ext cx="3060491" cy="2625501"/>
          </a:xfrm>
          <a:prstGeom prst="rect">
            <a:avLst/>
          </a:prstGeom>
        </p:spPr>
      </p:pic>
      <p:sp>
        <p:nvSpPr>
          <p:cNvPr id="8" name="TextBox 7">
            <a:extLst>
              <a:ext uri="{FF2B5EF4-FFF2-40B4-BE49-F238E27FC236}">
                <a16:creationId xmlns:a16="http://schemas.microsoft.com/office/drawing/2014/main" id="{0BEB796F-7377-89B7-7001-0A9E60C65282}"/>
              </a:ext>
            </a:extLst>
          </p:cNvPr>
          <p:cNvSpPr txBox="1"/>
          <p:nvPr/>
        </p:nvSpPr>
        <p:spPr>
          <a:xfrm>
            <a:off x="7615105" y="2160315"/>
            <a:ext cx="830677" cy="246221"/>
          </a:xfrm>
          <a:prstGeom prst="rect">
            <a:avLst/>
          </a:prstGeom>
          <a:noFill/>
        </p:spPr>
        <p:txBody>
          <a:bodyPr wrap="none" rtlCol="0">
            <a:spAutoFit/>
          </a:bodyPr>
          <a:lstStyle/>
          <a:p>
            <a:r>
              <a:rPr lang="en-US" sz="1000">
                <a:solidFill>
                  <a:schemeClr val="bg1"/>
                </a:solidFill>
              </a:rPr>
              <a:t>Source: ITER</a:t>
            </a:r>
            <a:endParaRPr lang="en-GB" sz="1000">
              <a:solidFill>
                <a:schemeClr val="bg1"/>
              </a:solidFill>
            </a:endParaRPr>
          </a:p>
        </p:txBody>
      </p:sp>
      <p:sp>
        <p:nvSpPr>
          <p:cNvPr id="9" name="TextBox 8">
            <a:extLst>
              <a:ext uri="{FF2B5EF4-FFF2-40B4-BE49-F238E27FC236}">
                <a16:creationId xmlns:a16="http://schemas.microsoft.com/office/drawing/2014/main" id="{CC49A468-034F-A1A4-1A93-75DE1E416E81}"/>
              </a:ext>
            </a:extLst>
          </p:cNvPr>
          <p:cNvSpPr txBox="1"/>
          <p:nvPr/>
        </p:nvSpPr>
        <p:spPr>
          <a:xfrm>
            <a:off x="8140703" y="4670606"/>
            <a:ext cx="768159" cy="246221"/>
          </a:xfrm>
          <a:prstGeom prst="rect">
            <a:avLst/>
          </a:prstGeom>
          <a:noFill/>
        </p:spPr>
        <p:txBody>
          <a:bodyPr wrap="none" rtlCol="0">
            <a:spAutoFit/>
          </a:bodyPr>
          <a:lstStyle/>
          <a:p>
            <a:r>
              <a:rPr lang="en-US" sz="1000">
                <a:solidFill>
                  <a:schemeClr val="bg1"/>
                </a:solidFill>
              </a:rPr>
              <a:t>Source: IPP</a:t>
            </a:r>
            <a:endParaRPr lang="en-GB" sz="1000">
              <a:solidFill>
                <a:schemeClr val="bg1"/>
              </a:solidFill>
            </a:endParaRPr>
          </a:p>
        </p:txBody>
      </p:sp>
    </p:spTree>
    <p:extLst>
      <p:ext uri="{BB962C8B-B14F-4D97-AF65-F5344CB8AC3E}">
        <p14:creationId xmlns:p14="http://schemas.microsoft.com/office/powerpoint/2010/main" val="1566484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07757-2526-2DFA-5867-21B6E461720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372E59B-B8D4-5305-2606-7FDD88B9F00E}"/>
              </a:ext>
            </a:extLst>
          </p:cNvPr>
          <p:cNvSpPr/>
          <p:nvPr/>
        </p:nvSpPr>
        <p:spPr>
          <a:xfrm>
            <a:off x="0" y="0"/>
            <a:ext cx="9144000" cy="4889171"/>
          </a:xfrm>
          <a:prstGeom prst="rect">
            <a:avLst/>
          </a:prstGeom>
          <a:solidFill>
            <a:schemeClr val="bg1"/>
          </a:solidFill>
          <a:ln>
            <a:solidFill>
              <a:srgbClr val="FFFF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a:extLst>
              <a:ext uri="{FF2B5EF4-FFF2-40B4-BE49-F238E27FC236}">
                <a16:creationId xmlns:a16="http://schemas.microsoft.com/office/drawing/2014/main" id="{F964380A-AB28-C29E-1289-8F6E60B6E278}"/>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3" name="Slide Number Placeholder 2">
            <a:extLst>
              <a:ext uri="{FF2B5EF4-FFF2-40B4-BE49-F238E27FC236}">
                <a16:creationId xmlns:a16="http://schemas.microsoft.com/office/drawing/2014/main" id="{0D8167EB-D088-AC98-3C04-4D04D1CA0AAC}"/>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24</a:t>
            </a:fld>
            <a:endParaRPr lang="en-GB">
              <a:solidFill>
                <a:prstClr val="white"/>
              </a:solidFill>
            </a:endParaRPr>
          </a:p>
        </p:txBody>
      </p:sp>
      <p:pic>
        <p:nvPicPr>
          <p:cNvPr id="5" name="Picture 4">
            <a:extLst>
              <a:ext uri="{FF2B5EF4-FFF2-40B4-BE49-F238E27FC236}">
                <a16:creationId xmlns:a16="http://schemas.microsoft.com/office/drawing/2014/main" id="{2EF02499-4FA4-2392-F891-5F5AAC9F62D2}"/>
              </a:ext>
            </a:extLst>
          </p:cNvPr>
          <p:cNvPicPr>
            <a:picLocks noChangeAspect="1"/>
          </p:cNvPicPr>
          <p:nvPr/>
        </p:nvPicPr>
        <p:blipFill>
          <a:blip r:embed="rId3"/>
          <a:stretch>
            <a:fillRect/>
          </a:stretch>
        </p:blipFill>
        <p:spPr>
          <a:xfrm>
            <a:off x="265882" y="0"/>
            <a:ext cx="8612237" cy="48891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0010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
            <a:extLst>
              <a:ext uri="{FF2B5EF4-FFF2-40B4-BE49-F238E27FC236}">
                <a16:creationId xmlns:a16="http://schemas.microsoft.com/office/drawing/2014/main" id="{14BF1BBB-CAD9-2862-554C-9F30BEDFB18B}"/>
              </a:ext>
            </a:extLst>
          </p:cNvPr>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9053" y="555526"/>
            <a:ext cx="7265894" cy="4085298"/>
          </a:xfrm>
        </p:spPr>
      </p:pic>
      <p:sp>
        <p:nvSpPr>
          <p:cNvPr id="7" name="Rectangle 6">
            <a:extLst>
              <a:ext uri="{FF2B5EF4-FFF2-40B4-BE49-F238E27FC236}">
                <a16:creationId xmlns:a16="http://schemas.microsoft.com/office/drawing/2014/main" id="{35105E1C-C8A8-CBE2-4498-7474CEFB4277}"/>
              </a:ext>
            </a:extLst>
          </p:cNvPr>
          <p:cNvSpPr/>
          <p:nvPr/>
        </p:nvSpPr>
        <p:spPr>
          <a:xfrm>
            <a:off x="2384400" y="619518"/>
            <a:ext cx="4375200" cy="769441"/>
          </a:xfrm>
          <a:prstGeom prst="rect">
            <a:avLst/>
          </a:prstGeom>
          <a:noFill/>
        </p:spPr>
        <p:txBody>
          <a:bodyPr wrap="square" lIns="91440" tIns="45720" rIns="91440" bIns="45720">
            <a:spAutoFit/>
          </a:bodyPr>
          <a:lstStyle/>
          <a:p>
            <a:pPr algn="ctr"/>
            <a:r>
              <a:rPr lang="en-US" sz="4400">
                <a:ln w="0"/>
                <a:effectLst>
                  <a:outerShdw blurRad="38100" dist="19050" dir="2700000" algn="tl" rotWithShape="0">
                    <a:schemeClr val="dk1">
                      <a:alpha val="40000"/>
                    </a:schemeClr>
                  </a:outerShdw>
                </a:effectLst>
                <a:latin typeface="Franklin Gothic Medium" panose="020B0603020102020204" pitchFamily="34" charset="0"/>
              </a:rPr>
              <a:t>Thank You!</a:t>
            </a:r>
          </a:p>
        </p:txBody>
      </p:sp>
      <p:sp>
        <p:nvSpPr>
          <p:cNvPr id="2" name="Footer Placeholder 1">
            <a:extLst>
              <a:ext uri="{FF2B5EF4-FFF2-40B4-BE49-F238E27FC236}">
                <a16:creationId xmlns:a16="http://schemas.microsoft.com/office/drawing/2014/main" id="{B09C387C-0828-7247-B0D3-A110C5C028E5}"/>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3" name="Slide Number Placeholder 2">
            <a:extLst>
              <a:ext uri="{FF2B5EF4-FFF2-40B4-BE49-F238E27FC236}">
                <a16:creationId xmlns:a16="http://schemas.microsoft.com/office/drawing/2014/main" id="{1EBB0B1C-81C1-C4C4-C473-04A2FBF5B99A}"/>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25</a:t>
            </a:fld>
            <a:endParaRPr lang="en-GB">
              <a:solidFill>
                <a:prstClr val="white"/>
              </a:solidFill>
            </a:endParaRPr>
          </a:p>
        </p:txBody>
      </p:sp>
    </p:spTree>
    <p:extLst>
      <p:ext uri="{BB962C8B-B14F-4D97-AF65-F5344CB8AC3E}">
        <p14:creationId xmlns:p14="http://schemas.microsoft.com/office/powerpoint/2010/main" val="3699494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p:nvPr>
        </p:nvSpPr>
        <p:spPr/>
        <p:txBody>
          <a:bodyPr vert="horz" lIns="91440" tIns="45720" rIns="91440" bIns="45720" rtlCol="0" anchor="ctr">
            <a:noAutofit/>
          </a:bodyPr>
          <a:lstStyle/>
          <a:p>
            <a:r>
              <a:rPr lang="en-US" sz="2000"/>
              <a:t>R&amp;D program follows the European Fusion Roadmap</a:t>
            </a:r>
            <a:endParaRPr lang="en-GB" sz="2000"/>
          </a:p>
        </p:txBody>
      </p:sp>
      <p:pic>
        <p:nvPicPr>
          <p:cNvPr id="34" name="Picture 33">
            <a:extLst>
              <a:ext uri="{FF2B5EF4-FFF2-40B4-BE49-F238E27FC236}">
                <a16:creationId xmlns:a16="http://schemas.microsoft.com/office/drawing/2014/main" id="{89866727-38FE-09D9-AB18-B5B907E49489}"/>
              </a:ext>
            </a:extLst>
          </p:cNvPr>
          <p:cNvPicPr>
            <a:picLocks noChangeAspect="1"/>
          </p:cNvPicPr>
          <p:nvPr/>
        </p:nvPicPr>
        <p:blipFill rotWithShape="1">
          <a:blip r:embed="rId3">
            <a:lum contrast="40000"/>
            <a:extLst>
              <a:ext uri="{28A0092B-C50C-407E-A947-70E740481C1C}">
                <a14:useLocalDpi xmlns:a14="http://schemas.microsoft.com/office/drawing/2010/main"/>
              </a:ext>
            </a:extLst>
          </a:blip>
          <a:srcRect l="3595" t="7180" r="11667" b="9202"/>
          <a:stretch/>
        </p:blipFill>
        <p:spPr>
          <a:xfrm>
            <a:off x="6784401" y="1711344"/>
            <a:ext cx="2098663" cy="1764884"/>
          </a:xfrm>
          <a:prstGeom prst="rect">
            <a:avLst/>
          </a:prstGeom>
          <a:ln>
            <a:noFill/>
          </a:ln>
          <a:effectLst/>
        </p:spPr>
      </p:pic>
      <p:sp>
        <p:nvSpPr>
          <p:cNvPr id="49" name="TextBox 48">
            <a:extLst>
              <a:ext uri="{FF2B5EF4-FFF2-40B4-BE49-F238E27FC236}">
                <a16:creationId xmlns:a16="http://schemas.microsoft.com/office/drawing/2014/main" id="{5EB78D6B-E605-B1D3-3540-C9ADF29A3F3D}"/>
              </a:ext>
            </a:extLst>
          </p:cNvPr>
          <p:cNvSpPr txBox="1"/>
          <p:nvPr/>
        </p:nvSpPr>
        <p:spPr>
          <a:xfrm>
            <a:off x="6877197" y="3564952"/>
            <a:ext cx="2140419" cy="253916"/>
          </a:xfrm>
          <a:prstGeom prst="rect">
            <a:avLst/>
          </a:prstGeom>
          <a:noFill/>
        </p:spPr>
        <p:txBody>
          <a:bodyPr wrap="square" rtlCol="0">
            <a:spAutoFit/>
          </a:bodyPr>
          <a:lstStyle/>
          <a:p>
            <a:pPr algn="ctr"/>
            <a:r>
              <a:rPr lang="en-US" sz="1050">
                <a:solidFill>
                  <a:srgbClr val="002060"/>
                </a:solidFill>
              </a:rPr>
              <a:t>Current resource allocation</a:t>
            </a:r>
            <a:endParaRPr lang="en-GB" sz="1050">
              <a:solidFill>
                <a:srgbClr val="002060"/>
              </a:solidFill>
            </a:endParaRPr>
          </a:p>
        </p:txBody>
      </p:sp>
      <p:grpSp>
        <p:nvGrpSpPr>
          <p:cNvPr id="3" name="Group 2">
            <a:extLst>
              <a:ext uri="{FF2B5EF4-FFF2-40B4-BE49-F238E27FC236}">
                <a16:creationId xmlns:a16="http://schemas.microsoft.com/office/drawing/2014/main" id="{E8AD93C2-E4C9-A4A0-128E-1E26D4008F2A}"/>
              </a:ext>
            </a:extLst>
          </p:cNvPr>
          <p:cNvGrpSpPr>
            <a:grpSpLocks noChangeAspect="1"/>
          </p:cNvGrpSpPr>
          <p:nvPr/>
        </p:nvGrpSpPr>
        <p:grpSpPr>
          <a:xfrm>
            <a:off x="270030" y="656868"/>
            <a:ext cx="6540861" cy="3829764"/>
            <a:chOff x="413538" y="739607"/>
            <a:chExt cx="6540861" cy="3829764"/>
          </a:xfrm>
        </p:grpSpPr>
        <p:grpSp>
          <p:nvGrpSpPr>
            <p:cNvPr id="51" name="Background"/>
            <p:cNvGrpSpPr/>
            <p:nvPr/>
          </p:nvGrpSpPr>
          <p:grpSpPr>
            <a:xfrm>
              <a:off x="415010" y="791234"/>
              <a:ext cx="6040040" cy="3777717"/>
              <a:chOff x="222839" y="1054977"/>
              <a:chExt cx="8053387" cy="5036956"/>
            </a:xfrm>
          </p:grpSpPr>
          <p:pic>
            <p:nvPicPr>
              <p:cNvPr id="2064" name="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39" y="1054977"/>
                <a:ext cx="805338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Short-term"/>
              <p:cNvSpPr txBox="1"/>
              <p:nvPr/>
            </p:nvSpPr>
            <p:spPr>
              <a:xfrm>
                <a:off x="841234" y="1104741"/>
                <a:ext cx="145808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hangingPunct="0"/>
                <a:r>
                  <a:rPr lang="en-US" sz="1800">
                    <a:solidFill>
                      <a:srgbClr val="000000"/>
                    </a:solidFill>
                    <a:latin typeface="Calibri"/>
                    <a:ea typeface="Calibri"/>
                    <a:cs typeface="Calibri"/>
                    <a:sym typeface="Calibri"/>
                  </a:rPr>
                  <a:t>Short-term</a:t>
                </a:r>
                <a:endParaRPr lang="en-GB" sz="1800">
                  <a:solidFill>
                    <a:srgbClr val="000000"/>
                  </a:solidFill>
                  <a:latin typeface="Calibri"/>
                  <a:ea typeface="Calibri"/>
                  <a:cs typeface="Calibri"/>
                  <a:sym typeface="Calibri"/>
                </a:endParaRPr>
              </a:p>
            </p:txBody>
          </p:sp>
          <p:sp>
            <p:nvSpPr>
              <p:cNvPr id="26" name="Medium-term"/>
              <p:cNvSpPr txBox="1"/>
              <p:nvPr/>
            </p:nvSpPr>
            <p:spPr>
              <a:xfrm>
                <a:off x="2986196" y="1095872"/>
                <a:ext cx="185016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hangingPunct="0"/>
                <a:r>
                  <a:rPr lang="en-US" sz="1800">
                    <a:solidFill>
                      <a:srgbClr val="000000"/>
                    </a:solidFill>
                    <a:latin typeface="Calibri"/>
                    <a:ea typeface="Calibri"/>
                    <a:cs typeface="Calibri"/>
                    <a:sym typeface="Calibri"/>
                  </a:rPr>
                  <a:t>Medium-term</a:t>
                </a:r>
                <a:endParaRPr lang="en-GB" sz="1800">
                  <a:solidFill>
                    <a:srgbClr val="000000"/>
                  </a:solidFill>
                  <a:latin typeface="Calibri"/>
                  <a:ea typeface="Calibri"/>
                  <a:cs typeface="Calibri"/>
                  <a:sym typeface="Calibri"/>
                </a:endParaRPr>
              </a:p>
            </p:txBody>
          </p:sp>
          <p:sp>
            <p:nvSpPr>
              <p:cNvPr id="28" name="Long-term"/>
              <p:cNvSpPr txBox="1"/>
              <p:nvPr/>
            </p:nvSpPr>
            <p:spPr>
              <a:xfrm>
                <a:off x="5555569" y="1095872"/>
                <a:ext cx="139277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hangingPunct="0"/>
                <a:r>
                  <a:rPr lang="en-US" sz="1800">
                    <a:solidFill>
                      <a:srgbClr val="000000"/>
                    </a:solidFill>
                    <a:latin typeface="Calibri"/>
                    <a:ea typeface="Calibri"/>
                    <a:cs typeface="Calibri"/>
                    <a:sym typeface="Calibri"/>
                  </a:rPr>
                  <a:t>Long-term</a:t>
                </a:r>
                <a:endParaRPr lang="en-GB" sz="1800">
                  <a:solidFill>
                    <a:srgbClr val="000000"/>
                  </a:solidFill>
                  <a:latin typeface="Calibri"/>
                  <a:ea typeface="Calibri"/>
                  <a:cs typeface="Calibri"/>
                  <a:sym typeface="Calibri"/>
                </a:endParaRPr>
              </a:p>
            </p:txBody>
          </p:sp>
          <p:sp>
            <p:nvSpPr>
              <p:cNvPr id="38" name="Milestone"/>
              <p:cNvSpPr txBox="1"/>
              <p:nvPr/>
            </p:nvSpPr>
            <p:spPr>
              <a:xfrm>
                <a:off x="500639" y="5814937"/>
                <a:ext cx="724983" cy="276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hangingPunct="0"/>
                <a:r>
                  <a:rPr lang="en-US" sz="900">
                    <a:solidFill>
                      <a:srgbClr val="000000"/>
                    </a:solidFill>
                    <a:latin typeface="Calibri"/>
                    <a:ea typeface="Calibri"/>
                    <a:cs typeface="Calibri"/>
                    <a:sym typeface="Calibri"/>
                  </a:rPr>
                  <a:t>Milestone</a:t>
                </a:r>
                <a:endParaRPr lang="en-GB" sz="900">
                  <a:solidFill>
                    <a:srgbClr val="000000"/>
                  </a:solidFill>
                  <a:latin typeface="Calibri"/>
                  <a:ea typeface="Calibri"/>
                  <a:cs typeface="Calibri"/>
                  <a:sym typeface="Calibri"/>
                </a:endParaRPr>
              </a:p>
            </p:txBody>
          </p:sp>
          <p:sp>
            <p:nvSpPr>
              <p:cNvPr id="24" name="Punkt Legende"/>
              <p:cNvSpPr>
                <a:spLocks/>
              </p:cNvSpPr>
              <p:nvPr/>
            </p:nvSpPr>
            <p:spPr bwMode="auto">
              <a:xfrm>
                <a:off x="350838" y="5895975"/>
                <a:ext cx="104775" cy="133350"/>
              </a:xfrm>
              <a:custGeom>
                <a:avLst/>
                <a:gdLst>
                  <a:gd name="T0" fmla="*/ 64 w 126"/>
                  <a:gd name="T1" fmla="*/ 160 h 160"/>
                  <a:gd name="T2" fmla="*/ 64 w 126"/>
                  <a:gd name="T3" fmla="*/ 160 h 160"/>
                  <a:gd name="T4" fmla="*/ 0 w 126"/>
                  <a:gd name="T5" fmla="*/ 80 h 160"/>
                  <a:gd name="T6" fmla="*/ 64 w 126"/>
                  <a:gd name="T7" fmla="*/ 0 h 160"/>
                  <a:gd name="T8" fmla="*/ 126 w 126"/>
                  <a:gd name="T9" fmla="*/ 80 h 160"/>
                  <a:gd name="T10" fmla="*/ 64 w 126"/>
                  <a:gd name="T11" fmla="*/ 160 h 160"/>
                </a:gdLst>
                <a:ahLst/>
                <a:cxnLst>
                  <a:cxn ang="0">
                    <a:pos x="T0" y="T1"/>
                  </a:cxn>
                  <a:cxn ang="0">
                    <a:pos x="T2" y="T3"/>
                  </a:cxn>
                  <a:cxn ang="0">
                    <a:pos x="T4" y="T5"/>
                  </a:cxn>
                  <a:cxn ang="0">
                    <a:pos x="T6" y="T7"/>
                  </a:cxn>
                  <a:cxn ang="0">
                    <a:pos x="T8" y="T9"/>
                  </a:cxn>
                  <a:cxn ang="0">
                    <a:pos x="T10" y="T11"/>
                  </a:cxn>
                </a:cxnLst>
                <a:rect l="0" t="0" r="r" b="b"/>
                <a:pathLst>
                  <a:path w="126" h="160">
                    <a:moveTo>
                      <a:pt x="64" y="160"/>
                    </a:moveTo>
                    <a:lnTo>
                      <a:pt x="64" y="160"/>
                    </a:lnTo>
                    <a:lnTo>
                      <a:pt x="0" y="80"/>
                    </a:lnTo>
                    <a:lnTo>
                      <a:pt x="64" y="0"/>
                    </a:lnTo>
                    <a:lnTo>
                      <a:pt x="126" y="80"/>
                    </a:lnTo>
                    <a:lnTo>
                      <a:pt x="64" y="160"/>
                    </a:lnTo>
                    <a:close/>
                  </a:path>
                </a:pathLst>
              </a:custGeom>
              <a:solidFill>
                <a:srgbClr val="05060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grpSp>
        <p:grpSp>
          <p:nvGrpSpPr>
            <p:cNvPr id="54" name="PFEIL LOWER COST"/>
            <p:cNvGrpSpPr/>
            <p:nvPr/>
          </p:nvGrpSpPr>
          <p:grpSpPr>
            <a:xfrm>
              <a:off x="413538" y="4173431"/>
              <a:ext cx="5620121" cy="207747"/>
              <a:chOff x="220878" y="5564574"/>
              <a:chExt cx="7493494" cy="276996"/>
            </a:xfrm>
          </p:grpSpPr>
          <p:pic>
            <p:nvPicPr>
              <p:cNvPr id="8" name="Pfeil Lower cost" descr="Lower_Costs.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878" y="5564574"/>
                <a:ext cx="7493494" cy="274688"/>
              </a:xfrm>
              <a:prstGeom prst="rect">
                <a:avLst/>
              </a:prstGeom>
            </p:spPr>
          </p:pic>
          <p:sp>
            <p:nvSpPr>
              <p:cNvPr id="46" name="Lower cost"/>
              <p:cNvSpPr txBox="1"/>
              <p:nvPr/>
            </p:nvSpPr>
            <p:spPr>
              <a:xfrm>
                <a:off x="286433" y="5564574"/>
                <a:ext cx="5102249" cy="276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r>
                  <a:rPr lang="en-US" sz="900">
                    <a:latin typeface="Arial Black" panose="020B0A04020102020204" pitchFamily="34" charset="0"/>
                  </a:rPr>
                  <a:t>Lower cost through concept improvements and innovations</a:t>
                </a:r>
                <a:endParaRPr lang="en-GB" sz="900">
                  <a:solidFill>
                    <a:srgbClr val="000000"/>
                  </a:solidFill>
                  <a:latin typeface="Arial Black" panose="020B0A04020102020204" pitchFamily="34" charset="0"/>
                  <a:sym typeface="Calibri"/>
                </a:endParaRPr>
              </a:p>
            </p:txBody>
          </p:sp>
        </p:grpSp>
        <p:sp>
          <p:nvSpPr>
            <p:cNvPr id="4" name="AutoShape 3"/>
            <p:cNvSpPr>
              <a:spLocks noChangeAspect="1" noChangeArrowheads="1" noTextEdit="1"/>
            </p:cNvSpPr>
            <p:nvPr/>
          </p:nvSpPr>
          <p:spPr bwMode="auto">
            <a:xfrm>
              <a:off x="511009" y="1709739"/>
              <a:ext cx="5011340" cy="281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050"/>
            </a:p>
          </p:txBody>
        </p:sp>
        <p:grpSp>
          <p:nvGrpSpPr>
            <p:cNvPr id="53" name="PFEIL STELLARATOR"/>
            <p:cNvGrpSpPr/>
            <p:nvPr/>
          </p:nvGrpSpPr>
          <p:grpSpPr>
            <a:xfrm>
              <a:off x="413539" y="2026936"/>
              <a:ext cx="5710768" cy="1994543"/>
              <a:chOff x="220878" y="2702580"/>
              <a:chExt cx="7614357" cy="2659390"/>
            </a:xfrm>
          </p:grpSpPr>
          <p:pic>
            <p:nvPicPr>
              <p:cNvPr id="11" name="Pfeil Stellarator" descr="Stellarator_as_fusion.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878" y="2702580"/>
                <a:ext cx="7614357" cy="2658982"/>
              </a:xfrm>
              <a:prstGeom prst="rect">
                <a:avLst/>
              </a:prstGeom>
            </p:spPr>
          </p:pic>
          <p:sp>
            <p:nvSpPr>
              <p:cNvPr id="45" name="Stellerator"/>
              <p:cNvSpPr txBox="1"/>
              <p:nvPr/>
            </p:nvSpPr>
            <p:spPr>
              <a:xfrm>
                <a:off x="295311" y="5084974"/>
                <a:ext cx="2375007" cy="276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r>
                  <a:rPr lang="en-GB" sz="900" err="1">
                    <a:latin typeface="Arial Black" panose="020B0A04020102020204" pitchFamily="34" charset="0"/>
                  </a:rPr>
                  <a:t>Stellarator</a:t>
                </a:r>
                <a:r>
                  <a:rPr lang="en-GB" sz="900">
                    <a:latin typeface="Arial Black" panose="020B0A04020102020204" pitchFamily="34" charset="0"/>
                  </a:rPr>
                  <a:t> as fusion plant?</a:t>
                </a:r>
                <a:endParaRPr lang="en-GB" sz="900">
                  <a:solidFill>
                    <a:srgbClr val="000000"/>
                  </a:solidFill>
                  <a:latin typeface="Arial Black" panose="020B0A04020102020204" pitchFamily="34" charset="0"/>
                  <a:sym typeface="Calibri"/>
                </a:endParaRPr>
              </a:p>
            </p:txBody>
          </p:sp>
          <p:sp>
            <p:nvSpPr>
              <p:cNvPr id="16" name="Punkt Stellarator"/>
              <p:cNvSpPr>
                <a:spLocks/>
              </p:cNvSpPr>
              <p:nvPr/>
            </p:nvSpPr>
            <p:spPr bwMode="auto">
              <a:xfrm>
                <a:off x="3241675" y="5119688"/>
                <a:ext cx="157162" cy="196850"/>
              </a:xfrm>
              <a:custGeom>
                <a:avLst/>
                <a:gdLst>
                  <a:gd name="T0" fmla="*/ 96 w 189"/>
                  <a:gd name="T1" fmla="*/ 238 h 238"/>
                  <a:gd name="T2" fmla="*/ 96 w 189"/>
                  <a:gd name="T3" fmla="*/ 238 h 238"/>
                  <a:gd name="T4" fmla="*/ 0 w 189"/>
                  <a:gd name="T5" fmla="*/ 120 h 238"/>
                  <a:gd name="T6" fmla="*/ 96 w 189"/>
                  <a:gd name="T7" fmla="*/ 0 h 238"/>
                  <a:gd name="T8" fmla="*/ 189 w 189"/>
                  <a:gd name="T9" fmla="*/ 120 h 238"/>
                  <a:gd name="T10" fmla="*/ 96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6" y="238"/>
                    </a:moveTo>
                    <a:lnTo>
                      <a:pt x="96" y="238"/>
                    </a:lnTo>
                    <a:lnTo>
                      <a:pt x="0" y="120"/>
                    </a:lnTo>
                    <a:lnTo>
                      <a:pt x="96" y="0"/>
                    </a:lnTo>
                    <a:lnTo>
                      <a:pt x="189" y="120"/>
                    </a:lnTo>
                    <a:lnTo>
                      <a:pt x="96" y="238"/>
                    </a:lnTo>
                    <a:close/>
                  </a:path>
                </a:pathLst>
              </a:custGeom>
              <a:solidFill>
                <a:srgbClr val="05060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grpSp>
        <p:grpSp>
          <p:nvGrpSpPr>
            <p:cNvPr id="52" name="PFEIL MATERIAL"/>
            <p:cNvGrpSpPr/>
            <p:nvPr/>
          </p:nvGrpSpPr>
          <p:grpSpPr>
            <a:xfrm>
              <a:off x="413539" y="3132012"/>
              <a:ext cx="5801414" cy="543883"/>
              <a:chOff x="220878" y="4176015"/>
              <a:chExt cx="7735219" cy="725177"/>
            </a:xfrm>
          </p:grpSpPr>
          <p:pic>
            <p:nvPicPr>
              <p:cNvPr id="9" name="Pfeil Material" descr="Material_Research.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878" y="4176015"/>
                <a:ext cx="7735219" cy="725177"/>
              </a:xfrm>
              <a:prstGeom prst="rect">
                <a:avLst/>
              </a:prstGeom>
            </p:spPr>
          </p:pic>
          <p:sp>
            <p:nvSpPr>
              <p:cNvPr id="36" name="Material"/>
              <p:cNvSpPr txBox="1"/>
              <p:nvPr/>
            </p:nvSpPr>
            <p:spPr>
              <a:xfrm>
                <a:off x="294731" y="4624195"/>
                <a:ext cx="3529168" cy="276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r>
                  <a:rPr lang="en-GB" sz="900">
                    <a:latin typeface="Arial Black" panose="020B0A04020102020204" pitchFamily="34" charset="0"/>
                  </a:rPr>
                  <a:t>Material research facilities IFMIF/DONES</a:t>
                </a:r>
                <a:endParaRPr lang="en-GB" sz="900">
                  <a:solidFill>
                    <a:srgbClr val="000000"/>
                  </a:solidFill>
                  <a:latin typeface="Arial Black" panose="020B0A04020102020204" pitchFamily="34" charset="0"/>
                  <a:sym typeface="Calibri"/>
                </a:endParaRPr>
              </a:p>
            </p:txBody>
          </p:sp>
        </p:grpSp>
        <p:grpSp>
          <p:nvGrpSpPr>
            <p:cNvPr id="50" name="PFEIL ORANGE"/>
            <p:cNvGrpSpPr/>
            <p:nvPr/>
          </p:nvGrpSpPr>
          <p:grpSpPr>
            <a:xfrm>
              <a:off x="805563" y="2386295"/>
              <a:ext cx="5575097" cy="745712"/>
              <a:chOff x="743576" y="3181727"/>
              <a:chExt cx="7433463" cy="994282"/>
            </a:xfrm>
          </p:grpSpPr>
          <p:pic>
            <p:nvPicPr>
              <p:cNvPr id="2" name="oranger Pfeil" descr="DEMO.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576" y="3226117"/>
                <a:ext cx="7433463" cy="949892"/>
              </a:xfrm>
              <a:prstGeom prst="rect">
                <a:avLst/>
              </a:prstGeom>
            </p:spPr>
          </p:pic>
          <p:sp>
            <p:nvSpPr>
              <p:cNvPr id="37" name="DEMO"/>
              <p:cNvSpPr txBox="1"/>
              <p:nvPr/>
            </p:nvSpPr>
            <p:spPr>
              <a:xfrm>
                <a:off x="5554510" y="3577955"/>
                <a:ext cx="680099"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b">
                <a:spAutoFit/>
              </a:bodyPr>
              <a:lstStyle/>
              <a:p>
                <a:pPr hangingPunct="0"/>
                <a:r>
                  <a:rPr lang="en-US" sz="1050">
                    <a:solidFill>
                      <a:srgbClr val="000000"/>
                    </a:solidFill>
                    <a:latin typeface="Arial Black" panose="020B0A04020102020204" pitchFamily="34" charset="0"/>
                    <a:sym typeface="Calibri"/>
                  </a:rPr>
                  <a:t>DEMO</a:t>
                </a:r>
                <a:endParaRPr lang="en-GB" sz="1050">
                  <a:solidFill>
                    <a:srgbClr val="000000"/>
                  </a:solidFill>
                  <a:latin typeface="Arial Black" panose="020B0A04020102020204" pitchFamily="34" charset="0"/>
                  <a:sym typeface="Calibri"/>
                </a:endParaRPr>
              </a:p>
            </p:txBody>
          </p:sp>
          <p:sp>
            <p:nvSpPr>
              <p:cNvPr id="41" name="Consitent"/>
              <p:cNvSpPr txBox="1"/>
              <p:nvPr/>
            </p:nvSpPr>
            <p:spPr>
              <a:xfrm>
                <a:off x="2882399" y="3188794"/>
                <a:ext cx="998563" cy="461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ctr" hangingPunct="0"/>
                <a:r>
                  <a:rPr lang="en-US" sz="900">
                    <a:solidFill>
                      <a:srgbClr val="000000"/>
                    </a:solidFill>
                    <a:latin typeface="Arial Black" panose="020B0A04020102020204" pitchFamily="34" charset="0"/>
                    <a:sym typeface="Calibri"/>
                  </a:rPr>
                  <a:t>Consistent</a:t>
                </a:r>
              </a:p>
              <a:p>
                <a:pPr algn="ctr" hangingPunct="0"/>
                <a:r>
                  <a:rPr lang="en-US" sz="900">
                    <a:latin typeface="Arial Black" panose="020B0A04020102020204" pitchFamily="34" charset="0"/>
                  </a:rPr>
                  <a:t>c</a:t>
                </a:r>
                <a:r>
                  <a:rPr lang="en-US" sz="900">
                    <a:solidFill>
                      <a:srgbClr val="000000"/>
                    </a:solidFill>
                    <a:latin typeface="Arial Black" panose="020B0A04020102020204" pitchFamily="34" charset="0"/>
                    <a:sym typeface="Calibri"/>
                  </a:rPr>
                  <a:t>oncept</a:t>
                </a:r>
                <a:endParaRPr lang="en-GB" sz="900">
                  <a:solidFill>
                    <a:srgbClr val="000000"/>
                  </a:solidFill>
                  <a:latin typeface="Arial Black" panose="020B0A04020102020204" pitchFamily="34" charset="0"/>
                  <a:sym typeface="Calibri"/>
                </a:endParaRPr>
              </a:p>
            </p:txBody>
          </p:sp>
          <p:sp>
            <p:nvSpPr>
              <p:cNvPr id="42" name="Commence"/>
              <p:cNvSpPr txBox="1"/>
              <p:nvPr/>
            </p:nvSpPr>
            <p:spPr>
              <a:xfrm>
                <a:off x="4171503" y="3181727"/>
                <a:ext cx="1160999" cy="461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ctr" hangingPunct="0"/>
                <a:r>
                  <a:rPr lang="en-US" sz="900">
                    <a:solidFill>
                      <a:srgbClr val="000000"/>
                    </a:solidFill>
                    <a:latin typeface="Arial Black" panose="020B0A04020102020204" pitchFamily="34" charset="0"/>
                    <a:sym typeface="Calibri"/>
                  </a:rPr>
                  <a:t>Commence</a:t>
                </a:r>
              </a:p>
              <a:p>
                <a:pPr algn="ctr" hangingPunct="0"/>
                <a:r>
                  <a:rPr lang="en-US" sz="900">
                    <a:latin typeface="Arial Black" panose="020B0A04020102020204" pitchFamily="34" charset="0"/>
                  </a:rPr>
                  <a:t>construction</a:t>
                </a:r>
                <a:endParaRPr lang="en-GB" sz="900">
                  <a:solidFill>
                    <a:srgbClr val="000000"/>
                  </a:solidFill>
                  <a:latin typeface="Arial Black" panose="020B0A04020102020204" pitchFamily="34" charset="0"/>
                  <a:sym typeface="Calibri"/>
                </a:endParaRPr>
              </a:p>
            </p:txBody>
          </p:sp>
          <p:sp>
            <p:nvSpPr>
              <p:cNvPr id="43" name="Electricity"/>
              <p:cNvSpPr txBox="1"/>
              <p:nvPr/>
            </p:nvSpPr>
            <p:spPr>
              <a:xfrm>
                <a:off x="6475015" y="3184312"/>
                <a:ext cx="998563" cy="461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ctr" hangingPunct="0"/>
                <a:r>
                  <a:rPr lang="en-US" sz="900">
                    <a:solidFill>
                      <a:srgbClr val="000000"/>
                    </a:solidFill>
                    <a:latin typeface="Arial Black" panose="020B0A04020102020204" pitchFamily="34" charset="0"/>
                    <a:sym typeface="Calibri"/>
                  </a:rPr>
                  <a:t>Electricity</a:t>
                </a:r>
              </a:p>
              <a:p>
                <a:pPr algn="ctr" hangingPunct="0"/>
                <a:r>
                  <a:rPr lang="en-US" sz="900">
                    <a:latin typeface="Arial Black" panose="020B0A04020102020204" pitchFamily="34" charset="0"/>
                  </a:rPr>
                  <a:t>production</a:t>
                </a:r>
                <a:endParaRPr lang="en-GB" sz="900">
                  <a:solidFill>
                    <a:srgbClr val="000000"/>
                  </a:solidFill>
                  <a:latin typeface="Arial Black" panose="020B0A04020102020204" pitchFamily="34" charset="0"/>
                  <a:sym typeface="Calibri"/>
                </a:endParaRPr>
              </a:p>
            </p:txBody>
          </p:sp>
          <p:sp>
            <p:nvSpPr>
              <p:cNvPr id="13" name="Punkt Consistent"/>
              <p:cNvSpPr>
                <a:spLocks/>
              </p:cNvSpPr>
              <p:nvPr/>
            </p:nvSpPr>
            <p:spPr bwMode="auto">
              <a:xfrm>
                <a:off x="3241675" y="3568700"/>
                <a:ext cx="157162" cy="198438"/>
              </a:xfrm>
              <a:custGeom>
                <a:avLst/>
                <a:gdLst>
                  <a:gd name="T0" fmla="*/ 96 w 189"/>
                  <a:gd name="T1" fmla="*/ 238 h 238"/>
                  <a:gd name="T2" fmla="*/ 96 w 189"/>
                  <a:gd name="T3" fmla="*/ 238 h 238"/>
                  <a:gd name="T4" fmla="*/ 0 w 189"/>
                  <a:gd name="T5" fmla="*/ 119 h 238"/>
                  <a:gd name="T6" fmla="*/ 96 w 189"/>
                  <a:gd name="T7" fmla="*/ 0 h 238"/>
                  <a:gd name="T8" fmla="*/ 189 w 189"/>
                  <a:gd name="T9" fmla="*/ 119 h 238"/>
                  <a:gd name="T10" fmla="*/ 96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6" y="238"/>
                    </a:moveTo>
                    <a:lnTo>
                      <a:pt x="96" y="238"/>
                    </a:lnTo>
                    <a:lnTo>
                      <a:pt x="0" y="119"/>
                    </a:lnTo>
                    <a:lnTo>
                      <a:pt x="96" y="0"/>
                    </a:lnTo>
                    <a:lnTo>
                      <a:pt x="189" y="119"/>
                    </a:lnTo>
                    <a:lnTo>
                      <a:pt x="96" y="238"/>
                    </a:lnTo>
                    <a:close/>
                  </a:path>
                </a:pathLst>
              </a:custGeom>
              <a:solidFill>
                <a:srgbClr val="05060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25" name="Punkt Commence"/>
              <p:cNvSpPr>
                <a:spLocks/>
              </p:cNvSpPr>
              <p:nvPr/>
            </p:nvSpPr>
            <p:spPr bwMode="auto">
              <a:xfrm>
                <a:off x="4579938" y="3568700"/>
                <a:ext cx="157162" cy="198438"/>
              </a:xfrm>
              <a:custGeom>
                <a:avLst/>
                <a:gdLst>
                  <a:gd name="T0" fmla="*/ 97 w 189"/>
                  <a:gd name="T1" fmla="*/ 238 h 238"/>
                  <a:gd name="T2" fmla="*/ 97 w 189"/>
                  <a:gd name="T3" fmla="*/ 238 h 238"/>
                  <a:gd name="T4" fmla="*/ 0 w 189"/>
                  <a:gd name="T5" fmla="*/ 119 h 238"/>
                  <a:gd name="T6" fmla="*/ 97 w 189"/>
                  <a:gd name="T7" fmla="*/ 0 h 238"/>
                  <a:gd name="T8" fmla="*/ 189 w 189"/>
                  <a:gd name="T9" fmla="*/ 119 h 238"/>
                  <a:gd name="T10" fmla="*/ 97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7" y="238"/>
                    </a:moveTo>
                    <a:lnTo>
                      <a:pt x="97" y="238"/>
                    </a:lnTo>
                    <a:lnTo>
                      <a:pt x="0" y="119"/>
                    </a:lnTo>
                    <a:lnTo>
                      <a:pt x="97" y="0"/>
                    </a:lnTo>
                    <a:lnTo>
                      <a:pt x="189" y="119"/>
                    </a:lnTo>
                    <a:lnTo>
                      <a:pt x="97" y="238"/>
                    </a:lnTo>
                    <a:close/>
                  </a:path>
                </a:pathLst>
              </a:custGeom>
              <a:solidFill>
                <a:srgbClr val="05060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30" name="Punkt Electricity"/>
              <p:cNvSpPr>
                <a:spLocks/>
              </p:cNvSpPr>
              <p:nvPr/>
            </p:nvSpPr>
            <p:spPr bwMode="auto">
              <a:xfrm>
                <a:off x="6877050" y="3568700"/>
                <a:ext cx="157162" cy="198438"/>
              </a:xfrm>
              <a:custGeom>
                <a:avLst/>
                <a:gdLst>
                  <a:gd name="T0" fmla="*/ 96 w 189"/>
                  <a:gd name="T1" fmla="*/ 238 h 238"/>
                  <a:gd name="T2" fmla="*/ 96 w 189"/>
                  <a:gd name="T3" fmla="*/ 238 h 238"/>
                  <a:gd name="T4" fmla="*/ 0 w 189"/>
                  <a:gd name="T5" fmla="*/ 119 h 238"/>
                  <a:gd name="T6" fmla="*/ 96 w 189"/>
                  <a:gd name="T7" fmla="*/ 0 h 238"/>
                  <a:gd name="T8" fmla="*/ 189 w 189"/>
                  <a:gd name="T9" fmla="*/ 119 h 238"/>
                  <a:gd name="T10" fmla="*/ 96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6" y="238"/>
                    </a:moveTo>
                    <a:lnTo>
                      <a:pt x="96" y="238"/>
                    </a:lnTo>
                    <a:lnTo>
                      <a:pt x="0" y="119"/>
                    </a:lnTo>
                    <a:lnTo>
                      <a:pt x="96" y="0"/>
                    </a:lnTo>
                    <a:lnTo>
                      <a:pt x="189" y="119"/>
                    </a:lnTo>
                    <a:lnTo>
                      <a:pt x="96" y="238"/>
                    </a:lnTo>
                    <a:close/>
                  </a:path>
                </a:pathLst>
              </a:custGeom>
              <a:solidFill>
                <a:srgbClr val="05060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grpSp>
        <p:grpSp>
          <p:nvGrpSpPr>
            <p:cNvPr id="32" name="PFEIL GRUEN"/>
            <p:cNvGrpSpPr/>
            <p:nvPr/>
          </p:nvGrpSpPr>
          <p:grpSpPr>
            <a:xfrm>
              <a:off x="413539" y="1315345"/>
              <a:ext cx="4649447" cy="1104244"/>
              <a:chOff x="220879" y="1753792"/>
              <a:chExt cx="6199262" cy="1472325"/>
            </a:xfrm>
          </p:grpSpPr>
          <p:pic>
            <p:nvPicPr>
              <p:cNvPr id="6" name="Gruener Pfeil" descr="ITER.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879" y="1753792"/>
                <a:ext cx="6199262" cy="1472325"/>
              </a:xfrm>
              <a:prstGeom prst="rect">
                <a:avLst/>
              </a:prstGeom>
            </p:spPr>
          </p:pic>
          <p:sp>
            <p:nvSpPr>
              <p:cNvPr id="33" name="ITER"/>
              <p:cNvSpPr txBox="1"/>
              <p:nvPr/>
            </p:nvSpPr>
            <p:spPr>
              <a:xfrm>
                <a:off x="4838624" y="2054887"/>
                <a:ext cx="562544"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ctr">
                <a:spAutoFit/>
              </a:bodyPr>
              <a:lstStyle/>
              <a:p>
                <a:pPr hangingPunct="0"/>
                <a:r>
                  <a:rPr lang="en-US" sz="1050">
                    <a:solidFill>
                      <a:srgbClr val="000000"/>
                    </a:solidFill>
                    <a:latin typeface="Arial Black" panose="020B0A04020102020204" pitchFamily="34" charset="0"/>
                    <a:sym typeface="Calibri"/>
                  </a:rPr>
                  <a:t>ITER</a:t>
                </a:r>
                <a:endParaRPr lang="en-GB" sz="1050">
                  <a:solidFill>
                    <a:srgbClr val="000000"/>
                  </a:solidFill>
                  <a:latin typeface="Arial Black" panose="020B0A04020102020204" pitchFamily="34" charset="0"/>
                  <a:sym typeface="Calibri"/>
                </a:endParaRPr>
              </a:p>
            </p:txBody>
          </p:sp>
          <p:sp>
            <p:nvSpPr>
              <p:cNvPr id="39" name="First"/>
              <p:cNvSpPr txBox="1"/>
              <p:nvPr/>
            </p:nvSpPr>
            <p:spPr>
              <a:xfrm>
                <a:off x="2129027" y="2427691"/>
                <a:ext cx="1135351" cy="276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hangingPunct="0"/>
                <a:r>
                  <a:rPr lang="en-US" sz="900">
                    <a:solidFill>
                      <a:srgbClr val="000000"/>
                    </a:solidFill>
                    <a:latin typeface="Arial Black" panose="020B0A04020102020204" pitchFamily="34" charset="0"/>
                    <a:sym typeface="Calibri"/>
                  </a:rPr>
                  <a:t>First plasma</a:t>
                </a:r>
                <a:endParaRPr lang="en-GB" sz="900">
                  <a:solidFill>
                    <a:srgbClr val="000000"/>
                  </a:solidFill>
                  <a:latin typeface="Arial Black" panose="020B0A04020102020204" pitchFamily="34" charset="0"/>
                  <a:sym typeface="Calibri"/>
                </a:endParaRPr>
              </a:p>
            </p:txBody>
          </p:sp>
          <p:sp>
            <p:nvSpPr>
              <p:cNvPr id="40" name="Full"/>
              <p:cNvSpPr txBox="1"/>
              <p:nvPr/>
            </p:nvSpPr>
            <p:spPr>
              <a:xfrm>
                <a:off x="3266516" y="2423836"/>
                <a:ext cx="1520072" cy="276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hangingPunct="0"/>
                <a:r>
                  <a:rPr lang="en-US" sz="900">
                    <a:solidFill>
                      <a:srgbClr val="000000"/>
                    </a:solidFill>
                    <a:latin typeface="Arial Black" panose="020B0A04020102020204" pitchFamily="34" charset="0"/>
                    <a:sym typeface="Calibri"/>
                  </a:rPr>
                  <a:t>Full performance</a:t>
                </a:r>
                <a:endParaRPr lang="en-GB" sz="900">
                  <a:solidFill>
                    <a:srgbClr val="000000"/>
                  </a:solidFill>
                  <a:latin typeface="Arial Black" panose="020B0A04020102020204" pitchFamily="34" charset="0"/>
                  <a:sym typeface="Calibri"/>
                </a:endParaRPr>
              </a:p>
            </p:txBody>
          </p:sp>
          <p:sp>
            <p:nvSpPr>
              <p:cNvPr id="10" name="Punkt First"/>
              <p:cNvSpPr>
                <a:spLocks/>
              </p:cNvSpPr>
              <p:nvPr/>
            </p:nvSpPr>
            <p:spPr bwMode="auto">
              <a:xfrm>
                <a:off x="2576513" y="2281238"/>
                <a:ext cx="157162" cy="196850"/>
              </a:xfrm>
              <a:custGeom>
                <a:avLst/>
                <a:gdLst>
                  <a:gd name="T0" fmla="*/ 96 w 189"/>
                  <a:gd name="T1" fmla="*/ 238 h 238"/>
                  <a:gd name="T2" fmla="*/ 96 w 189"/>
                  <a:gd name="T3" fmla="*/ 238 h 238"/>
                  <a:gd name="T4" fmla="*/ 0 w 189"/>
                  <a:gd name="T5" fmla="*/ 119 h 238"/>
                  <a:gd name="T6" fmla="*/ 96 w 189"/>
                  <a:gd name="T7" fmla="*/ 0 h 238"/>
                  <a:gd name="T8" fmla="*/ 189 w 189"/>
                  <a:gd name="T9" fmla="*/ 119 h 238"/>
                  <a:gd name="T10" fmla="*/ 96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6" y="238"/>
                    </a:moveTo>
                    <a:lnTo>
                      <a:pt x="96" y="238"/>
                    </a:lnTo>
                    <a:lnTo>
                      <a:pt x="0" y="119"/>
                    </a:lnTo>
                    <a:lnTo>
                      <a:pt x="96" y="0"/>
                    </a:lnTo>
                    <a:lnTo>
                      <a:pt x="189" y="119"/>
                    </a:lnTo>
                    <a:lnTo>
                      <a:pt x="96" y="238"/>
                    </a:lnTo>
                    <a:close/>
                  </a:path>
                </a:pathLst>
              </a:custGeom>
              <a:solidFill>
                <a:srgbClr val="05060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31" name="Punkt Full"/>
              <p:cNvSpPr>
                <a:spLocks/>
              </p:cNvSpPr>
              <p:nvPr/>
            </p:nvSpPr>
            <p:spPr bwMode="auto">
              <a:xfrm>
                <a:off x="3905250" y="2281238"/>
                <a:ext cx="157162" cy="196850"/>
              </a:xfrm>
              <a:custGeom>
                <a:avLst/>
                <a:gdLst>
                  <a:gd name="T0" fmla="*/ 97 w 189"/>
                  <a:gd name="T1" fmla="*/ 238 h 238"/>
                  <a:gd name="T2" fmla="*/ 97 w 189"/>
                  <a:gd name="T3" fmla="*/ 238 h 238"/>
                  <a:gd name="T4" fmla="*/ 0 w 189"/>
                  <a:gd name="T5" fmla="*/ 119 h 238"/>
                  <a:gd name="T6" fmla="*/ 97 w 189"/>
                  <a:gd name="T7" fmla="*/ 0 h 238"/>
                  <a:gd name="T8" fmla="*/ 189 w 189"/>
                  <a:gd name="T9" fmla="*/ 119 h 238"/>
                  <a:gd name="T10" fmla="*/ 97 w 189"/>
                  <a:gd name="T11" fmla="*/ 238 h 238"/>
                </a:gdLst>
                <a:ahLst/>
                <a:cxnLst>
                  <a:cxn ang="0">
                    <a:pos x="T0" y="T1"/>
                  </a:cxn>
                  <a:cxn ang="0">
                    <a:pos x="T2" y="T3"/>
                  </a:cxn>
                  <a:cxn ang="0">
                    <a:pos x="T4" y="T5"/>
                  </a:cxn>
                  <a:cxn ang="0">
                    <a:pos x="T6" y="T7"/>
                  </a:cxn>
                  <a:cxn ang="0">
                    <a:pos x="T8" y="T9"/>
                  </a:cxn>
                  <a:cxn ang="0">
                    <a:pos x="T10" y="T11"/>
                  </a:cxn>
                </a:cxnLst>
                <a:rect l="0" t="0" r="r" b="b"/>
                <a:pathLst>
                  <a:path w="189" h="238">
                    <a:moveTo>
                      <a:pt x="97" y="238"/>
                    </a:moveTo>
                    <a:lnTo>
                      <a:pt x="97" y="238"/>
                    </a:lnTo>
                    <a:lnTo>
                      <a:pt x="0" y="119"/>
                    </a:lnTo>
                    <a:lnTo>
                      <a:pt x="97" y="0"/>
                    </a:lnTo>
                    <a:lnTo>
                      <a:pt x="189" y="119"/>
                    </a:lnTo>
                    <a:lnTo>
                      <a:pt x="97" y="238"/>
                    </a:lnTo>
                    <a:close/>
                  </a:path>
                </a:pathLst>
              </a:custGeom>
              <a:solidFill>
                <a:srgbClr val="05060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grpSp>
        <p:grpSp>
          <p:nvGrpSpPr>
            <p:cNvPr id="47" name="KLAMMER ROT"/>
            <p:cNvGrpSpPr/>
            <p:nvPr/>
          </p:nvGrpSpPr>
          <p:grpSpPr>
            <a:xfrm>
              <a:off x="415596" y="1315345"/>
              <a:ext cx="3856435" cy="1823552"/>
              <a:chOff x="223620" y="1753792"/>
              <a:chExt cx="5141913" cy="2431403"/>
            </a:xfrm>
          </p:grpSpPr>
          <p:grpSp>
            <p:nvGrpSpPr>
              <p:cNvPr id="29" name="Klammer rot"/>
              <p:cNvGrpSpPr/>
              <p:nvPr/>
            </p:nvGrpSpPr>
            <p:grpSpPr>
              <a:xfrm>
                <a:off x="223620" y="1753792"/>
                <a:ext cx="5141913" cy="2431403"/>
                <a:chOff x="232585" y="1753792"/>
                <a:chExt cx="5141913" cy="2431403"/>
              </a:xfrm>
            </p:grpSpPr>
            <p:sp>
              <p:nvSpPr>
                <p:cNvPr id="5" name="Klammer box"/>
                <p:cNvSpPr>
                  <a:spLocks/>
                </p:cNvSpPr>
                <p:nvPr/>
              </p:nvSpPr>
              <p:spPr bwMode="auto">
                <a:xfrm>
                  <a:off x="232585" y="1759823"/>
                  <a:ext cx="1382713" cy="2422525"/>
                </a:xfrm>
                <a:custGeom>
                  <a:avLst/>
                  <a:gdLst>
                    <a:gd name="T0" fmla="*/ 0 w 1664"/>
                    <a:gd name="T1" fmla="*/ 0 h 2909"/>
                    <a:gd name="T2" fmla="*/ 0 w 1664"/>
                    <a:gd name="T3" fmla="*/ 0 h 2909"/>
                    <a:gd name="T4" fmla="*/ 1664 w 1664"/>
                    <a:gd name="T5" fmla="*/ 0 h 2909"/>
                    <a:gd name="T6" fmla="*/ 1664 w 1664"/>
                    <a:gd name="T7" fmla="*/ 2909 h 2909"/>
                    <a:gd name="T8" fmla="*/ 0 w 1664"/>
                    <a:gd name="T9" fmla="*/ 2909 h 2909"/>
                    <a:gd name="T10" fmla="*/ 0 w 1664"/>
                    <a:gd name="T11" fmla="*/ 0 h 2909"/>
                  </a:gdLst>
                  <a:ahLst/>
                  <a:cxnLst>
                    <a:cxn ang="0">
                      <a:pos x="T0" y="T1"/>
                    </a:cxn>
                    <a:cxn ang="0">
                      <a:pos x="T2" y="T3"/>
                    </a:cxn>
                    <a:cxn ang="0">
                      <a:pos x="T4" y="T5"/>
                    </a:cxn>
                    <a:cxn ang="0">
                      <a:pos x="T6" y="T7"/>
                    </a:cxn>
                    <a:cxn ang="0">
                      <a:pos x="T8" y="T9"/>
                    </a:cxn>
                    <a:cxn ang="0">
                      <a:pos x="T10" y="T11"/>
                    </a:cxn>
                  </a:cxnLst>
                  <a:rect l="0" t="0" r="r" b="b"/>
                  <a:pathLst>
                    <a:path w="1664" h="2909">
                      <a:moveTo>
                        <a:pt x="0" y="0"/>
                      </a:moveTo>
                      <a:lnTo>
                        <a:pt x="0" y="0"/>
                      </a:lnTo>
                      <a:lnTo>
                        <a:pt x="1664" y="0"/>
                      </a:lnTo>
                      <a:lnTo>
                        <a:pt x="1664" y="2909"/>
                      </a:lnTo>
                      <a:lnTo>
                        <a:pt x="0" y="2909"/>
                      </a:lnTo>
                      <a:lnTo>
                        <a:pt x="0" y="0"/>
                      </a:lnTo>
                      <a:close/>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b="1">
                    <a:solidFill>
                      <a:schemeClr val="bg1"/>
                    </a:solidFill>
                  </a:endParaRPr>
                </a:p>
              </p:txBody>
            </p:sp>
            <p:sp>
              <p:nvSpPr>
                <p:cNvPr id="7" name="Freeform 6"/>
                <p:cNvSpPr>
                  <a:spLocks/>
                </p:cNvSpPr>
                <p:nvPr/>
              </p:nvSpPr>
              <p:spPr bwMode="auto">
                <a:xfrm>
                  <a:off x="232585" y="1753792"/>
                  <a:ext cx="2370138" cy="365125"/>
                </a:xfrm>
                <a:custGeom>
                  <a:avLst/>
                  <a:gdLst>
                    <a:gd name="T0" fmla="*/ 2762 w 2852"/>
                    <a:gd name="T1" fmla="*/ 438 h 438"/>
                    <a:gd name="T2" fmla="*/ 2762 w 2852"/>
                    <a:gd name="T3" fmla="*/ 438 h 438"/>
                    <a:gd name="T4" fmla="*/ 2672 w 2852"/>
                    <a:gd name="T5" fmla="*/ 349 h 438"/>
                    <a:gd name="T6" fmla="*/ 2672 w 2852"/>
                    <a:gd name="T7" fmla="*/ 179 h 438"/>
                    <a:gd name="T8" fmla="*/ 0 w 2852"/>
                    <a:gd name="T9" fmla="*/ 179 h 438"/>
                    <a:gd name="T10" fmla="*/ 0 w 2852"/>
                    <a:gd name="T11" fmla="*/ 0 h 438"/>
                    <a:gd name="T12" fmla="*/ 2694 w 2852"/>
                    <a:gd name="T13" fmla="*/ 0 h 438"/>
                    <a:gd name="T14" fmla="*/ 2852 w 2852"/>
                    <a:gd name="T15" fmla="*/ 157 h 438"/>
                    <a:gd name="T16" fmla="*/ 2852 w 2852"/>
                    <a:gd name="T17" fmla="*/ 349 h 438"/>
                    <a:gd name="T18" fmla="*/ 2762 w 2852"/>
                    <a:gd name="T19"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2" h="438">
                      <a:moveTo>
                        <a:pt x="2762" y="438"/>
                      </a:moveTo>
                      <a:lnTo>
                        <a:pt x="2762" y="438"/>
                      </a:lnTo>
                      <a:lnTo>
                        <a:pt x="2672" y="349"/>
                      </a:lnTo>
                      <a:lnTo>
                        <a:pt x="2672" y="179"/>
                      </a:lnTo>
                      <a:lnTo>
                        <a:pt x="0" y="179"/>
                      </a:lnTo>
                      <a:lnTo>
                        <a:pt x="0" y="0"/>
                      </a:lnTo>
                      <a:lnTo>
                        <a:pt x="2694" y="0"/>
                      </a:lnTo>
                      <a:cubicBezTo>
                        <a:pt x="2781" y="0"/>
                        <a:pt x="2852" y="70"/>
                        <a:pt x="2852" y="157"/>
                      </a:cubicBezTo>
                      <a:lnTo>
                        <a:pt x="2852" y="349"/>
                      </a:lnTo>
                      <a:lnTo>
                        <a:pt x="2762" y="438"/>
                      </a:lnTo>
                      <a:close/>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12" name="Freeform 7"/>
                <p:cNvSpPr>
                  <a:spLocks/>
                </p:cNvSpPr>
                <p:nvPr/>
              </p:nvSpPr>
              <p:spPr bwMode="auto">
                <a:xfrm>
                  <a:off x="2167748" y="1753792"/>
                  <a:ext cx="1062038" cy="365125"/>
                </a:xfrm>
                <a:custGeom>
                  <a:avLst/>
                  <a:gdLst>
                    <a:gd name="T0" fmla="*/ 1188 w 1278"/>
                    <a:gd name="T1" fmla="*/ 438 h 438"/>
                    <a:gd name="T2" fmla="*/ 1188 w 1278"/>
                    <a:gd name="T3" fmla="*/ 438 h 438"/>
                    <a:gd name="T4" fmla="*/ 1098 w 1278"/>
                    <a:gd name="T5" fmla="*/ 349 h 438"/>
                    <a:gd name="T6" fmla="*/ 1098 w 1278"/>
                    <a:gd name="T7" fmla="*/ 179 h 438"/>
                    <a:gd name="T8" fmla="*/ 0 w 1278"/>
                    <a:gd name="T9" fmla="*/ 179 h 438"/>
                    <a:gd name="T10" fmla="*/ 0 w 1278"/>
                    <a:gd name="T11" fmla="*/ 0 h 438"/>
                    <a:gd name="T12" fmla="*/ 1120 w 1278"/>
                    <a:gd name="T13" fmla="*/ 0 h 438"/>
                    <a:gd name="T14" fmla="*/ 1278 w 1278"/>
                    <a:gd name="T15" fmla="*/ 157 h 438"/>
                    <a:gd name="T16" fmla="*/ 1278 w 1278"/>
                    <a:gd name="T17" fmla="*/ 349 h 438"/>
                    <a:gd name="T18" fmla="*/ 1188 w 1278"/>
                    <a:gd name="T19"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8">
                      <a:moveTo>
                        <a:pt x="1188" y="438"/>
                      </a:moveTo>
                      <a:lnTo>
                        <a:pt x="1188" y="438"/>
                      </a:lnTo>
                      <a:lnTo>
                        <a:pt x="1098" y="349"/>
                      </a:lnTo>
                      <a:lnTo>
                        <a:pt x="1098" y="179"/>
                      </a:lnTo>
                      <a:lnTo>
                        <a:pt x="0" y="179"/>
                      </a:lnTo>
                      <a:lnTo>
                        <a:pt x="0" y="0"/>
                      </a:lnTo>
                      <a:lnTo>
                        <a:pt x="1120" y="0"/>
                      </a:lnTo>
                      <a:cubicBezTo>
                        <a:pt x="1207" y="0"/>
                        <a:pt x="1278" y="70"/>
                        <a:pt x="1278" y="157"/>
                      </a:cubicBezTo>
                      <a:lnTo>
                        <a:pt x="1278" y="349"/>
                      </a:lnTo>
                      <a:lnTo>
                        <a:pt x="1188" y="438"/>
                      </a:lnTo>
                      <a:close/>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15" name="Freeform 8"/>
                <p:cNvSpPr>
                  <a:spLocks/>
                </p:cNvSpPr>
                <p:nvPr/>
              </p:nvSpPr>
              <p:spPr bwMode="auto">
                <a:xfrm>
                  <a:off x="2801160" y="1753792"/>
                  <a:ext cx="1062038" cy="365125"/>
                </a:xfrm>
                <a:custGeom>
                  <a:avLst/>
                  <a:gdLst>
                    <a:gd name="T0" fmla="*/ 1188 w 1278"/>
                    <a:gd name="T1" fmla="*/ 438 h 438"/>
                    <a:gd name="T2" fmla="*/ 1188 w 1278"/>
                    <a:gd name="T3" fmla="*/ 438 h 438"/>
                    <a:gd name="T4" fmla="*/ 1098 w 1278"/>
                    <a:gd name="T5" fmla="*/ 349 h 438"/>
                    <a:gd name="T6" fmla="*/ 1098 w 1278"/>
                    <a:gd name="T7" fmla="*/ 179 h 438"/>
                    <a:gd name="T8" fmla="*/ 0 w 1278"/>
                    <a:gd name="T9" fmla="*/ 179 h 438"/>
                    <a:gd name="T10" fmla="*/ 0 w 1278"/>
                    <a:gd name="T11" fmla="*/ 0 h 438"/>
                    <a:gd name="T12" fmla="*/ 1120 w 1278"/>
                    <a:gd name="T13" fmla="*/ 0 h 438"/>
                    <a:gd name="T14" fmla="*/ 1278 w 1278"/>
                    <a:gd name="T15" fmla="*/ 157 h 438"/>
                    <a:gd name="T16" fmla="*/ 1278 w 1278"/>
                    <a:gd name="T17" fmla="*/ 349 h 438"/>
                    <a:gd name="T18" fmla="*/ 1188 w 1278"/>
                    <a:gd name="T19"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8">
                      <a:moveTo>
                        <a:pt x="1188" y="438"/>
                      </a:moveTo>
                      <a:lnTo>
                        <a:pt x="1188" y="438"/>
                      </a:lnTo>
                      <a:lnTo>
                        <a:pt x="1098" y="349"/>
                      </a:lnTo>
                      <a:lnTo>
                        <a:pt x="1098" y="179"/>
                      </a:lnTo>
                      <a:lnTo>
                        <a:pt x="0" y="179"/>
                      </a:lnTo>
                      <a:lnTo>
                        <a:pt x="0" y="0"/>
                      </a:lnTo>
                      <a:lnTo>
                        <a:pt x="1120" y="0"/>
                      </a:lnTo>
                      <a:cubicBezTo>
                        <a:pt x="1207" y="0"/>
                        <a:pt x="1278" y="70"/>
                        <a:pt x="1278" y="157"/>
                      </a:cubicBezTo>
                      <a:lnTo>
                        <a:pt x="1278" y="349"/>
                      </a:lnTo>
                      <a:lnTo>
                        <a:pt x="1188" y="438"/>
                      </a:lnTo>
                      <a:close/>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17" name="Freeform 9"/>
                <p:cNvSpPr>
                  <a:spLocks/>
                </p:cNvSpPr>
                <p:nvPr/>
              </p:nvSpPr>
              <p:spPr bwMode="auto">
                <a:xfrm>
                  <a:off x="3432985" y="1753792"/>
                  <a:ext cx="1060450" cy="365125"/>
                </a:xfrm>
                <a:custGeom>
                  <a:avLst/>
                  <a:gdLst>
                    <a:gd name="T0" fmla="*/ 1188 w 1278"/>
                    <a:gd name="T1" fmla="*/ 438 h 438"/>
                    <a:gd name="T2" fmla="*/ 1188 w 1278"/>
                    <a:gd name="T3" fmla="*/ 438 h 438"/>
                    <a:gd name="T4" fmla="*/ 1098 w 1278"/>
                    <a:gd name="T5" fmla="*/ 349 h 438"/>
                    <a:gd name="T6" fmla="*/ 1098 w 1278"/>
                    <a:gd name="T7" fmla="*/ 179 h 438"/>
                    <a:gd name="T8" fmla="*/ 0 w 1278"/>
                    <a:gd name="T9" fmla="*/ 179 h 438"/>
                    <a:gd name="T10" fmla="*/ 0 w 1278"/>
                    <a:gd name="T11" fmla="*/ 0 h 438"/>
                    <a:gd name="T12" fmla="*/ 1120 w 1278"/>
                    <a:gd name="T13" fmla="*/ 0 h 438"/>
                    <a:gd name="T14" fmla="*/ 1278 w 1278"/>
                    <a:gd name="T15" fmla="*/ 157 h 438"/>
                    <a:gd name="T16" fmla="*/ 1278 w 1278"/>
                    <a:gd name="T17" fmla="*/ 349 h 438"/>
                    <a:gd name="T18" fmla="*/ 1188 w 1278"/>
                    <a:gd name="T19"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8">
                      <a:moveTo>
                        <a:pt x="1188" y="438"/>
                      </a:moveTo>
                      <a:lnTo>
                        <a:pt x="1188" y="438"/>
                      </a:lnTo>
                      <a:lnTo>
                        <a:pt x="1098" y="349"/>
                      </a:lnTo>
                      <a:lnTo>
                        <a:pt x="1098" y="179"/>
                      </a:lnTo>
                      <a:lnTo>
                        <a:pt x="0" y="179"/>
                      </a:lnTo>
                      <a:lnTo>
                        <a:pt x="0" y="0"/>
                      </a:lnTo>
                      <a:lnTo>
                        <a:pt x="1120" y="0"/>
                      </a:lnTo>
                      <a:cubicBezTo>
                        <a:pt x="1207" y="0"/>
                        <a:pt x="1278" y="70"/>
                        <a:pt x="1278" y="157"/>
                      </a:cubicBezTo>
                      <a:lnTo>
                        <a:pt x="1278" y="349"/>
                      </a:lnTo>
                      <a:lnTo>
                        <a:pt x="1188" y="438"/>
                      </a:lnTo>
                      <a:close/>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18" name="Freeform 10"/>
                <p:cNvSpPr>
                  <a:spLocks/>
                </p:cNvSpPr>
                <p:nvPr/>
              </p:nvSpPr>
              <p:spPr bwMode="auto">
                <a:xfrm>
                  <a:off x="3912410" y="1753792"/>
                  <a:ext cx="1462088" cy="149225"/>
                </a:xfrm>
                <a:custGeom>
                  <a:avLst/>
                  <a:gdLst>
                    <a:gd name="T0" fmla="*/ 0 w 1761"/>
                    <a:gd name="T1" fmla="*/ 179 h 179"/>
                    <a:gd name="T2" fmla="*/ 0 w 1761"/>
                    <a:gd name="T3" fmla="*/ 179 h 179"/>
                    <a:gd name="T4" fmla="*/ 1672 w 1761"/>
                    <a:gd name="T5" fmla="*/ 179 h 179"/>
                    <a:gd name="T6" fmla="*/ 1761 w 1761"/>
                    <a:gd name="T7" fmla="*/ 89 h 179"/>
                    <a:gd name="T8" fmla="*/ 1672 w 1761"/>
                    <a:gd name="T9" fmla="*/ 0 h 179"/>
                    <a:gd name="T10" fmla="*/ 0 w 1761"/>
                    <a:gd name="T11" fmla="*/ 0 h 179"/>
                  </a:gdLst>
                  <a:ahLst/>
                  <a:cxnLst>
                    <a:cxn ang="0">
                      <a:pos x="T0" y="T1"/>
                    </a:cxn>
                    <a:cxn ang="0">
                      <a:pos x="T2" y="T3"/>
                    </a:cxn>
                    <a:cxn ang="0">
                      <a:pos x="T4" y="T5"/>
                    </a:cxn>
                    <a:cxn ang="0">
                      <a:pos x="T6" y="T7"/>
                    </a:cxn>
                    <a:cxn ang="0">
                      <a:pos x="T8" y="T9"/>
                    </a:cxn>
                    <a:cxn ang="0">
                      <a:pos x="T10" y="T11"/>
                    </a:cxn>
                  </a:cxnLst>
                  <a:rect l="0" t="0" r="r" b="b"/>
                  <a:pathLst>
                    <a:path w="1761" h="179">
                      <a:moveTo>
                        <a:pt x="0" y="179"/>
                      </a:moveTo>
                      <a:lnTo>
                        <a:pt x="0" y="179"/>
                      </a:lnTo>
                      <a:lnTo>
                        <a:pt x="1672" y="179"/>
                      </a:lnTo>
                      <a:lnTo>
                        <a:pt x="1761" y="89"/>
                      </a:lnTo>
                      <a:lnTo>
                        <a:pt x="1672" y="0"/>
                      </a:lnTo>
                      <a:lnTo>
                        <a:pt x="0" y="0"/>
                      </a:lnTo>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19" name="Freeform 11"/>
                <p:cNvSpPr>
                  <a:spLocks/>
                </p:cNvSpPr>
                <p:nvPr/>
              </p:nvSpPr>
              <p:spPr bwMode="auto">
                <a:xfrm>
                  <a:off x="232585" y="3820070"/>
                  <a:ext cx="2370138" cy="365125"/>
                </a:xfrm>
                <a:custGeom>
                  <a:avLst/>
                  <a:gdLst>
                    <a:gd name="T0" fmla="*/ 2762 w 2852"/>
                    <a:gd name="T1" fmla="*/ 0 h 439"/>
                    <a:gd name="T2" fmla="*/ 2762 w 2852"/>
                    <a:gd name="T3" fmla="*/ 0 h 439"/>
                    <a:gd name="T4" fmla="*/ 2672 w 2852"/>
                    <a:gd name="T5" fmla="*/ 89 h 439"/>
                    <a:gd name="T6" fmla="*/ 2672 w 2852"/>
                    <a:gd name="T7" fmla="*/ 259 h 439"/>
                    <a:gd name="T8" fmla="*/ 0 w 2852"/>
                    <a:gd name="T9" fmla="*/ 259 h 439"/>
                    <a:gd name="T10" fmla="*/ 0 w 2852"/>
                    <a:gd name="T11" fmla="*/ 439 h 439"/>
                    <a:gd name="T12" fmla="*/ 2694 w 2852"/>
                    <a:gd name="T13" fmla="*/ 439 h 439"/>
                    <a:gd name="T14" fmla="*/ 2852 w 2852"/>
                    <a:gd name="T15" fmla="*/ 281 h 439"/>
                    <a:gd name="T16" fmla="*/ 2852 w 2852"/>
                    <a:gd name="T17" fmla="*/ 89 h 439"/>
                    <a:gd name="T18" fmla="*/ 2762 w 2852"/>
                    <a:gd name="T1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2" h="439">
                      <a:moveTo>
                        <a:pt x="2762" y="0"/>
                      </a:moveTo>
                      <a:lnTo>
                        <a:pt x="2762" y="0"/>
                      </a:lnTo>
                      <a:lnTo>
                        <a:pt x="2672" y="89"/>
                      </a:lnTo>
                      <a:lnTo>
                        <a:pt x="2672" y="259"/>
                      </a:lnTo>
                      <a:lnTo>
                        <a:pt x="0" y="259"/>
                      </a:lnTo>
                      <a:lnTo>
                        <a:pt x="0" y="439"/>
                      </a:lnTo>
                      <a:lnTo>
                        <a:pt x="2694" y="439"/>
                      </a:lnTo>
                      <a:cubicBezTo>
                        <a:pt x="2781" y="439"/>
                        <a:pt x="2852" y="368"/>
                        <a:pt x="2852" y="281"/>
                      </a:cubicBezTo>
                      <a:lnTo>
                        <a:pt x="2852" y="89"/>
                      </a:lnTo>
                      <a:lnTo>
                        <a:pt x="2762" y="0"/>
                      </a:lnTo>
                      <a:close/>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20" name="Freeform 12"/>
                <p:cNvSpPr>
                  <a:spLocks/>
                </p:cNvSpPr>
                <p:nvPr/>
              </p:nvSpPr>
              <p:spPr bwMode="auto">
                <a:xfrm>
                  <a:off x="2167748" y="3820070"/>
                  <a:ext cx="1062038" cy="365125"/>
                </a:xfrm>
                <a:custGeom>
                  <a:avLst/>
                  <a:gdLst>
                    <a:gd name="T0" fmla="*/ 1188 w 1278"/>
                    <a:gd name="T1" fmla="*/ 0 h 439"/>
                    <a:gd name="T2" fmla="*/ 1188 w 1278"/>
                    <a:gd name="T3" fmla="*/ 0 h 439"/>
                    <a:gd name="T4" fmla="*/ 1098 w 1278"/>
                    <a:gd name="T5" fmla="*/ 89 h 439"/>
                    <a:gd name="T6" fmla="*/ 1098 w 1278"/>
                    <a:gd name="T7" fmla="*/ 259 h 439"/>
                    <a:gd name="T8" fmla="*/ 0 w 1278"/>
                    <a:gd name="T9" fmla="*/ 259 h 439"/>
                    <a:gd name="T10" fmla="*/ 0 w 1278"/>
                    <a:gd name="T11" fmla="*/ 439 h 439"/>
                    <a:gd name="T12" fmla="*/ 1120 w 1278"/>
                    <a:gd name="T13" fmla="*/ 439 h 439"/>
                    <a:gd name="T14" fmla="*/ 1278 w 1278"/>
                    <a:gd name="T15" fmla="*/ 281 h 439"/>
                    <a:gd name="T16" fmla="*/ 1278 w 1278"/>
                    <a:gd name="T17" fmla="*/ 89 h 439"/>
                    <a:gd name="T18" fmla="*/ 1188 w 1278"/>
                    <a:gd name="T1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9">
                      <a:moveTo>
                        <a:pt x="1188" y="0"/>
                      </a:moveTo>
                      <a:lnTo>
                        <a:pt x="1188" y="0"/>
                      </a:lnTo>
                      <a:lnTo>
                        <a:pt x="1098" y="89"/>
                      </a:lnTo>
                      <a:lnTo>
                        <a:pt x="1098" y="259"/>
                      </a:lnTo>
                      <a:lnTo>
                        <a:pt x="0" y="259"/>
                      </a:lnTo>
                      <a:lnTo>
                        <a:pt x="0" y="439"/>
                      </a:lnTo>
                      <a:lnTo>
                        <a:pt x="1120" y="439"/>
                      </a:lnTo>
                      <a:cubicBezTo>
                        <a:pt x="1207" y="439"/>
                        <a:pt x="1278" y="368"/>
                        <a:pt x="1278" y="281"/>
                      </a:cubicBezTo>
                      <a:lnTo>
                        <a:pt x="1278" y="89"/>
                      </a:lnTo>
                      <a:lnTo>
                        <a:pt x="1188" y="0"/>
                      </a:lnTo>
                      <a:close/>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21" name="Freeform 13"/>
                <p:cNvSpPr>
                  <a:spLocks/>
                </p:cNvSpPr>
                <p:nvPr/>
              </p:nvSpPr>
              <p:spPr bwMode="auto">
                <a:xfrm>
                  <a:off x="2801160" y="3820070"/>
                  <a:ext cx="1062038" cy="365125"/>
                </a:xfrm>
                <a:custGeom>
                  <a:avLst/>
                  <a:gdLst>
                    <a:gd name="T0" fmla="*/ 1188 w 1278"/>
                    <a:gd name="T1" fmla="*/ 0 h 439"/>
                    <a:gd name="T2" fmla="*/ 1188 w 1278"/>
                    <a:gd name="T3" fmla="*/ 0 h 439"/>
                    <a:gd name="T4" fmla="*/ 1098 w 1278"/>
                    <a:gd name="T5" fmla="*/ 89 h 439"/>
                    <a:gd name="T6" fmla="*/ 1098 w 1278"/>
                    <a:gd name="T7" fmla="*/ 259 h 439"/>
                    <a:gd name="T8" fmla="*/ 0 w 1278"/>
                    <a:gd name="T9" fmla="*/ 259 h 439"/>
                    <a:gd name="T10" fmla="*/ 0 w 1278"/>
                    <a:gd name="T11" fmla="*/ 439 h 439"/>
                    <a:gd name="T12" fmla="*/ 1120 w 1278"/>
                    <a:gd name="T13" fmla="*/ 439 h 439"/>
                    <a:gd name="T14" fmla="*/ 1278 w 1278"/>
                    <a:gd name="T15" fmla="*/ 281 h 439"/>
                    <a:gd name="T16" fmla="*/ 1278 w 1278"/>
                    <a:gd name="T17" fmla="*/ 89 h 439"/>
                    <a:gd name="T18" fmla="*/ 1188 w 1278"/>
                    <a:gd name="T1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9">
                      <a:moveTo>
                        <a:pt x="1188" y="0"/>
                      </a:moveTo>
                      <a:lnTo>
                        <a:pt x="1188" y="0"/>
                      </a:lnTo>
                      <a:lnTo>
                        <a:pt x="1098" y="89"/>
                      </a:lnTo>
                      <a:lnTo>
                        <a:pt x="1098" y="259"/>
                      </a:lnTo>
                      <a:lnTo>
                        <a:pt x="0" y="259"/>
                      </a:lnTo>
                      <a:lnTo>
                        <a:pt x="0" y="439"/>
                      </a:lnTo>
                      <a:lnTo>
                        <a:pt x="1120" y="439"/>
                      </a:lnTo>
                      <a:cubicBezTo>
                        <a:pt x="1207" y="439"/>
                        <a:pt x="1278" y="368"/>
                        <a:pt x="1278" y="281"/>
                      </a:cubicBezTo>
                      <a:lnTo>
                        <a:pt x="1278" y="89"/>
                      </a:lnTo>
                      <a:lnTo>
                        <a:pt x="1188" y="0"/>
                      </a:lnTo>
                      <a:close/>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22" name="Freeform 14"/>
                <p:cNvSpPr>
                  <a:spLocks/>
                </p:cNvSpPr>
                <p:nvPr/>
              </p:nvSpPr>
              <p:spPr bwMode="auto">
                <a:xfrm>
                  <a:off x="3432985" y="3820070"/>
                  <a:ext cx="1060450" cy="365125"/>
                </a:xfrm>
                <a:custGeom>
                  <a:avLst/>
                  <a:gdLst>
                    <a:gd name="T0" fmla="*/ 1188 w 1278"/>
                    <a:gd name="T1" fmla="*/ 0 h 439"/>
                    <a:gd name="T2" fmla="*/ 1188 w 1278"/>
                    <a:gd name="T3" fmla="*/ 0 h 439"/>
                    <a:gd name="T4" fmla="*/ 1098 w 1278"/>
                    <a:gd name="T5" fmla="*/ 89 h 439"/>
                    <a:gd name="T6" fmla="*/ 1098 w 1278"/>
                    <a:gd name="T7" fmla="*/ 259 h 439"/>
                    <a:gd name="T8" fmla="*/ 0 w 1278"/>
                    <a:gd name="T9" fmla="*/ 259 h 439"/>
                    <a:gd name="T10" fmla="*/ 0 w 1278"/>
                    <a:gd name="T11" fmla="*/ 439 h 439"/>
                    <a:gd name="T12" fmla="*/ 1120 w 1278"/>
                    <a:gd name="T13" fmla="*/ 439 h 439"/>
                    <a:gd name="T14" fmla="*/ 1278 w 1278"/>
                    <a:gd name="T15" fmla="*/ 281 h 439"/>
                    <a:gd name="T16" fmla="*/ 1278 w 1278"/>
                    <a:gd name="T17" fmla="*/ 89 h 439"/>
                    <a:gd name="T18" fmla="*/ 1188 w 1278"/>
                    <a:gd name="T1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8" h="439">
                      <a:moveTo>
                        <a:pt x="1188" y="0"/>
                      </a:moveTo>
                      <a:lnTo>
                        <a:pt x="1188" y="0"/>
                      </a:lnTo>
                      <a:lnTo>
                        <a:pt x="1098" y="89"/>
                      </a:lnTo>
                      <a:lnTo>
                        <a:pt x="1098" y="259"/>
                      </a:lnTo>
                      <a:lnTo>
                        <a:pt x="0" y="259"/>
                      </a:lnTo>
                      <a:lnTo>
                        <a:pt x="0" y="439"/>
                      </a:lnTo>
                      <a:lnTo>
                        <a:pt x="1120" y="439"/>
                      </a:lnTo>
                      <a:cubicBezTo>
                        <a:pt x="1207" y="439"/>
                        <a:pt x="1278" y="368"/>
                        <a:pt x="1278" y="281"/>
                      </a:cubicBezTo>
                      <a:lnTo>
                        <a:pt x="1278" y="89"/>
                      </a:lnTo>
                      <a:lnTo>
                        <a:pt x="1188" y="0"/>
                      </a:lnTo>
                      <a:close/>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sp>
              <p:nvSpPr>
                <p:cNvPr id="23" name="Freeform 15"/>
                <p:cNvSpPr>
                  <a:spLocks/>
                </p:cNvSpPr>
                <p:nvPr/>
              </p:nvSpPr>
              <p:spPr bwMode="auto">
                <a:xfrm>
                  <a:off x="3912410" y="4035970"/>
                  <a:ext cx="1462088" cy="149225"/>
                </a:xfrm>
                <a:custGeom>
                  <a:avLst/>
                  <a:gdLst>
                    <a:gd name="T0" fmla="*/ 0 w 1761"/>
                    <a:gd name="T1" fmla="*/ 180 h 180"/>
                    <a:gd name="T2" fmla="*/ 0 w 1761"/>
                    <a:gd name="T3" fmla="*/ 180 h 180"/>
                    <a:gd name="T4" fmla="*/ 1672 w 1761"/>
                    <a:gd name="T5" fmla="*/ 180 h 180"/>
                    <a:gd name="T6" fmla="*/ 1761 w 1761"/>
                    <a:gd name="T7" fmla="*/ 90 h 180"/>
                    <a:gd name="T8" fmla="*/ 1672 w 1761"/>
                    <a:gd name="T9" fmla="*/ 0 h 180"/>
                    <a:gd name="T10" fmla="*/ 0 w 1761"/>
                    <a:gd name="T11" fmla="*/ 0 h 180"/>
                  </a:gdLst>
                  <a:ahLst/>
                  <a:cxnLst>
                    <a:cxn ang="0">
                      <a:pos x="T0" y="T1"/>
                    </a:cxn>
                    <a:cxn ang="0">
                      <a:pos x="T2" y="T3"/>
                    </a:cxn>
                    <a:cxn ang="0">
                      <a:pos x="T4" y="T5"/>
                    </a:cxn>
                    <a:cxn ang="0">
                      <a:pos x="T6" y="T7"/>
                    </a:cxn>
                    <a:cxn ang="0">
                      <a:pos x="T8" y="T9"/>
                    </a:cxn>
                    <a:cxn ang="0">
                      <a:pos x="T10" y="T11"/>
                    </a:cxn>
                  </a:cxnLst>
                  <a:rect l="0" t="0" r="r" b="b"/>
                  <a:pathLst>
                    <a:path w="1761" h="180">
                      <a:moveTo>
                        <a:pt x="0" y="180"/>
                      </a:moveTo>
                      <a:lnTo>
                        <a:pt x="0" y="180"/>
                      </a:lnTo>
                      <a:lnTo>
                        <a:pt x="1672" y="180"/>
                      </a:lnTo>
                      <a:lnTo>
                        <a:pt x="1761" y="90"/>
                      </a:lnTo>
                      <a:lnTo>
                        <a:pt x="1672" y="0"/>
                      </a:lnTo>
                      <a:lnTo>
                        <a:pt x="0" y="0"/>
                      </a:lnTo>
                    </a:path>
                  </a:pathLst>
                </a:custGeom>
                <a:solidFill>
                  <a:srgbClr val="C4465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GB" sz="1050"/>
                </a:p>
              </p:txBody>
            </p:sp>
          </p:grpSp>
          <p:sp>
            <p:nvSpPr>
              <p:cNvPr id="35" name="Text Research (freeform?)"/>
              <p:cNvSpPr>
                <a:spLocks/>
              </p:cNvSpPr>
              <p:nvPr/>
            </p:nvSpPr>
            <p:spPr bwMode="auto">
              <a:xfrm>
                <a:off x="294731" y="2118917"/>
                <a:ext cx="1321006" cy="1634326"/>
              </a:xfrm>
              <a:custGeom>
                <a:avLst/>
                <a:gdLst>
                  <a:gd name="T0" fmla="*/ 0 w 1664"/>
                  <a:gd name="T1" fmla="*/ 0 h 2909"/>
                  <a:gd name="T2" fmla="*/ 0 w 1664"/>
                  <a:gd name="T3" fmla="*/ 0 h 2909"/>
                  <a:gd name="T4" fmla="*/ 1664 w 1664"/>
                  <a:gd name="T5" fmla="*/ 0 h 2909"/>
                  <a:gd name="T6" fmla="*/ 1664 w 1664"/>
                  <a:gd name="T7" fmla="*/ 2909 h 2909"/>
                  <a:gd name="T8" fmla="*/ 0 w 1664"/>
                  <a:gd name="T9" fmla="*/ 2909 h 2909"/>
                  <a:gd name="T10" fmla="*/ 0 w 1664"/>
                  <a:gd name="T11" fmla="*/ 0 h 2909"/>
                </a:gdLst>
                <a:ahLst/>
                <a:cxnLst>
                  <a:cxn ang="0">
                    <a:pos x="T0" y="T1"/>
                  </a:cxn>
                  <a:cxn ang="0">
                    <a:pos x="T2" y="T3"/>
                  </a:cxn>
                  <a:cxn ang="0">
                    <a:pos x="T4" y="T5"/>
                  </a:cxn>
                  <a:cxn ang="0">
                    <a:pos x="T6" y="T7"/>
                  </a:cxn>
                  <a:cxn ang="0">
                    <a:pos x="T8" y="T9"/>
                  </a:cxn>
                  <a:cxn ang="0">
                    <a:pos x="T10" y="T11"/>
                  </a:cxn>
                </a:cxnLst>
                <a:rect l="0" t="0" r="r" b="b"/>
                <a:pathLst>
                  <a:path w="1664" h="2909">
                    <a:moveTo>
                      <a:pt x="0" y="0"/>
                    </a:moveTo>
                    <a:lnTo>
                      <a:pt x="0" y="0"/>
                    </a:lnTo>
                    <a:lnTo>
                      <a:pt x="1664" y="0"/>
                    </a:lnTo>
                    <a:lnTo>
                      <a:pt x="1664" y="2909"/>
                    </a:lnTo>
                    <a:lnTo>
                      <a:pt x="0" y="2909"/>
                    </a:lnTo>
                    <a:lnTo>
                      <a:pt x="0" y="0"/>
                    </a:lnTo>
                    <a:close/>
                  </a:path>
                </a:pathLst>
              </a:custGeom>
              <a:noFill/>
              <a:ln w="0">
                <a:noFill/>
                <a:prstDash val="solid"/>
                <a:round/>
                <a:headEnd/>
                <a:tailEnd/>
              </a:ln>
            </p:spPr>
            <p:txBody>
              <a:bodyPr vert="horz" wrap="square" lIns="68580" tIns="34290" rIns="68580" bIns="34290" numCol="1" anchor="t" anchorCtr="0" compatLnSpc="1">
                <a:prstTxWarp prst="textNoShape">
                  <a:avLst/>
                </a:prstTxWarp>
              </a:bodyPr>
              <a:lstStyle/>
              <a:p>
                <a:pPr>
                  <a:lnSpc>
                    <a:spcPts val="1125"/>
                  </a:lnSpc>
                </a:pPr>
                <a:r>
                  <a:rPr lang="en-US" sz="900" b="1">
                    <a:solidFill>
                      <a:schemeClr val="bg1"/>
                    </a:solidFill>
                    <a:latin typeface="Arial Black" panose="020B0A04020102020204" pitchFamily="34" charset="0"/>
                  </a:rPr>
                  <a:t>Research on present and planned facilities, analysis and modelling</a:t>
                </a:r>
                <a:endParaRPr lang="en-GB" sz="900" b="1">
                  <a:solidFill>
                    <a:schemeClr val="bg1"/>
                  </a:solidFill>
                  <a:latin typeface="Arial Black" panose="020B0A04020102020204" pitchFamily="34" charset="0"/>
                </a:endParaRPr>
              </a:p>
            </p:txBody>
          </p:sp>
        </p:grpSp>
        <p:sp>
          <p:nvSpPr>
            <p:cNvPr id="55" name="Text Fusion Power Plants">
              <a:extLst>
                <a:ext uri="{FF2B5EF4-FFF2-40B4-BE49-F238E27FC236}">
                  <a16:creationId xmlns:a16="http://schemas.microsoft.com/office/drawing/2014/main" id="{B35C9CF6-9955-BEBF-7E78-97C5BBD01730}"/>
                </a:ext>
              </a:extLst>
            </p:cNvPr>
            <p:cNvSpPr txBox="1"/>
            <p:nvPr/>
          </p:nvSpPr>
          <p:spPr>
            <a:xfrm rot="16200000">
              <a:off x="4727894" y="2342866"/>
              <a:ext cx="3829764" cy="623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hangingPunct="0"/>
              <a:r>
                <a:rPr lang="en-US" sz="3600">
                  <a:solidFill>
                    <a:srgbClr val="000000"/>
                  </a:solidFill>
                  <a:latin typeface="Calibri"/>
                  <a:ea typeface="Calibri"/>
                  <a:cs typeface="Calibri"/>
                  <a:sym typeface="Calibri"/>
                </a:rPr>
                <a:t>Fusion Power Plants</a:t>
              </a:r>
              <a:endParaRPr lang="en-GB" sz="3600">
                <a:solidFill>
                  <a:srgbClr val="000000"/>
                </a:solidFill>
                <a:latin typeface="Calibri"/>
                <a:ea typeface="Calibri"/>
                <a:cs typeface="Calibri"/>
                <a:sym typeface="Calibri"/>
              </a:endParaRPr>
            </a:p>
          </p:txBody>
        </p:sp>
      </p:grpSp>
      <p:sp>
        <p:nvSpPr>
          <p:cNvPr id="44" name="Footer Placeholder 1">
            <a:extLst>
              <a:ext uri="{FF2B5EF4-FFF2-40B4-BE49-F238E27FC236}">
                <a16:creationId xmlns:a16="http://schemas.microsoft.com/office/drawing/2014/main" id="{A53A56A7-8C70-09E1-FD00-A96502A9A40F}"/>
              </a:ext>
            </a:extLst>
          </p:cNvPr>
          <p:cNvSpPr>
            <a:spLocks noGrp="1"/>
          </p:cNvSpPr>
          <p:nvPr>
            <p:ph type="ftr" sz="quarter" idx="11"/>
          </p:nvPr>
        </p:nvSpPr>
        <p:spPr>
          <a:xfrm>
            <a:off x="619218" y="4916827"/>
            <a:ext cx="3520734" cy="247211"/>
          </a:xfrm>
        </p:spPr>
        <p:txBody>
          <a:bodyPr/>
          <a:lstStyle/>
          <a:p>
            <a:r>
              <a:rPr lang="en-GB"/>
              <a:t>A.Fasoli | FPA Annual Meeting | December 2024</a:t>
            </a:r>
            <a:endParaRPr lang="en-GB">
              <a:solidFill>
                <a:prstClr val="white"/>
              </a:solidFill>
            </a:endParaRPr>
          </a:p>
        </p:txBody>
      </p:sp>
      <p:sp>
        <p:nvSpPr>
          <p:cNvPr id="56" name="Slide Number Placeholder 2">
            <a:extLst>
              <a:ext uri="{FF2B5EF4-FFF2-40B4-BE49-F238E27FC236}">
                <a16:creationId xmlns:a16="http://schemas.microsoft.com/office/drawing/2014/main" id="{1DC68EF2-E99D-F479-E0EF-FA916081414D}"/>
              </a:ext>
            </a:extLst>
          </p:cNvPr>
          <p:cNvSpPr>
            <a:spLocks noGrp="1"/>
          </p:cNvSpPr>
          <p:nvPr>
            <p:ph type="sldNum" sz="quarter" idx="12"/>
          </p:nvPr>
        </p:nvSpPr>
        <p:spPr>
          <a:xfrm>
            <a:off x="0" y="4942528"/>
            <a:ext cx="540060" cy="149381"/>
          </a:xfrm>
        </p:spPr>
        <p:txBody>
          <a:bodyPr/>
          <a:lstStyle/>
          <a:p>
            <a:fld id="{6A6D9FA1-99C7-4910-8E32-B85D378B0060}" type="slidenum">
              <a:rPr lang="en-GB" smtClean="0">
                <a:solidFill>
                  <a:prstClr val="white"/>
                </a:solidFill>
              </a:rPr>
              <a:pPr/>
              <a:t>3</a:t>
            </a:fld>
            <a:endParaRPr lang="en-GB">
              <a:solidFill>
                <a:prstClr val="white"/>
              </a:solidFill>
            </a:endParaRPr>
          </a:p>
        </p:txBody>
      </p:sp>
    </p:spTree>
    <p:extLst>
      <p:ext uri="{BB962C8B-B14F-4D97-AF65-F5344CB8AC3E}">
        <p14:creationId xmlns:p14="http://schemas.microsoft.com/office/powerpoint/2010/main" val="45515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E550-C119-CD5C-8020-DAEE8A44AF32}"/>
              </a:ext>
            </a:extLst>
          </p:cNvPr>
          <p:cNvSpPr>
            <a:spLocks noGrp="1"/>
          </p:cNvSpPr>
          <p:nvPr>
            <p:ph type="title"/>
          </p:nvPr>
        </p:nvSpPr>
        <p:spPr/>
        <p:txBody>
          <a:bodyPr>
            <a:normAutofit/>
          </a:bodyPr>
          <a:lstStyle/>
          <a:p>
            <a:r>
              <a:rPr lang="en-GB" sz="2000"/>
              <a:t>Main elements of the Roadmap revision</a:t>
            </a:r>
          </a:p>
        </p:txBody>
      </p:sp>
      <p:sp>
        <p:nvSpPr>
          <p:cNvPr id="3" name="Content Placeholder 2">
            <a:extLst>
              <a:ext uri="{FF2B5EF4-FFF2-40B4-BE49-F238E27FC236}">
                <a16:creationId xmlns:a16="http://schemas.microsoft.com/office/drawing/2014/main" id="{5BB7CE8D-6453-E0FB-5AEE-8E3BED841525}"/>
              </a:ext>
            </a:extLst>
          </p:cNvPr>
          <p:cNvSpPr>
            <a:spLocks noGrp="1"/>
          </p:cNvSpPr>
          <p:nvPr>
            <p:ph idx="1"/>
          </p:nvPr>
        </p:nvSpPr>
        <p:spPr>
          <a:xfrm>
            <a:off x="231468" y="760804"/>
            <a:ext cx="4859584" cy="4132281"/>
          </a:xfrm>
        </p:spPr>
        <p:txBody>
          <a:bodyPr/>
          <a:lstStyle/>
          <a:p>
            <a:pPr marL="0" indent="0">
              <a:buNone/>
            </a:pPr>
            <a:r>
              <a:rPr lang="en-GB"/>
              <a:t>Definition of the DEMO step</a:t>
            </a:r>
          </a:p>
          <a:p>
            <a:pPr marL="0" indent="0">
              <a:buNone/>
            </a:pPr>
            <a:endParaRPr lang="en-GB"/>
          </a:p>
          <a:p>
            <a:pPr marL="0" indent="0">
              <a:buNone/>
            </a:pPr>
            <a:r>
              <a:rPr lang="en-GB"/>
              <a:t>Gaps to be addressed</a:t>
            </a:r>
          </a:p>
          <a:p>
            <a:pPr marL="0" indent="0">
              <a:buNone/>
            </a:pPr>
            <a:endParaRPr lang="en-GB"/>
          </a:p>
          <a:p>
            <a:pPr marL="0" indent="0">
              <a:buNone/>
            </a:pPr>
            <a:r>
              <a:rPr lang="en-GB"/>
              <a:t>Measures to accelerate the DEMO and FPP (fusion power plant) programmes</a:t>
            </a:r>
          </a:p>
          <a:p>
            <a:pPr marL="0" indent="0">
              <a:buNone/>
            </a:pPr>
            <a:endParaRPr lang="en-GB"/>
          </a:p>
          <a:p>
            <a:endParaRPr lang="en-GB"/>
          </a:p>
          <a:p>
            <a:pPr marL="0" indent="0">
              <a:buNone/>
            </a:pPr>
            <a:endParaRPr lang="en-GB" i="1">
              <a:solidFill>
                <a:srgbClr val="002060"/>
              </a:solidFill>
            </a:endParaRPr>
          </a:p>
          <a:p>
            <a:pPr marL="0" indent="0">
              <a:buNone/>
            </a:pPr>
            <a:r>
              <a:rPr lang="en-GB" i="1">
                <a:solidFill>
                  <a:srgbClr val="002060"/>
                </a:solidFill>
              </a:rPr>
              <a:t>These points are in addition and in synergy with the activities for ITER, which remain central</a:t>
            </a:r>
          </a:p>
          <a:p>
            <a:endParaRPr lang="en-GB"/>
          </a:p>
          <a:p>
            <a:endParaRPr lang="en-GB"/>
          </a:p>
          <a:p>
            <a:endParaRPr lang="en-GB"/>
          </a:p>
        </p:txBody>
      </p:sp>
      <p:sp>
        <p:nvSpPr>
          <p:cNvPr id="4" name="Footer Placeholder 3">
            <a:extLst>
              <a:ext uri="{FF2B5EF4-FFF2-40B4-BE49-F238E27FC236}">
                <a16:creationId xmlns:a16="http://schemas.microsoft.com/office/drawing/2014/main" id="{50CE6B92-86FC-08CA-A3E4-0432BD58ED51}"/>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5" name="Slide Number Placeholder 4">
            <a:extLst>
              <a:ext uri="{FF2B5EF4-FFF2-40B4-BE49-F238E27FC236}">
                <a16:creationId xmlns:a16="http://schemas.microsoft.com/office/drawing/2014/main" id="{E7B8F0BF-1C44-135F-ED85-1525ECBF6101}"/>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a:solidFill>
                <a:prstClr val="white"/>
              </a:solidFill>
            </a:endParaRPr>
          </a:p>
        </p:txBody>
      </p:sp>
      <p:pic>
        <p:nvPicPr>
          <p:cNvPr id="6" name="Picture 5" descr="A model of a power plant&#10;&#10;Description automatically generated with low confidence">
            <a:extLst>
              <a:ext uri="{FF2B5EF4-FFF2-40B4-BE49-F238E27FC236}">
                <a16:creationId xmlns:a16="http://schemas.microsoft.com/office/drawing/2014/main" id="{F122E618-3460-3D73-6229-ED6F00CA67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87" b="10019"/>
          <a:stretch/>
        </p:blipFill>
        <p:spPr>
          <a:xfrm>
            <a:off x="5220072" y="526794"/>
            <a:ext cx="3418522" cy="200502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DB4CF6A-75D3-F65A-695C-138EA62428FC}"/>
              </a:ext>
            </a:extLst>
          </p:cNvPr>
          <p:cNvPicPr>
            <a:picLocks noChangeAspect="1"/>
          </p:cNvPicPr>
          <p:nvPr/>
        </p:nvPicPr>
        <p:blipFill>
          <a:blip r:embed="rId3"/>
          <a:stretch>
            <a:fillRect/>
          </a:stretch>
        </p:blipFill>
        <p:spPr>
          <a:xfrm>
            <a:off x="5208348" y="2575700"/>
            <a:ext cx="3439325" cy="2161853"/>
          </a:xfrm>
          <a:prstGeom prst="rect">
            <a:avLst/>
          </a:prstGeom>
          <a:ln>
            <a:noFill/>
          </a:ln>
          <a:effectLst>
            <a:outerShdw blurRad="292100" dist="139700" dir="2700000" algn="tl" rotWithShape="0">
              <a:srgbClr val="333333">
                <a:alpha val="65000"/>
              </a:srgbClr>
            </a:outerShdw>
          </a:effectLst>
        </p:spPr>
      </p:pic>
      <p:pic>
        <p:nvPicPr>
          <p:cNvPr id="9" name="Picture 8" descr="A yellow and white logo&#10;&#10;Description automatically generated">
            <a:extLst>
              <a:ext uri="{FF2B5EF4-FFF2-40B4-BE49-F238E27FC236}">
                <a16:creationId xmlns:a16="http://schemas.microsoft.com/office/drawing/2014/main" id="{52A8CE1B-9B2C-BF10-DF84-53E5653EE5C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0352" y="4211648"/>
            <a:ext cx="882086" cy="592350"/>
          </a:xfrm>
          <a:prstGeom prst="rect">
            <a:avLst/>
          </a:prstGeom>
        </p:spPr>
      </p:pic>
    </p:spTree>
    <p:extLst>
      <p:ext uri="{BB962C8B-B14F-4D97-AF65-F5344CB8AC3E}">
        <p14:creationId xmlns:p14="http://schemas.microsoft.com/office/powerpoint/2010/main" val="1501732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D875-CE14-2A18-BC3E-C2C06BFB873C}"/>
              </a:ext>
            </a:extLst>
          </p:cNvPr>
          <p:cNvSpPr>
            <a:spLocks noGrp="1"/>
          </p:cNvSpPr>
          <p:nvPr>
            <p:ph type="title"/>
          </p:nvPr>
        </p:nvSpPr>
        <p:spPr/>
        <p:txBody>
          <a:bodyPr>
            <a:normAutofit/>
          </a:bodyPr>
          <a:lstStyle/>
          <a:p>
            <a:r>
              <a:rPr lang="en-GB" sz="2000"/>
              <a:t>Definition of the DEMO step – high level goals</a:t>
            </a:r>
          </a:p>
        </p:txBody>
      </p:sp>
      <p:sp>
        <p:nvSpPr>
          <p:cNvPr id="3" name="Content Placeholder 2">
            <a:extLst>
              <a:ext uri="{FF2B5EF4-FFF2-40B4-BE49-F238E27FC236}">
                <a16:creationId xmlns:a16="http://schemas.microsoft.com/office/drawing/2014/main" id="{7E53E635-E6C1-1B27-F11F-73423E7F0938}"/>
              </a:ext>
            </a:extLst>
          </p:cNvPr>
          <p:cNvSpPr>
            <a:spLocks noGrp="1"/>
          </p:cNvSpPr>
          <p:nvPr>
            <p:ph idx="1"/>
          </p:nvPr>
        </p:nvSpPr>
        <p:spPr>
          <a:xfrm>
            <a:off x="204388" y="810247"/>
            <a:ext cx="8344490" cy="4132281"/>
          </a:xfrm>
        </p:spPr>
        <p:txBody>
          <a:bodyPr>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cs typeface="+mn-cs"/>
              </a:rPr>
              <a:t>Demonstrate performance and integration of key technologies with tolerable failure rates to achieve adequate levels of availability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cs typeface="+mn-cs"/>
              </a:rPr>
              <a:t>Self-sufficient fuel cycle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cs typeface="+mn-cs"/>
              </a:rPr>
              <a:t>Robust plasma operation scenario &amp; power-exhaust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cs typeface="+mn-cs"/>
              </a:rPr>
              <a:t>Intrinsic safety and tolerable impact of waste </a:t>
            </a:r>
          </a:p>
          <a:p>
            <a:pPr marL="742950" lvl="1" indent="-285750">
              <a:defRPr/>
            </a:pPr>
            <a:r>
              <a:rPr kumimoji="0" lang="en-US" sz="1800" b="0" i="0" u="none" strike="noStrike" kern="1200" cap="none" spc="0" normalizeH="0" baseline="0" noProof="0" dirty="0">
                <a:ln>
                  <a:noFill/>
                </a:ln>
                <a:solidFill>
                  <a:prstClr val="black"/>
                </a:solidFill>
                <a:effectLst/>
                <a:uLnTx/>
                <a:uFillTx/>
                <a:cs typeface="+mn-cs"/>
              </a:rPr>
              <a:t>Phase 1: blanket radiation exposure 20dpa (~7y)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cs typeface="+mn-cs"/>
              </a:rPr>
              <a:t>Phase 2: net electricity output ~300MW (</a:t>
            </a:r>
            <a:r>
              <a:rPr kumimoji="0" lang="en-US" sz="1800" b="0" i="0" u="none" strike="noStrike" kern="1200" cap="none" spc="0" normalizeH="0" baseline="0" noProof="0" dirty="0" err="1">
                <a:ln>
                  <a:noFill/>
                </a:ln>
                <a:solidFill>
                  <a:prstClr val="black"/>
                </a:solidFill>
                <a:effectLst/>
                <a:uLnTx/>
                <a:uFillTx/>
                <a:cs typeface="+mn-cs"/>
              </a:rPr>
              <a:t>t</a:t>
            </a:r>
            <a:r>
              <a:rPr kumimoji="0" lang="en-US" sz="1800" b="0" i="0" u="none" strike="noStrike" kern="1200" cap="none" spc="0" normalizeH="0" baseline="-25000" noProof="0" dirty="0" err="1">
                <a:ln>
                  <a:noFill/>
                </a:ln>
                <a:solidFill>
                  <a:prstClr val="black"/>
                </a:solidFill>
                <a:effectLst/>
                <a:uLnTx/>
                <a:uFillTx/>
                <a:cs typeface="+mn-cs"/>
              </a:rPr>
              <a:t>pulse</a:t>
            </a:r>
            <a:r>
              <a:rPr kumimoji="0" lang="en-US" sz="1800" b="0" i="0" u="none" strike="noStrike" kern="1200" cap="none" spc="0" normalizeH="0" baseline="0" noProof="0" dirty="0" err="1">
                <a:ln>
                  <a:noFill/>
                </a:ln>
                <a:solidFill>
                  <a:prstClr val="black"/>
                </a:solidFill>
                <a:effectLst/>
                <a:uLnTx/>
                <a:uFillTx/>
                <a:cs typeface="+mn-cs"/>
              </a:rPr>
              <a:t>~hours</a:t>
            </a:r>
            <a:r>
              <a:rPr kumimoji="0" lang="en-US" sz="1800" b="0" i="0" u="none" strike="noStrike" kern="1200" cap="none" spc="0" normalizeH="0" baseline="0" noProof="0" dirty="0">
                <a:ln>
                  <a:noFill/>
                </a:ln>
                <a:solidFill>
                  <a:prstClr val="black"/>
                </a:solidFill>
                <a:effectLst/>
                <a:uLnTx/>
                <a:uFillTx/>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cs typeface="+mn-cs"/>
              </a:rPr>
              <a:t>Tokamak configuration</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cs typeface="+mn-cs"/>
            </a:endParaRPr>
          </a:p>
          <a:p>
            <a:endParaRPr lang="en-GB" dirty="0"/>
          </a:p>
        </p:txBody>
      </p:sp>
      <p:sp>
        <p:nvSpPr>
          <p:cNvPr id="4" name="Footer Placeholder 3">
            <a:extLst>
              <a:ext uri="{FF2B5EF4-FFF2-40B4-BE49-F238E27FC236}">
                <a16:creationId xmlns:a16="http://schemas.microsoft.com/office/drawing/2014/main" id="{AD5571E3-CD26-F538-342A-8E3A1C7EB259}"/>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5" name="Slide Number Placeholder 4">
            <a:extLst>
              <a:ext uri="{FF2B5EF4-FFF2-40B4-BE49-F238E27FC236}">
                <a16:creationId xmlns:a16="http://schemas.microsoft.com/office/drawing/2014/main" id="{801CD492-5AD6-FE09-8571-46914A98C619}"/>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a:solidFill>
                <a:prstClr val="white"/>
              </a:solidFill>
            </a:endParaRPr>
          </a:p>
        </p:txBody>
      </p:sp>
    </p:spTree>
    <p:extLst>
      <p:ext uri="{BB962C8B-B14F-4D97-AF65-F5344CB8AC3E}">
        <p14:creationId xmlns:p14="http://schemas.microsoft.com/office/powerpoint/2010/main" val="1407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F2C3-F4DD-40C4-902A-12E892649BC2}"/>
              </a:ext>
            </a:extLst>
          </p:cNvPr>
          <p:cNvSpPr>
            <a:spLocks noGrp="1"/>
          </p:cNvSpPr>
          <p:nvPr>
            <p:ph type="title"/>
          </p:nvPr>
        </p:nvSpPr>
        <p:spPr/>
        <p:txBody>
          <a:bodyPr>
            <a:normAutofit/>
          </a:bodyPr>
          <a:lstStyle/>
          <a:p>
            <a:r>
              <a:rPr lang="en-CH" sz="2000"/>
              <a:t>Example of system code </a:t>
            </a:r>
            <a:r>
              <a:rPr lang="en-GB" sz="2000" dirty="0"/>
              <a:t>exploration of DEMO low aspect ratio solution </a:t>
            </a:r>
          </a:p>
        </p:txBody>
      </p:sp>
      <p:sp>
        <p:nvSpPr>
          <p:cNvPr id="4" name="Footer Placeholder 3">
            <a:extLst>
              <a:ext uri="{FF2B5EF4-FFF2-40B4-BE49-F238E27FC236}">
                <a16:creationId xmlns:a16="http://schemas.microsoft.com/office/drawing/2014/main" id="{1D1CEF70-542F-2DB5-7C32-4C319B884481}"/>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5" name="Slide Number Placeholder 4">
            <a:extLst>
              <a:ext uri="{FF2B5EF4-FFF2-40B4-BE49-F238E27FC236}">
                <a16:creationId xmlns:a16="http://schemas.microsoft.com/office/drawing/2014/main" id="{6B4C692F-41B8-55A7-E8C2-66993B28E998}"/>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a:solidFill>
                <a:prstClr val="white"/>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A3B137D-2F0B-48CD-C9AD-38F9D4679DE1}"/>
                  </a:ext>
                </a:extLst>
              </p:cNvPr>
              <p:cNvSpPr/>
              <p:nvPr/>
            </p:nvSpPr>
            <p:spPr>
              <a:xfrm>
                <a:off x="6444208" y="4612753"/>
                <a:ext cx="2880320" cy="261610"/>
              </a:xfrm>
              <a:prstGeom prst="rect">
                <a:avLst/>
              </a:prstGeom>
            </p:spPr>
            <p:txBody>
              <a:bodyPr wrap="square">
                <a:spAutoFit/>
              </a:bodyPr>
              <a:lstStyle/>
              <a:p>
                <a:pPr algn="ctr"/>
                <a:r>
                  <a:rPr lang="de-DE" sz="1100" i="1">
                    <a:solidFill>
                      <a:schemeClr val="bg1"/>
                    </a:solidFill>
                    <a:ea typeface="Cambria" panose="02040503050406030204" pitchFamily="18" charset="0"/>
                    <a:cs typeface="Times New Roman" panose="02020603050405020304" pitchFamily="18" charset="0"/>
                  </a:rPr>
                  <a:t> </a:t>
                </a:r>
                <a14:m>
                  <m:oMath xmlns:m="http://schemas.openxmlformats.org/officeDocument/2006/math">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𝐶𝑜𝑢𝑟𝑡𝑒𝑠𝑦</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𝑜𝑓</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𝑀</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𝐶𝑜𝑙𝑒𝑚𝑎𝑛</m:t>
                    </m:r>
                    <m:r>
                      <a:rPr lang="en-US" sz="1100" b="0" i="1">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en-US" sz="1100" b="0" i="1">
                        <a:solidFill>
                          <a:schemeClr val="bg1"/>
                        </a:solidFill>
                        <a:latin typeface="Cambria Math" panose="02040503050406030204" pitchFamily="18" charset="0"/>
                        <a:ea typeface="Cambria" panose="02040503050406030204" pitchFamily="18" charset="0"/>
                        <a:cs typeface="Times New Roman" panose="02020603050405020304" pitchFamily="18" charset="0"/>
                      </a:rPr>
                      <m:t>𝐻</m:t>
                    </m:r>
                    <m:r>
                      <a:rPr lang="en-US" sz="1100" b="0" i="1">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en-US" sz="1100" b="0" i="1">
                        <a:solidFill>
                          <a:schemeClr val="bg1"/>
                        </a:solidFill>
                        <a:latin typeface="Cambria Math" panose="02040503050406030204" pitchFamily="18" charset="0"/>
                        <a:ea typeface="Cambria" panose="02040503050406030204" pitchFamily="18" charset="0"/>
                        <a:cs typeface="Times New Roman" panose="02020603050405020304" pitchFamily="18" charset="0"/>
                      </a:rPr>
                      <m:t>𝑍𝑜h𝑚</m:t>
                    </m:r>
                  </m:oMath>
                </a14:m>
                <a:endParaRPr lang="de-DE" sz="1100" i="1">
                  <a:solidFill>
                    <a:schemeClr val="bg1"/>
                  </a:solidFill>
                </a:endParaRPr>
              </a:p>
            </p:txBody>
          </p:sp>
        </mc:Choice>
        <mc:Fallback xmlns="">
          <p:sp>
            <p:nvSpPr>
              <p:cNvPr id="8" name="Rectangle 7">
                <a:extLst>
                  <a:ext uri="{FF2B5EF4-FFF2-40B4-BE49-F238E27FC236}">
                    <a16:creationId xmlns:a16="http://schemas.microsoft.com/office/drawing/2014/main" id="{EA3B137D-2F0B-48CD-C9AD-38F9D4679DE1}"/>
                  </a:ext>
                </a:extLst>
              </p:cNvPr>
              <p:cNvSpPr>
                <a:spLocks noRot="1" noChangeAspect="1" noMove="1" noResize="1" noEditPoints="1" noAdjustHandles="1" noChangeArrowheads="1" noChangeShapeType="1" noTextEdit="1"/>
              </p:cNvSpPr>
              <p:nvPr/>
            </p:nvSpPr>
            <p:spPr>
              <a:xfrm>
                <a:off x="6444208" y="4612753"/>
                <a:ext cx="2880320" cy="261610"/>
              </a:xfrm>
              <a:prstGeom prst="rect">
                <a:avLst/>
              </a:prstGeom>
              <a:blipFill>
                <a:blip r:embed="rId3"/>
                <a:stretch>
                  <a:fillRect b="-465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673B141-6267-115D-84E1-67B44C86B59D}"/>
              </a:ext>
            </a:extLst>
          </p:cNvPr>
          <p:cNvPicPr>
            <a:picLocks noChangeAspect="1"/>
          </p:cNvPicPr>
          <p:nvPr/>
        </p:nvPicPr>
        <p:blipFill>
          <a:blip r:embed="rId4"/>
          <a:stretch>
            <a:fillRect/>
          </a:stretch>
        </p:blipFill>
        <p:spPr>
          <a:xfrm>
            <a:off x="609777" y="533813"/>
            <a:ext cx="5688632" cy="4298085"/>
          </a:xfrm>
          <a:prstGeom prst="rect">
            <a:avLst/>
          </a:prstGeom>
          <a:solidFill>
            <a:schemeClr val="bg1"/>
          </a:solidFill>
        </p:spPr>
      </p:pic>
      <mc:AlternateContent xmlns:mc="http://schemas.openxmlformats.org/markup-compatibility/2006">
        <mc:Choice xmlns:a14="http://schemas.microsoft.com/office/drawing/2010/main" Requires="a14">
          <p:sp>
            <p:nvSpPr>
              <p:cNvPr id="10" name="Content Placeholder 2">
                <a:extLst>
                  <a:ext uri="{FF2B5EF4-FFF2-40B4-BE49-F238E27FC236}">
                    <a16:creationId xmlns:a16="http://schemas.microsoft.com/office/drawing/2014/main" id="{B9088901-F16E-589E-18E0-E531EFA3FEDC}"/>
                  </a:ext>
                </a:extLst>
              </p:cNvPr>
              <p:cNvSpPr txBox="1">
                <a:spLocks/>
              </p:cNvSpPr>
              <p:nvPr/>
            </p:nvSpPr>
            <p:spPr>
              <a:xfrm>
                <a:off x="2553994" y="807245"/>
                <a:ext cx="2232248" cy="1906495"/>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Bef>
                    <a:spcPts val="0"/>
                  </a:spcBef>
                  <a:buNone/>
                </a:pPr>
                <a:r>
                  <a:rPr lang="en-US" sz="1400" b="1" dirty="0">
                    <a:latin typeface="Arial Narrow" panose="020B0606020202030204" pitchFamily="34" charset="0"/>
                  </a:rPr>
                  <a:t>Requirements </a:t>
                </a:r>
              </a:p>
              <a:p>
                <a:pPr marL="0" indent="0">
                  <a:spcBef>
                    <a:spcPts val="0"/>
                  </a:spcBef>
                  <a:buNone/>
                </a:pPr>
                <a:r>
                  <a:rPr lang="en-GB" sz="1400" i="1" dirty="0" err="1">
                    <a:latin typeface="Arial Narrow" panose="020B0606020202030204" pitchFamily="34" charset="0"/>
                  </a:rPr>
                  <a:t>τ</a:t>
                </a:r>
                <a:r>
                  <a:rPr lang="en-GB" sz="1400" i="1" baseline="-25000" dirty="0" err="1">
                    <a:latin typeface="Arial Narrow" panose="020B0606020202030204" pitchFamily="34" charset="0"/>
                  </a:rPr>
                  <a:t>burn</a:t>
                </a:r>
                <a:r>
                  <a:rPr lang="en-GB" sz="1400" i="1" baseline="-25000" dirty="0">
                    <a:latin typeface="Arial Narrow" panose="020B0606020202030204" pitchFamily="34" charset="0"/>
                  </a:rPr>
                  <a:t> </a:t>
                </a:r>
                <a:r>
                  <a:rPr lang="en-GB" sz="1400" i="1" dirty="0">
                    <a:latin typeface="Arial Narrow" panose="020B0606020202030204" pitchFamily="34" charset="0"/>
                  </a:rPr>
                  <a:t>≥ 2h</a:t>
                </a:r>
              </a:p>
              <a:p>
                <a:pPr marL="0" indent="0">
                  <a:spcBef>
                    <a:spcPts val="0"/>
                  </a:spcBef>
                  <a:buNone/>
                </a:pPr>
                <a:r>
                  <a:rPr lang="en-US" sz="1400" i="1" dirty="0" err="1">
                    <a:effectLst/>
                    <a:latin typeface="Arial Narrow" panose="020B0606020202030204" pitchFamily="34" charset="0"/>
                    <a:ea typeface="Calibri" panose="020F0502020204030204" pitchFamily="34" charset="0"/>
                  </a:rPr>
                  <a:t>P</a:t>
                </a:r>
                <a:r>
                  <a:rPr lang="en-US" sz="1400" i="1" baseline="-25000" dirty="0" err="1">
                    <a:effectLst/>
                    <a:latin typeface="Arial Narrow" panose="020B0606020202030204" pitchFamily="34" charset="0"/>
                    <a:ea typeface="Calibri" panose="020F0502020204030204" pitchFamily="34" charset="0"/>
                  </a:rPr>
                  <a:t>el,net</a:t>
                </a:r>
                <a:r>
                  <a:rPr lang="en-US" sz="1400" i="1" baseline="-25000" dirty="0">
                    <a:latin typeface="Arial Narrow" panose="020B0606020202030204" pitchFamily="34" charset="0"/>
                    <a:ea typeface="Calibri" panose="020F0502020204030204" pitchFamily="34" charset="0"/>
                  </a:rPr>
                  <a:t> </a:t>
                </a:r>
                <a:r>
                  <a:rPr lang="en-GB" sz="1400" i="1" dirty="0">
                    <a:latin typeface="Arial Narrow" panose="020B0606020202030204" pitchFamily="34" charset="0"/>
                  </a:rPr>
                  <a:t>≥ </a:t>
                </a:r>
                <a:r>
                  <a:rPr lang="en-US" sz="1400" i="1" dirty="0">
                    <a:effectLst/>
                    <a:latin typeface="Arial Narrow" panose="020B0606020202030204" pitchFamily="34" charset="0"/>
                    <a:ea typeface="Calibri" panose="020F0502020204030204" pitchFamily="34" charset="0"/>
                  </a:rPr>
                  <a:t>350 MW</a:t>
                </a:r>
                <a:endParaRPr lang="en-US" sz="1400" i="1" dirty="0">
                  <a:latin typeface="Arial Narrow" panose="020B0606020202030204" pitchFamily="34" charset="0"/>
                  <a:ea typeface="Calibri" panose="020F0502020204030204" pitchFamily="34" charset="0"/>
                </a:endParaRPr>
              </a:p>
              <a:p>
                <a:pPr marL="0" indent="0">
                  <a:spcBef>
                    <a:spcPts val="0"/>
                  </a:spcBef>
                  <a:buNone/>
                </a:pPr>
                <a:endParaRPr lang="en-US" sz="1400" b="1" i="1" dirty="0">
                  <a:latin typeface="Arial Narrow" panose="020B0606020202030204" pitchFamily="34" charset="0"/>
                </a:endParaRPr>
              </a:p>
              <a:p>
                <a:pPr marL="0" indent="0">
                  <a:spcBef>
                    <a:spcPts val="0"/>
                  </a:spcBef>
                  <a:buNone/>
                </a:pPr>
                <a:r>
                  <a:rPr lang="en-US" sz="1400" b="1" i="1" dirty="0">
                    <a:latin typeface="Arial Narrow" panose="020B0606020202030204" pitchFamily="34" charset="0"/>
                  </a:rPr>
                  <a:t>C</a:t>
                </a:r>
                <a:r>
                  <a:rPr lang="en-US" sz="1400" b="1" dirty="0">
                    <a:latin typeface="Arial Narrow" panose="020B0606020202030204" pitchFamily="34" charset="0"/>
                  </a:rPr>
                  <a:t>onstraints</a:t>
                </a:r>
              </a:p>
              <a:p>
                <a:pPr marL="0" indent="0">
                  <a:spcBef>
                    <a:spcPts val="0"/>
                  </a:spcBef>
                  <a:buNone/>
                </a:pPr>
                <a14:m>
                  <m:oMathPara xmlns:m="http://schemas.openxmlformats.org/officeDocument/2006/math">
                    <m:oMathParaPr>
                      <m:jc m:val="left"/>
                    </m:oMathParaPr>
                    <m:oMath xmlns:m="http://schemas.openxmlformats.org/officeDocument/2006/math">
                      <m:r>
                        <a:rPr lang="fr-CH" sz="1400" i="1">
                          <a:solidFill>
                            <a:prstClr val="black"/>
                          </a:solidFill>
                          <a:latin typeface="Cambria Math" panose="02040503050406030204" pitchFamily="18" charset="0"/>
                          <a:ea typeface="Cambria Math" panose="02040503050406030204" pitchFamily="18" charset="0"/>
                        </a:rPr>
                        <m:t>𝐻</m:t>
                      </m:r>
                      <m:r>
                        <a:rPr lang="fr-CH" sz="1400" i="1">
                          <a:solidFill>
                            <a:prstClr val="black"/>
                          </a:solidFill>
                          <a:latin typeface="Cambria Math" panose="02040503050406030204" pitchFamily="18" charset="0"/>
                          <a:ea typeface="Cambria Math" panose="02040503050406030204" pitchFamily="18" charset="0"/>
                        </a:rPr>
                        <m:t>~1 </m:t>
                      </m:r>
                    </m:oMath>
                  </m:oMathPara>
                </a14:m>
                <a:endParaRPr lang="fr-CH" sz="1400" i="1" dirty="0">
                  <a:solidFill>
                    <a:prstClr val="black"/>
                  </a:solidFill>
                  <a:latin typeface="Cambria Math" panose="02040503050406030204" pitchFamily="18" charset="0"/>
                  <a:ea typeface="Cambria Math" panose="02040503050406030204" pitchFamily="18" charset="0"/>
                </a:endParaRPr>
              </a:p>
              <a:p>
                <a:pPr marL="0" indent="0">
                  <a:spcBef>
                    <a:spcPts val="0"/>
                  </a:spcBef>
                  <a:buNone/>
                </a:pPr>
                <a14:m>
                  <m:oMathPara xmlns:m="http://schemas.openxmlformats.org/officeDocument/2006/math">
                    <m:oMathParaPr>
                      <m:jc m:val="left"/>
                    </m:oMathParaPr>
                    <m:oMath xmlns:m="http://schemas.openxmlformats.org/officeDocument/2006/math">
                      <m:sSub>
                        <m:sSubPr>
                          <m:ctrlPr>
                            <a:rPr lang="en-GB" sz="1400" i="1">
                              <a:solidFill>
                                <a:prstClr val="black"/>
                              </a:solidFill>
                              <a:latin typeface="Cambria Math" panose="02040503050406030204" pitchFamily="18" charset="0"/>
                              <a:ea typeface="Yu Mincho" panose="02020400000000000000" pitchFamily="18" charset="-128"/>
                            </a:rPr>
                          </m:ctrlPr>
                        </m:sSubPr>
                        <m:e>
                          <m:r>
                            <a:rPr lang="en-US" sz="1400" i="1">
                              <a:solidFill>
                                <a:prstClr val="black"/>
                              </a:solidFill>
                              <a:latin typeface="Cambria Math" panose="02040503050406030204" pitchFamily="18" charset="0"/>
                              <a:ea typeface="Yu Mincho" panose="02020400000000000000" pitchFamily="18" charset="-128"/>
                            </a:rPr>
                            <m:t>𝑞</m:t>
                          </m:r>
                        </m:e>
                        <m:sub>
                          <m:r>
                            <a:rPr lang="en-US" sz="1400" i="1">
                              <a:solidFill>
                                <a:prstClr val="black"/>
                              </a:solidFill>
                              <a:latin typeface="Cambria Math" panose="02040503050406030204" pitchFamily="18" charset="0"/>
                              <a:ea typeface="Yu Mincho" panose="02020400000000000000" pitchFamily="18" charset="-128"/>
                            </a:rPr>
                            <m:t>95</m:t>
                          </m:r>
                        </m:sub>
                      </m:sSub>
                      <m:r>
                        <a:rPr lang="fr-CH" sz="1400" i="1">
                          <a:solidFill>
                            <a:prstClr val="black"/>
                          </a:solidFill>
                          <a:latin typeface="Cambria Math" panose="02040503050406030204" pitchFamily="18" charset="0"/>
                          <a:ea typeface="Yu Mincho" panose="02020400000000000000" pitchFamily="18" charset="-128"/>
                        </a:rPr>
                        <m:t> </m:t>
                      </m:r>
                      <m:d>
                        <m:dPr>
                          <m:begChr m:val="["/>
                          <m:endChr m:val="]"/>
                          <m:ctrlPr>
                            <a:rPr lang="en-US" sz="1400" i="1" smtClean="0">
                              <a:solidFill>
                                <a:prstClr val="black"/>
                              </a:solidFill>
                              <a:latin typeface="Cambria Math" panose="02040503050406030204" pitchFamily="18" charset="0"/>
                              <a:ea typeface="Cambria Math" panose="02040503050406030204" pitchFamily="18" charset="0"/>
                            </a:rPr>
                          </m:ctrlPr>
                        </m:dPr>
                        <m:e>
                          <m:r>
                            <a:rPr lang="en-US" sz="1400" i="1">
                              <a:solidFill>
                                <a:prstClr val="black"/>
                              </a:solidFill>
                              <a:latin typeface="Cambria Math" panose="02040503050406030204" pitchFamily="18" charset="0"/>
                              <a:ea typeface="Cambria Math" panose="02040503050406030204" pitchFamily="18" charset="0"/>
                            </a:rPr>
                            <m:t>3.3;3.6</m:t>
                          </m:r>
                        </m:e>
                      </m:d>
                      <m:r>
                        <a:rPr lang="fr-CH" sz="1400" b="0" i="1" smtClean="0">
                          <a:solidFill>
                            <a:prstClr val="black"/>
                          </a:solidFill>
                          <a:latin typeface="Cambria Math" panose="02040503050406030204" pitchFamily="18" charset="0"/>
                          <a:ea typeface="Cambria Math" panose="02040503050406030204" pitchFamily="18" charset="0"/>
                        </a:rPr>
                        <m:t>→</m:t>
                      </m:r>
                      <m:r>
                        <a:rPr lang="fr-CH" sz="1400" i="1">
                          <a:solidFill>
                            <a:prstClr val="black"/>
                          </a:solidFill>
                          <a:latin typeface="Cambria Math" panose="02040503050406030204" pitchFamily="18" charset="0"/>
                          <a:ea typeface="Cambria Math" panose="02040503050406030204" pitchFamily="18" charset="0"/>
                        </a:rPr>
                        <m:t>𝐼</m:t>
                      </m:r>
                      <m:r>
                        <a:rPr lang="fr-CH" sz="1400" i="1" baseline="-25000">
                          <a:solidFill>
                            <a:prstClr val="black"/>
                          </a:solidFill>
                          <a:latin typeface="Cambria Math" panose="02040503050406030204" pitchFamily="18" charset="0"/>
                          <a:ea typeface="Cambria Math" panose="02040503050406030204" pitchFamily="18" charset="0"/>
                        </a:rPr>
                        <m:t>𝑝</m:t>
                      </m:r>
                      <m:r>
                        <a:rPr lang="fr-CH" sz="1400" i="1">
                          <a:solidFill>
                            <a:prstClr val="black"/>
                          </a:solidFill>
                          <a:latin typeface="Cambria Math" panose="02040503050406030204" pitchFamily="18" charset="0"/>
                          <a:ea typeface="Cambria Math" panose="02040503050406030204" pitchFamily="18" charset="0"/>
                        </a:rPr>
                        <m:t> </m:t>
                      </m:r>
                      <m:r>
                        <a:rPr lang="fr-CH" sz="1400" i="1">
                          <a:solidFill>
                            <a:prstClr val="black"/>
                          </a:solidFill>
                          <a:latin typeface="Cambria Math" panose="02040503050406030204" pitchFamily="18" charset="0"/>
                          <a:ea typeface="Cambria Math" panose="02040503050406030204" pitchFamily="18" charset="0"/>
                        </a:rPr>
                        <m:t>𝑚𝑎𝑟𝑔𝑖𝑛</m:t>
                      </m:r>
                    </m:oMath>
                  </m:oMathPara>
                </a14:m>
                <a:endParaRPr lang="fr-CH" sz="1400" i="1" dirty="0">
                  <a:solidFill>
                    <a:prstClr val="black"/>
                  </a:solidFill>
                  <a:latin typeface="Cambria Math" panose="02040503050406030204" pitchFamily="18" charset="0"/>
                  <a:ea typeface="Cambria Math" panose="02040503050406030204" pitchFamily="18" charset="0"/>
                </a:endParaRPr>
              </a:p>
              <a:p>
                <a:pPr marL="400050" indent="0">
                  <a:spcBef>
                    <a:spcPts val="0"/>
                  </a:spcBef>
                  <a:buNone/>
                </a:pPr>
                <a14:m>
                  <m:oMath xmlns:m="http://schemas.openxmlformats.org/officeDocument/2006/math">
                    <m:f>
                      <m:fPr>
                        <m:ctrlPr>
                          <a:rPr lang="en-GB" sz="1400" i="1">
                            <a:latin typeface="Cambria Math" panose="02040503050406030204" pitchFamily="18" charset="0"/>
                            <a:ea typeface="Yu Mincho" panose="02020400000000000000" pitchFamily="18" charset="-128"/>
                          </a:rPr>
                        </m:ctrlPr>
                      </m:fPr>
                      <m:num>
                        <m:sSub>
                          <m:sSubPr>
                            <m:ctrlPr>
                              <a:rPr lang="en-GB" sz="1400" i="1">
                                <a:latin typeface="Cambria Math" panose="02040503050406030204" pitchFamily="18" charset="0"/>
                                <a:ea typeface="Yu Mincho" panose="02020400000000000000" pitchFamily="18" charset="-128"/>
                              </a:rPr>
                            </m:ctrlPr>
                          </m:sSubPr>
                          <m:e>
                            <m:r>
                              <a:rPr lang="en-US" sz="1400" i="1">
                                <a:latin typeface="Cambria Math" panose="02040503050406030204" pitchFamily="18" charset="0"/>
                                <a:ea typeface="Yu Mincho" panose="02020400000000000000" pitchFamily="18" charset="-128"/>
                              </a:rPr>
                              <m:t>𝑃</m:t>
                            </m:r>
                          </m:e>
                          <m:sub>
                            <m:r>
                              <a:rPr lang="en-US" sz="1400" i="1">
                                <a:latin typeface="Cambria Math" panose="02040503050406030204" pitchFamily="18" charset="0"/>
                                <a:ea typeface="Yu Mincho" panose="02020400000000000000" pitchFamily="18" charset="-128"/>
                              </a:rPr>
                              <m:t>𝑠𝑒𝑝</m:t>
                            </m:r>
                          </m:sub>
                        </m:sSub>
                        <m:sSub>
                          <m:sSubPr>
                            <m:ctrlPr>
                              <a:rPr lang="en-GB" sz="1400" i="1">
                                <a:latin typeface="Cambria Math" panose="02040503050406030204" pitchFamily="18" charset="0"/>
                                <a:ea typeface="Yu Mincho" panose="02020400000000000000" pitchFamily="18" charset="-128"/>
                              </a:rPr>
                            </m:ctrlPr>
                          </m:sSubPr>
                          <m:e>
                            <m:r>
                              <a:rPr lang="en-US" sz="1400" i="1">
                                <a:latin typeface="Cambria Math" panose="02040503050406030204" pitchFamily="18" charset="0"/>
                                <a:ea typeface="Yu Mincho" panose="02020400000000000000" pitchFamily="18" charset="-128"/>
                              </a:rPr>
                              <m:t>𝐵</m:t>
                            </m:r>
                          </m:e>
                          <m:sub>
                            <m:r>
                              <a:rPr lang="en-US" sz="1400" i="1">
                                <a:latin typeface="Cambria Math" panose="02040503050406030204" pitchFamily="18" charset="0"/>
                                <a:ea typeface="Yu Mincho" panose="02020400000000000000" pitchFamily="18" charset="-128"/>
                              </a:rPr>
                              <m:t>𝑇</m:t>
                            </m:r>
                            <m:r>
                              <a:rPr lang="en-US" sz="1400" i="1">
                                <a:latin typeface="Cambria Math" panose="02040503050406030204" pitchFamily="18" charset="0"/>
                                <a:ea typeface="Yu Mincho" panose="02020400000000000000" pitchFamily="18" charset="-128"/>
                              </a:rPr>
                              <m:t>,0</m:t>
                            </m:r>
                          </m:sub>
                        </m:sSub>
                      </m:num>
                      <m:den>
                        <m:sSub>
                          <m:sSubPr>
                            <m:ctrlPr>
                              <a:rPr lang="en-GB" sz="1400" i="1">
                                <a:latin typeface="Cambria Math" panose="02040503050406030204" pitchFamily="18" charset="0"/>
                                <a:ea typeface="Yu Mincho" panose="02020400000000000000" pitchFamily="18" charset="-128"/>
                              </a:rPr>
                            </m:ctrlPr>
                          </m:sSubPr>
                          <m:e>
                            <m:r>
                              <a:rPr lang="en-US" sz="1400" i="1">
                                <a:latin typeface="Cambria Math" panose="02040503050406030204" pitchFamily="18" charset="0"/>
                                <a:ea typeface="Yu Mincho" panose="02020400000000000000" pitchFamily="18" charset="-128"/>
                              </a:rPr>
                              <m:t>𝑞</m:t>
                            </m:r>
                          </m:e>
                          <m:sub>
                            <m:r>
                              <a:rPr lang="en-US" sz="1400" i="1">
                                <a:latin typeface="Cambria Math" panose="02040503050406030204" pitchFamily="18" charset="0"/>
                                <a:ea typeface="Yu Mincho" panose="02020400000000000000" pitchFamily="18" charset="-128"/>
                              </a:rPr>
                              <m:t>95</m:t>
                            </m:r>
                          </m:sub>
                        </m:sSub>
                        <m:r>
                          <a:rPr lang="en-US" sz="1400" i="1">
                            <a:latin typeface="Cambria Math" panose="02040503050406030204" pitchFamily="18" charset="0"/>
                            <a:ea typeface="Yu Mincho" panose="02020400000000000000" pitchFamily="18" charset="-128"/>
                          </a:rPr>
                          <m:t>𝐴</m:t>
                        </m:r>
                        <m:sSub>
                          <m:sSubPr>
                            <m:ctrlPr>
                              <a:rPr lang="en-GB" sz="1400" i="1">
                                <a:latin typeface="Cambria Math" panose="02040503050406030204" pitchFamily="18" charset="0"/>
                                <a:ea typeface="Yu Mincho" panose="02020400000000000000" pitchFamily="18" charset="-128"/>
                              </a:rPr>
                            </m:ctrlPr>
                          </m:sSubPr>
                          <m:e>
                            <m:r>
                              <a:rPr lang="en-US" sz="1400" i="1">
                                <a:latin typeface="Cambria Math" panose="02040503050406030204" pitchFamily="18" charset="0"/>
                                <a:ea typeface="Yu Mincho" panose="02020400000000000000" pitchFamily="18" charset="-128"/>
                              </a:rPr>
                              <m:t>𝑅</m:t>
                            </m:r>
                          </m:e>
                          <m:sub>
                            <m:r>
                              <a:rPr lang="en-US" sz="1400" i="1">
                                <a:latin typeface="Cambria Math" panose="02040503050406030204" pitchFamily="18" charset="0"/>
                                <a:ea typeface="Yu Mincho" panose="02020400000000000000" pitchFamily="18" charset="-128"/>
                              </a:rPr>
                              <m:t>0</m:t>
                            </m:r>
                          </m:sub>
                        </m:sSub>
                      </m:den>
                    </m:f>
                    <m:r>
                      <a:rPr lang="en-US" sz="1400" i="1">
                        <a:latin typeface="Cambria Math" panose="02040503050406030204" pitchFamily="18" charset="0"/>
                        <a:ea typeface="Yu Mincho" panose="02020400000000000000" pitchFamily="18" charset="-128"/>
                      </a:rPr>
                      <m:t> </m:t>
                    </m:r>
                  </m:oMath>
                </a14:m>
                <a:r>
                  <a:rPr lang="fr-FR" sz="1400" i="1" dirty="0">
                    <a:latin typeface="Arial Narrow" panose="020B0606020202030204" pitchFamily="34" charset="0"/>
                  </a:rPr>
                  <a:t>≤ 6 MW.T/m</a:t>
                </a:r>
                <a:endParaRPr kumimoji="0" lang="fr-CH"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mc:Choice>
        <mc:Fallback>
          <p:sp>
            <p:nvSpPr>
              <p:cNvPr id="10" name="Content Placeholder 2">
                <a:extLst>
                  <a:ext uri="{FF2B5EF4-FFF2-40B4-BE49-F238E27FC236}">
                    <a16:creationId xmlns:a16="http://schemas.microsoft.com/office/drawing/2014/main" id="{B9088901-F16E-589E-18E0-E531EFA3FEDC}"/>
                  </a:ext>
                </a:extLst>
              </p:cNvPr>
              <p:cNvSpPr txBox="1">
                <a:spLocks noRot="1" noChangeAspect="1" noMove="1" noResize="1" noEditPoints="1" noAdjustHandles="1" noChangeArrowheads="1" noChangeShapeType="1" noTextEdit="1"/>
              </p:cNvSpPr>
              <p:nvPr/>
            </p:nvSpPr>
            <p:spPr>
              <a:xfrm>
                <a:off x="2553994" y="807245"/>
                <a:ext cx="2232248" cy="1906495"/>
              </a:xfrm>
              <a:prstGeom prst="rect">
                <a:avLst/>
              </a:prstGeom>
              <a:blipFill>
                <a:blip r:embed="rId5"/>
                <a:stretch>
                  <a:fillRect l="-1136" t="-662" b="-13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034CFB4F-27C9-A745-3062-EFD72FAF1EBC}"/>
                  </a:ext>
                </a:extLst>
              </p:cNvPr>
              <p:cNvGraphicFramePr>
                <a:graphicFrameLocks noGrp="1"/>
              </p:cNvGraphicFramePr>
              <p:nvPr>
                <p:extLst>
                  <p:ext uri="{D42A27DB-BD31-4B8C-83A1-F6EECF244321}">
                    <p14:modId xmlns:p14="http://schemas.microsoft.com/office/powerpoint/2010/main" val="1296718050"/>
                  </p:ext>
                </p:extLst>
              </p:nvPr>
            </p:nvGraphicFramePr>
            <p:xfrm>
              <a:off x="6444208" y="1400633"/>
              <a:ext cx="2505123" cy="2160344"/>
            </p:xfrm>
            <a:graphic>
              <a:graphicData uri="http://schemas.openxmlformats.org/drawingml/2006/table">
                <a:tbl>
                  <a:tblPr firstRow="1" firstCol="1" bandRow="1">
                    <a:tableStyleId>{3C2FFA5D-87B4-456A-9821-1D502468CF0F}</a:tableStyleId>
                  </a:tblPr>
                  <a:tblGrid>
                    <a:gridCol w="1254706">
                      <a:extLst>
                        <a:ext uri="{9D8B030D-6E8A-4147-A177-3AD203B41FA5}">
                          <a16:colId xmlns:a16="http://schemas.microsoft.com/office/drawing/2014/main" val="1799028209"/>
                        </a:ext>
                      </a:extLst>
                    </a:gridCol>
                    <a:gridCol w="1250417">
                      <a:extLst>
                        <a:ext uri="{9D8B030D-6E8A-4147-A177-3AD203B41FA5}">
                          <a16:colId xmlns:a16="http://schemas.microsoft.com/office/drawing/2014/main" val="329668451"/>
                        </a:ext>
                      </a:extLst>
                    </a:gridCol>
                  </a:tblGrid>
                  <a:tr h="251957">
                    <a:tc>
                      <a:txBody>
                        <a:bodyPr/>
                        <a:lstStyle/>
                        <a:p>
                          <a:pPr algn="just">
                            <a:lnSpc>
                              <a:spcPct val="110000"/>
                            </a:lnSpc>
                            <a:spcAft>
                              <a:spcPts val="1000"/>
                            </a:spcAft>
                          </a:pPr>
                          <a:r>
                            <a:rPr lang="en-US" sz="1500" b="1" dirty="0">
                              <a:solidFill>
                                <a:schemeClr val="bg1"/>
                              </a:solidFill>
                              <a:effectLst/>
                            </a:rPr>
                            <a:t>EU-DEMO ‘24</a:t>
                          </a:r>
                          <a:endParaRPr lang="en-GB" sz="15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tc>
                      <a:txBody>
                        <a:bodyPr/>
                        <a:lstStyle/>
                        <a:p>
                          <a:pPr algn="just">
                            <a:lnSpc>
                              <a:spcPct val="110000"/>
                            </a:lnSpc>
                            <a:spcAft>
                              <a:spcPts val="1000"/>
                            </a:spcAft>
                          </a:pPr>
                          <a:endParaRPr lang="en-GB" sz="15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1831235616"/>
                      </a:ext>
                    </a:extLst>
                  </a:tr>
                  <a:tr h="251957">
                    <a:tc>
                      <a:txBody>
                        <a:bodyPr/>
                        <a:lstStyle/>
                        <a:p>
                          <a:pPr algn="just">
                            <a:lnSpc>
                              <a:spcPct val="110000"/>
                            </a:lnSpc>
                            <a:spcAft>
                              <a:spcPts val="1000"/>
                            </a:spcAft>
                          </a:pPr>
                          <a14:m>
                            <m:oMath xmlns:m="http://schemas.openxmlformats.org/officeDocument/2006/math">
                              <m:r>
                                <a:rPr lang="en-US" sz="1500" b="0" i="1" smtClean="0">
                                  <a:effectLst/>
                                  <a:latin typeface="Cambria Math" panose="02040503050406030204" pitchFamily="18" charset="0"/>
                                </a:rPr>
                                <m:t>𝐴</m:t>
                              </m:r>
                            </m:oMath>
                          </a14:m>
                          <a:r>
                            <a:rPr lang="en-US" sz="1500" b="0" dirty="0">
                              <a:effectLst/>
                            </a:rPr>
                            <a:t> </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tc>
                      <a:txBody>
                        <a:bodyPr/>
                        <a:lstStyle/>
                        <a:p>
                          <a:pPr algn="just">
                            <a:lnSpc>
                              <a:spcPct val="110000"/>
                            </a:lnSpc>
                            <a:spcAft>
                              <a:spcPts val="1000"/>
                            </a:spcAft>
                          </a:pPr>
                          <a:r>
                            <a:rPr lang="en-US" sz="1500" b="0">
                              <a:effectLst/>
                            </a:rPr>
                            <a:t>2.8</a:t>
                          </a:r>
                          <a:endParaRPr lang="en-GB" sz="1500" b="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3659261589"/>
                      </a:ext>
                    </a:extLst>
                  </a:tr>
                  <a:tr h="251957">
                    <a:tc>
                      <a:txBody>
                        <a:bodyPr/>
                        <a:lstStyle/>
                        <a:p>
                          <a:pPr algn="just">
                            <a:lnSpc>
                              <a:spcPct val="110000"/>
                            </a:lnSpc>
                            <a:spcAft>
                              <a:spcPts val="1000"/>
                            </a:spcAft>
                          </a:pPr>
                          <a14:m>
                            <m:oMath xmlns:m="http://schemas.openxmlformats.org/officeDocument/2006/math">
                              <m:sSub>
                                <m:sSubPr>
                                  <m:ctrlPr>
                                    <a:rPr lang="en-GB" sz="1500" b="0" i="1">
                                      <a:effectLst/>
                                      <a:latin typeface="Cambria Math" panose="02040503050406030204" pitchFamily="18" charset="0"/>
                                    </a:rPr>
                                  </m:ctrlPr>
                                </m:sSubPr>
                                <m:e>
                                  <m:r>
                                    <a:rPr lang="en-US" sz="1500" b="0" i="1" smtClean="0">
                                      <a:effectLst/>
                                      <a:latin typeface="Cambria Math" panose="02040503050406030204" pitchFamily="18" charset="0"/>
                                    </a:rPr>
                                    <m:t>𝑅</m:t>
                                  </m:r>
                                </m:e>
                                <m:sub>
                                  <m:r>
                                    <a:rPr lang="en-US" sz="1500" b="0" i="1" smtClean="0">
                                      <a:effectLst/>
                                      <a:latin typeface="Cambria Math" panose="02040503050406030204" pitchFamily="18" charset="0"/>
                                    </a:rPr>
                                    <m:t>0</m:t>
                                  </m:r>
                                </m:sub>
                              </m:sSub>
                            </m:oMath>
                          </a14:m>
                          <a:r>
                            <a:rPr lang="en-US" sz="1500" b="0" dirty="0">
                              <a:effectLst/>
                            </a:rPr>
                            <a:t> [m]</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tc>
                      <a:txBody>
                        <a:bodyPr/>
                        <a:lstStyle/>
                        <a:p>
                          <a:pPr algn="just">
                            <a:lnSpc>
                              <a:spcPct val="110000"/>
                            </a:lnSpc>
                            <a:spcAft>
                              <a:spcPts val="1000"/>
                            </a:spcAft>
                          </a:pPr>
                          <a:r>
                            <a:rPr lang="en-US" sz="1500" b="0" dirty="0">
                              <a:effectLst/>
                            </a:rPr>
                            <a:t>8.6</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2357988516"/>
                      </a:ext>
                    </a:extLst>
                  </a:tr>
                  <a:tr h="251957">
                    <a:tc>
                      <a:txBody>
                        <a:bodyPr/>
                        <a:lstStyle/>
                        <a:p>
                          <a:pPr algn="just">
                            <a:lnSpc>
                              <a:spcPct val="110000"/>
                            </a:lnSpc>
                            <a:spcAft>
                              <a:spcPts val="1000"/>
                            </a:spcAft>
                          </a:pPr>
                          <a:r>
                            <a:rPr lang="en-US" sz="1500" b="0" dirty="0" err="1">
                              <a:effectLst/>
                            </a:rPr>
                            <a:t>P</a:t>
                          </a:r>
                          <a:r>
                            <a:rPr lang="en-US" sz="1500" b="0" baseline="-25000" dirty="0" err="1">
                              <a:effectLst/>
                            </a:rPr>
                            <a:t>fus</a:t>
                          </a:r>
                          <a:r>
                            <a:rPr lang="en-US" sz="1500" b="0" dirty="0">
                              <a:effectLst/>
                            </a:rPr>
                            <a:t> [MW]</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tc>
                      <a:txBody>
                        <a:bodyPr/>
                        <a:lstStyle/>
                        <a:p>
                          <a:pPr algn="just">
                            <a:lnSpc>
                              <a:spcPct val="110000"/>
                            </a:lnSpc>
                            <a:spcAft>
                              <a:spcPts val="1000"/>
                            </a:spcAft>
                          </a:pPr>
                          <a:r>
                            <a:rPr lang="en-US" sz="1500" b="0" dirty="0">
                              <a:effectLst/>
                            </a:rPr>
                            <a:t>1651</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2340431387"/>
                      </a:ext>
                    </a:extLst>
                  </a:tr>
                  <a:tr h="315954">
                    <a:tc>
                      <a:txBody>
                        <a:bodyPr/>
                        <a:lstStyle/>
                        <a:p>
                          <a:pPr algn="just">
                            <a:lnSpc>
                              <a:spcPct val="110000"/>
                            </a:lnSpc>
                            <a:spcAft>
                              <a:spcPts val="1000"/>
                            </a:spcAft>
                          </a:pPr>
                          <a14:m>
                            <m:oMath xmlns:m="http://schemas.openxmlformats.org/officeDocument/2006/math">
                              <m:sSub>
                                <m:sSubPr>
                                  <m:ctrlPr>
                                    <a:rPr lang="en-GB" sz="1500" b="0" i="1">
                                      <a:effectLst/>
                                      <a:latin typeface="Cambria Math" panose="02040503050406030204" pitchFamily="18" charset="0"/>
                                    </a:rPr>
                                  </m:ctrlPr>
                                </m:sSubPr>
                                <m:e>
                                  <m:r>
                                    <a:rPr lang="en-US" sz="1500" b="0" i="1" smtClean="0">
                                      <a:effectLst/>
                                      <a:latin typeface="Cambria Math" panose="02040503050406030204" pitchFamily="18" charset="0"/>
                                    </a:rPr>
                                    <m:t>𝑃</m:t>
                                  </m:r>
                                </m:e>
                                <m:sub>
                                  <m:r>
                                    <a:rPr lang="en-US" sz="1500" b="0" i="1" smtClean="0">
                                      <a:effectLst/>
                                      <a:latin typeface="Cambria Math" panose="02040503050406030204" pitchFamily="18" charset="0"/>
                                    </a:rPr>
                                    <m:t>𝑒𝑙</m:t>
                                  </m:r>
                                  <m:r>
                                    <a:rPr lang="en-US" sz="1500" b="0" smtClean="0">
                                      <a:effectLst/>
                                      <a:latin typeface="Cambria Math" panose="02040503050406030204" pitchFamily="18" charset="0"/>
                                    </a:rPr>
                                    <m:t>,</m:t>
                                  </m:r>
                                  <m:r>
                                    <a:rPr lang="en-US" sz="1500" b="0" i="1" smtClean="0">
                                      <a:effectLst/>
                                      <a:latin typeface="Cambria Math" panose="02040503050406030204" pitchFamily="18" charset="0"/>
                                    </a:rPr>
                                    <m:t>𝑛𝑒𝑡</m:t>
                                  </m:r>
                                </m:sub>
                              </m:sSub>
                            </m:oMath>
                          </a14:m>
                          <a:r>
                            <a:rPr lang="en-US" sz="1500" b="0" dirty="0">
                              <a:effectLst/>
                            </a:rPr>
                            <a:t> [MWe]</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tc>
                      <a:txBody>
                        <a:bodyPr/>
                        <a:lstStyle/>
                        <a:p>
                          <a:pPr algn="just">
                            <a:lnSpc>
                              <a:spcPct val="110000"/>
                            </a:lnSpc>
                            <a:spcAft>
                              <a:spcPts val="1000"/>
                            </a:spcAft>
                          </a:pPr>
                          <a:r>
                            <a:rPr lang="en-US" sz="1500" b="0" dirty="0">
                              <a:effectLst/>
                            </a:rPr>
                            <a:t>350</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3538119692"/>
                      </a:ext>
                    </a:extLst>
                  </a:tr>
                  <a:tr h="289991">
                    <a:tc>
                      <a:txBody>
                        <a:bodyPr/>
                        <a:lstStyle/>
                        <a:p>
                          <a:pPr algn="just">
                            <a:lnSpc>
                              <a:spcPct val="110000"/>
                            </a:lnSpc>
                            <a:spcAft>
                              <a:spcPts val="1000"/>
                            </a:spcAft>
                          </a:pPr>
                          <a14:m>
                            <m:oMath xmlns:m="http://schemas.openxmlformats.org/officeDocument/2006/math">
                              <m:sSub>
                                <m:sSubPr>
                                  <m:ctrlPr>
                                    <a:rPr lang="en-GB" sz="1500" b="0" i="1">
                                      <a:effectLst/>
                                      <a:latin typeface="Cambria Math" panose="02040503050406030204" pitchFamily="18" charset="0"/>
                                    </a:rPr>
                                  </m:ctrlPr>
                                </m:sSubPr>
                                <m:e>
                                  <m:r>
                                    <a:rPr lang="en-US" sz="1500" b="0" i="1" smtClean="0">
                                      <a:effectLst/>
                                      <a:latin typeface="Cambria Math" panose="02040503050406030204" pitchFamily="18" charset="0"/>
                                    </a:rPr>
                                    <m:t>𝑞</m:t>
                                  </m:r>
                                </m:e>
                                <m:sub>
                                  <m:r>
                                    <a:rPr lang="en-US" sz="1500" b="0" i="1" smtClean="0">
                                      <a:effectLst/>
                                      <a:latin typeface="Cambria Math" panose="02040503050406030204" pitchFamily="18" charset="0"/>
                                    </a:rPr>
                                    <m:t>95</m:t>
                                  </m:r>
                                </m:sub>
                              </m:sSub>
                            </m:oMath>
                          </a14:m>
                          <a:r>
                            <a:rPr lang="en-US" sz="1500" b="0" dirty="0">
                              <a:effectLst/>
                            </a:rPr>
                            <a:t> (</a:t>
                          </a:r>
                          <a14:m>
                            <m:oMath xmlns:m="http://schemas.openxmlformats.org/officeDocument/2006/math">
                              <m:sSub>
                                <m:sSubPr>
                                  <m:ctrlPr>
                                    <a:rPr lang="en-GB" sz="1500" b="0" i="1">
                                      <a:effectLst/>
                                      <a:latin typeface="Cambria Math" panose="02040503050406030204" pitchFamily="18" charset="0"/>
                                    </a:rPr>
                                  </m:ctrlPr>
                                </m:sSubPr>
                                <m:e>
                                  <m:sSub>
                                    <m:sSubPr>
                                      <m:ctrlPr>
                                        <a:rPr lang="en-GB" sz="1500" b="0" i="1">
                                          <a:effectLst/>
                                          <a:latin typeface="Cambria Math" panose="02040503050406030204" pitchFamily="18" charset="0"/>
                                        </a:rPr>
                                      </m:ctrlPr>
                                    </m:sSubPr>
                                    <m:e>
                                      <m:r>
                                        <a:rPr lang="en-US" sz="1500" b="0" i="1" smtClean="0">
                                          <a:effectLst/>
                                          <a:latin typeface="Cambria Math" panose="02040503050406030204" pitchFamily="18" charset="0"/>
                                        </a:rPr>
                                        <m:t>𝑞</m:t>
                                      </m:r>
                                    </m:e>
                                    <m:sub>
                                      <m:r>
                                        <a:rPr lang="en-US" sz="1500" b="0" i="1" smtClean="0">
                                          <a:effectLst/>
                                          <a:latin typeface="Cambria Math" panose="02040503050406030204" pitchFamily="18" charset="0"/>
                                        </a:rPr>
                                        <m:t>95</m:t>
                                      </m:r>
                                    </m:sub>
                                  </m:sSub>
                                </m:e>
                                <m:sub>
                                  <m:r>
                                    <a:rPr lang="en-US" sz="1500" b="0" i="1" smtClean="0">
                                      <a:effectLst/>
                                      <a:latin typeface="Cambria Math" panose="02040503050406030204" pitchFamily="18" charset="0"/>
                                    </a:rPr>
                                    <m:t>𝑚𝑖𝑛</m:t>
                                  </m:r>
                                </m:sub>
                              </m:sSub>
                            </m:oMath>
                          </a14:m>
                          <a:r>
                            <a:rPr lang="en-US" sz="1500" b="0" dirty="0">
                              <a:effectLst/>
                            </a:rPr>
                            <a:t>)</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tc>
                      <a:txBody>
                        <a:bodyPr/>
                        <a:lstStyle/>
                        <a:p>
                          <a:pPr algn="just">
                            <a:lnSpc>
                              <a:spcPct val="110000"/>
                            </a:lnSpc>
                            <a:spcAft>
                              <a:spcPts val="1000"/>
                            </a:spcAft>
                          </a:pPr>
                          <a:r>
                            <a:rPr lang="en-US" sz="1500" b="0" dirty="0">
                              <a:effectLst/>
                            </a:rPr>
                            <a:t>3.6 (3.3)</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653162840"/>
                      </a:ext>
                    </a:extLst>
                  </a:tr>
                  <a:tr h="280262">
                    <a:tc>
                      <a:txBody>
                        <a:bodyPr/>
                        <a:lstStyle/>
                        <a:p>
                          <a:pPr algn="just">
                            <a:lnSpc>
                              <a:spcPct val="110000"/>
                            </a:lnSpc>
                            <a:spcAft>
                              <a:spcPts val="1000"/>
                            </a:spcAft>
                          </a:pPr>
                          <a14:m>
                            <m:oMath xmlns:m="http://schemas.openxmlformats.org/officeDocument/2006/math">
                              <m:sSub>
                                <m:sSubPr>
                                  <m:ctrlPr>
                                    <a:rPr lang="en-GB" sz="1500" b="0" i="1">
                                      <a:effectLst/>
                                      <a:latin typeface="Cambria Math" panose="02040503050406030204" pitchFamily="18" charset="0"/>
                                    </a:rPr>
                                  </m:ctrlPr>
                                </m:sSubPr>
                                <m:e>
                                  <m:r>
                                    <a:rPr lang="en-US" sz="1500" b="0" i="1" smtClean="0">
                                      <a:effectLst/>
                                      <a:latin typeface="Cambria Math" panose="02040503050406030204" pitchFamily="18" charset="0"/>
                                    </a:rPr>
                                    <m:t>𝜏</m:t>
                                  </m:r>
                                </m:e>
                                <m:sub>
                                  <m:r>
                                    <a:rPr lang="en-US" sz="1500" b="0" i="1" smtClean="0">
                                      <a:effectLst/>
                                      <a:latin typeface="Cambria Math" panose="02040503050406030204" pitchFamily="18" charset="0"/>
                                    </a:rPr>
                                    <m:t>𝑝𝑢𝑙𝑠𝑒</m:t>
                                  </m:r>
                                </m:sub>
                              </m:sSub>
                            </m:oMath>
                          </a14:m>
                          <a:r>
                            <a:rPr lang="en-US" sz="1500" b="0">
                              <a:effectLst/>
                            </a:rPr>
                            <a:t> [</a:t>
                          </a:r>
                          <a:r>
                            <a:rPr lang="en-US" sz="1500" b="0" err="1">
                              <a:effectLst/>
                            </a:rPr>
                            <a:t>hr</a:t>
                          </a:r>
                          <a:r>
                            <a:rPr lang="en-US" sz="1500" b="0">
                              <a:effectLst/>
                            </a:rPr>
                            <a:t>]</a:t>
                          </a:r>
                          <a:endParaRPr lang="en-GB" sz="1500" b="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tc>
                      <a:txBody>
                        <a:bodyPr/>
                        <a:lstStyle/>
                        <a:p>
                          <a:pPr algn="just">
                            <a:lnSpc>
                              <a:spcPct val="110000"/>
                            </a:lnSpc>
                            <a:spcAft>
                              <a:spcPts val="1000"/>
                            </a:spcAft>
                          </a:pPr>
                          <a:r>
                            <a:rPr lang="en-US" sz="1500" b="0" dirty="0">
                              <a:effectLst/>
                            </a:rPr>
                            <a:t>2.11</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2119919980"/>
                      </a:ext>
                    </a:extLst>
                  </a:tr>
                  <a:tr h="266309">
                    <a:tc>
                      <a:txBody>
                        <a:bodyPr/>
                        <a:lstStyle/>
                        <a:p>
                          <a:pPr algn="just">
                            <a:lnSpc>
                              <a:spcPct val="110000"/>
                            </a:lnSpc>
                            <a:spcAft>
                              <a:spcPts val="1000"/>
                            </a:spcAft>
                          </a:pPr>
                          <a14:m>
                            <m:oMath xmlns:m="http://schemas.openxmlformats.org/officeDocument/2006/math">
                              <m:sSub>
                                <m:sSubPr>
                                  <m:ctrlPr>
                                    <a:rPr lang="en-GB" sz="1500" b="0" i="1">
                                      <a:effectLst/>
                                      <a:latin typeface="Cambria Math" panose="02040503050406030204" pitchFamily="18" charset="0"/>
                                    </a:rPr>
                                  </m:ctrlPr>
                                </m:sSubPr>
                                <m:e>
                                  <m:r>
                                    <a:rPr lang="en-US" sz="1500" b="0" i="1" smtClean="0">
                                      <a:effectLst/>
                                      <a:latin typeface="Cambria Math" panose="02040503050406030204" pitchFamily="18" charset="0"/>
                                    </a:rPr>
                                    <m:t>𝐵</m:t>
                                  </m:r>
                                </m:e>
                                <m:sub>
                                  <m:r>
                                    <a:rPr lang="en-US" sz="1500" b="0" i="1" smtClean="0">
                                      <a:effectLst/>
                                      <a:latin typeface="Cambria Math" panose="02040503050406030204" pitchFamily="18" charset="0"/>
                                    </a:rPr>
                                    <m:t>𝑇</m:t>
                                  </m:r>
                                  <m:r>
                                    <a:rPr lang="en-US" sz="1500" b="0" smtClean="0">
                                      <a:effectLst/>
                                      <a:latin typeface="Cambria Math" panose="02040503050406030204" pitchFamily="18" charset="0"/>
                                    </a:rPr>
                                    <m:t>,</m:t>
                                  </m:r>
                                  <m:r>
                                    <a:rPr lang="en-US" sz="1500" b="0" i="1" smtClean="0">
                                      <a:effectLst/>
                                      <a:latin typeface="Cambria Math" panose="02040503050406030204" pitchFamily="18" charset="0"/>
                                    </a:rPr>
                                    <m:t>0</m:t>
                                  </m:r>
                                </m:sub>
                              </m:sSub>
                            </m:oMath>
                          </a14:m>
                          <a:r>
                            <a:rPr lang="en-US" sz="1500" b="0">
                              <a:effectLst/>
                            </a:rPr>
                            <a:t> [T]</a:t>
                          </a:r>
                          <a:endParaRPr lang="en-GB" sz="1500" b="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tc>
                      <a:txBody>
                        <a:bodyPr/>
                        <a:lstStyle/>
                        <a:p>
                          <a:pPr algn="just">
                            <a:lnSpc>
                              <a:spcPct val="110000"/>
                            </a:lnSpc>
                            <a:spcAft>
                              <a:spcPts val="1000"/>
                            </a:spcAft>
                          </a:pPr>
                          <a:r>
                            <a:rPr lang="en-US" sz="1500" b="0" dirty="0">
                              <a:effectLst/>
                            </a:rPr>
                            <a:t>4.39</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4117354339"/>
                      </a:ext>
                    </a:extLst>
                  </a:tr>
                </a:tbl>
              </a:graphicData>
            </a:graphic>
          </p:graphicFrame>
        </mc:Choice>
        <mc:Fallback>
          <p:graphicFrame>
            <p:nvGraphicFramePr>
              <p:cNvPr id="6" name="Table 5">
                <a:extLst>
                  <a:ext uri="{FF2B5EF4-FFF2-40B4-BE49-F238E27FC236}">
                    <a16:creationId xmlns:a16="http://schemas.microsoft.com/office/drawing/2014/main" id="{034CFB4F-27C9-A745-3062-EFD72FAF1EBC}"/>
                  </a:ext>
                </a:extLst>
              </p:cNvPr>
              <p:cNvGraphicFramePr>
                <a:graphicFrameLocks noGrp="1"/>
              </p:cNvGraphicFramePr>
              <p:nvPr>
                <p:extLst>
                  <p:ext uri="{D42A27DB-BD31-4B8C-83A1-F6EECF244321}">
                    <p14:modId xmlns:p14="http://schemas.microsoft.com/office/powerpoint/2010/main" val="1296718050"/>
                  </p:ext>
                </p:extLst>
              </p:nvPr>
            </p:nvGraphicFramePr>
            <p:xfrm>
              <a:off x="6444208" y="1400633"/>
              <a:ext cx="2505123" cy="2160344"/>
            </p:xfrm>
            <a:graphic>
              <a:graphicData uri="http://schemas.openxmlformats.org/drawingml/2006/table">
                <a:tbl>
                  <a:tblPr firstRow="1" firstCol="1" bandRow="1">
                    <a:tableStyleId>{3C2FFA5D-87B4-456A-9821-1D502468CF0F}</a:tableStyleId>
                  </a:tblPr>
                  <a:tblGrid>
                    <a:gridCol w="1254706">
                      <a:extLst>
                        <a:ext uri="{9D8B030D-6E8A-4147-A177-3AD203B41FA5}">
                          <a16:colId xmlns:a16="http://schemas.microsoft.com/office/drawing/2014/main" val="1799028209"/>
                        </a:ext>
                      </a:extLst>
                    </a:gridCol>
                    <a:gridCol w="1250417">
                      <a:extLst>
                        <a:ext uri="{9D8B030D-6E8A-4147-A177-3AD203B41FA5}">
                          <a16:colId xmlns:a16="http://schemas.microsoft.com/office/drawing/2014/main" val="329668451"/>
                        </a:ext>
                      </a:extLst>
                    </a:gridCol>
                  </a:tblGrid>
                  <a:tr h="251957">
                    <a:tc>
                      <a:txBody>
                        <a:bodyPr/>
                        <a:lstStyle/>
                        <a:p>
                          <a:pPr algn="just">
                            <a:lnSpc>
                              <a:spcPct val="110000"/>
                            </a:lnSpc>
                            <a:spcAft>
                              <a:spcPts val="1000"/>
                            </a:spcAft>
                          </a:pPr>
                          <a:r>
                            <a:rPr lang="en-US" sz="1500" b="1" dirty="0">
                              <a:solidFill>
                                <a:schemeClr val="bg1"/>
                              </a:solidFill>
                              <a:effectLst/>
                            </a:rPr>
                            <a:t>EU-DEMO ‘24</a:t>
                          </a:r>
                          <a:endParaRPr lang="en-GB" sz="15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tc>
                      <a:txBody>
                        <a:bodyPr/>
                        <a:lstStyle/>
                        <a:p>
                          <a:pPr algn="just">
                            <a:lnSpc>
                              <a:spcPct val="110000"/>
                            </a:lnSpc>
                            <a:spcAft>
                              <a:spcPts val="1000"/>
                            </a:spcAft>
                          </a:pPr>
                          <a:endParaRPr lang="en-GB" sz="15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1831235616"/>
                      </a:ext>
                    </a:extLst>
                  </a:tr>
                  <a:tr h="251957">
                    <a:tc>
                      <a:txBody>
                        <a:bodyPr/>
                        <a:lstStyle/>
                        <a:p>
                          <a:endParaRPr lang="en-US"/>
                        </a:p>
                      </a:txBody>
                      <a:tcPr marL="86112" marR="86112" marT="0" marB="0">
                        <a:blipFill>
                          <a:blip r:embed="rId6"/>
                          <a:stretch>
                            <a:fillRect l="-4040" t="-120000" r="-105051" b="-695000"/>
                          </a:stretch>
                        </a:blipFill>
                      </a:tcPr>
                    </a:tc>
                    <a:tc>
                      <a:txBody>
                        <a:bodyPr/>
                        <a:lstStyle/>
                        <a:p>
                          <a:pPr algn="just">
                            <a:lnSpc>
                              <a:spcPct val="110000"/>
                            </a:lnSpc>
                            <a:spcAft>
                              <a:spcPts val="1000"/>
                            </a:spcAft>
                          </a:pPr>
                          <a:r>
                            <a:rPr lang="en-US" sz="1500" b="0">
                              <a:effectLst/>
                            </a:rPr>
                            <a:t>2.8</a:t>
                          </a:r>
                          <a:endParaRPr lang="en-GB" sz="1500" b="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3659261589"/>
                      </a:ext>
                    </a:extLst>
                  </a:tr>
                  <a:tr h="251957">
                    <a:tc>
                      <a:txBody>
                        <a:bodyPr/>
                        <a:lstStyle/>
                        <a:p>
                          <a:endParaRPr lang="en-US"/>
                        </a:p>
                      </a:txBody>
                      <a:tcPr marL="86112" marR="86112" marT="0" marB="0">
                        <a:blipFill>
                          <a:blip r:embed="rId6"/>
                          <a:stretch>
                            <a:fillRect l="-4040" t="-220000" r="-105051" b="-595000"/>
                          </a:stretch>
                        </a:blipFill>
                      </a:tcPr>
                    </a:tc>
                    <a:tc>
                      <a:txBody>
                        <a:bodyPr/>
                        <a:lstStyle/>
                        <a:p>
                          <a:pPr algn="just">
                            <a:lnSpc>
                              <a:spcPct val="110000"/>
                            </a:lnSpc>
                            <a:spcAft>
                              <a:spcPts val="1000"/>
                            </a:spcAft>
                          </a:pPr>
                          <a:r>
                            <a:rPr lang="en-US" sz="1500" b="0" dirty="0">
                              <a:effectLst/>
                            </a:rPr>
                            <a:t>8.6</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2357988516"/>
                      </a:ext>
                    </a:extLst>
                  </a:tr>
                  <a:tr h="251957">
                    <a:tc>
                      <a:txBody>
                        <a:bodyPr/>
                        <a:lstStyle/>
                        <a:p>
                          <a:pPr algn="just">
                            <a:lnSpc>
                              <a:spcPct val="110000"/>
                            </a:lnSpc>
                            <a:spcAft>
                              <a:spcPts val="1000"/>
                            </a:spcAft>
                          </a:pPr>
                          <a:r>
                            <a:rPr lang="en-US" sz="1500" b="0" dirty="0" err="1">
                              <a:effectLst/>
                            </a:rPr>
                            <a:t>P</a:t>
                          </a:r>
                          <a:r>
                            <a:rPr lang="en-US" sz="1500" b="0" baseline="-25000" dirty="0" err="1">
                              <a:effectLst/>
                            </a:rPr>
                            <a:t>fus</a:t>
                          </a:r>
                          <a:r>
                            <a:rPr lang="en-US" sz="1500" b="0" dirty="0">
                              <a:effectLst/>
                            </a:rPr>
                            <a:t> [MW]</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tc>
                      <a:txBody>
                        <a:bodyPr/>
                        <a:lstStyle/>
                        <a:p>
                          <a:pPr algn="just">
                            <a:lnSpc>
                              <a:spcPct val="110000"/>
                            </a:lnSpc>
                            <a:spcAft>
                              <a:spcPts val="1000"/>
                            </a:spcAft>
                          </a:pPr>
                          <a:r>
                            <a:rPr lang="en-US" sz="1500" b="0" dirty="0">
                              <a:effectLst/>
                            </a:rPr>
                            <a:t>1651</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2340431387"/>
                      </a:ext>
                    </a:extLst>
                  </a:tr>
                  <a:tr h="315954">
                    <a:tc>
                      <a:txBody>
                        <a:bodyPr/>
                        <a:lstStyle/>
                        <a:p>
                          <a:endParaRPr lang="en-US"/>
                        </a:p>
                      </a:txBody>
                      <a:tcPr marL="86112" marR="86112" marT="0" marB="0">
                        <a:blipFill>
                          <a:blip r:embed="rId6"/>
                          <a:stretch>
                            <a:fillRect l="-4040" t="-336000" r="-105051" b="-296000"/>
                          </a:stretch>
                        </a:blipFill>
                      </a:tcPr>
                    </a:tc>
                    <a:tc>
                      <a:txBody>
                        <a:bodyPr/>
                        <a:lstStyle/>
                        <a:p>
                          <a:pPr algn="just">
                            <a:lnSpc>
                              <a:spcPct val="110000"/>
                            </a:lnSpc>
                            <a:spcAft>
                              <a:spcPts val="1000"/>
                            </a:spcAft>
                          </a:pPr>
                          <a:r>
                            <a:rPr lang="en-US" sz="1500" b="0" dirty="0">
                              <a:effectLst/>
                            </a:rPr>
                            <a:t>350</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3538119692"/>
                      </a:ext>
                    </a:extLst>
                  </a:tr>
                  <a:tr h="289991">
                    <a:tc>
                      <a:txBody>
                        <a:bodyPr/>
                        <a:lstStyle/>
                        <a:p>
                          <a:endParaRPr lang="en-US"/>
                        </a:p>
                      </a:txBody>
                      <a:tcPr marL="86112" marR="86112" marT="0" marB="0">
                        <a:blipFill>
                          <a:blip r:embed="rId6"/>
                          <a:stretch>
                            <a:fillRect l="-4040" t="-473913" r="-105051" b="-221739"/>
                          </a:stretch>
                        </a:blipFill>
                      </a:tcPr>
                    </a:tc>
                    <a:tc>
                      <a:txBody>
                        <a:bodyPr/>
                        <a:lstStyle/>
                        <a:p>
                          <a:pPr algn="just">
                            <a:lnSpc>
                              <a:spcPct val="110000"/>
                            </a:lnSpc>
                            <a:spcAft>
                              <a:spcPts val="1000"/>
                            </a:spcAft>
                          </a:pPr>
                          <a:r>
                            <a:rPr lang="en-US" sz="1500" b="0" dirty="0">
                              <a:effectLst/>
                            </a:rPr>
                            <a:t>3.6 (3.3)</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653162840"/>
                      </a:ext>
                    </a:extLst>
                  </a:tr>
                  <a:tr h="280262">
                    <a:tc>
                      <a:txBody>
                        <a:bodyPr/>
                        <a:lstStyle/>
                        <a:p>
                          <a:endParaRPr lang="en-US"/>
                        </a:p>
                      </a:txBody>
                      <a:tcPr marL="86112" marR="86112" marT="0" marB="0">
                        <a:blipFill>
                          <a:blip r:embed="rId6"/>
                          <a:stretch>
                            <a:fillRect l="-4040" t="-600000" r="-105051" b="-131818"/>
                          </a:stretch>
                        </a:blipFill>
                      </a:tcPr>
                    </a:tc>
                    <a:tc>
                      <a:txBody>
                        <a:bodyPr/>
                        <a:lstStyle/>
                        <a:p>
                          <a:pPr algn="just">
                            <a:lnSpc>
                              <a:spcPct val="110000"/>
                            </a:lnSpc>
                            <a:spcAft>
                              <a:spcPts val="1000"/>
                            </a:spcAft>
                          </a:pPr>
                          <a:r>
                            <a:rPr lang="en-US" sz="1500" b="0" dirty="0">
                              <a:effectLst/>
                            </a:rPr>
                            <a:t>2.11</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2119919980"/>
                      </a:ext>
                    </a:extLst>
                  </a:tr>
                  <a:tr h="266309">
                    <a:tc>
                      <a:txBody>
                        <a:bodyPr/>
                        <a:lstStyle/>
                        <a:p>
                          <a:endParaRPr lang="en-US"/>
                        </a:p>
                      </a:txBody>
                      <a:tcPr marL="86112" marR="86112" marT="0" marB="0">
                        <a:blipFill>
                          <a:blip r:embed="rId6"/>
                          <a:stretch>
                            <a:fillRect l="-4040" t="-733333" r="-105051" b="-38095"/>
                          </a:stretch>
                        </a:blipFill>
                      </a:tcPr>
                    </a:tc>
                    <a:tc>
                      <a:txBody>
                        <a:bodyPr/>
                        <a:lstStyle/>
                        <a:p>
                          <a:pPr algn="just">
                            <a:lnSpc>
                              <a:spcPct val="110000"/>
                            </a:lnSpc>
                            <a:spcAft>
                              <a:spcPts val="1000"/>
                            </a:spcAft>
                          </a:pPr>
                          <a:r>
                            <a:rPr lang="en-US" sz="1500" b="0" dirty="0">
                              <a:effectLst/>
                            </a:rPr>
                            <a:t>4.39</a:t>
                          </a:r>
                          <a:endParaRPr lang="en-GB" sz="1500" b="0" dirty="0">
                            <a:effectLst/>
                            <a:latin typeface="Aptos" panose="020B0004020202020204" pitchFamily="34" charset="0"/>
                            <a:ea typeface="Aptos" panose="020B0004020202020204" pitchFamily="34" charset="0"/>
                            <a:cs typeface="Times New Roman" panose="02020603050405020304" pitchFamily="18" charset="0"/>
                          </a:endParaRPr>
                        </a:p>
                      </a:txBody>
                      <a:tcPr marL="86112" marR="86112" marT="0" marB="0"/>
                    </a:tc>
                    <a:extLst>
                      <a:ext uri="{0D108BD9-81ED-4DB2-BD59-A6C34878D82A}">
                        <a16:rowId xmlns:a16="http://schemas.microsoft.com/office/drawing/2014/main" val="4117354339"/>
                      </a:ext>
                    </a:extLst>
                  </a:tr>
                </a:tbl>
              </a:graphicData>
            </a:graphic>
          </p:graphicFrame>
        </mc:Fallback>
      </mc:AlternateContent>
    </p:spTree>
    <p:extLst>
      <p:ext uri="{BB962C8B-B14F-4D97-AF65-F5344CB8AC3E}">
        <p14:creationId xmlns:p14="http://schemas.microsoft.com/office/powerpoint/2010/main" val="200903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95F-3597-3CBE-DF86-E49F5663C389}"/>
              </a:ext>
            </a:extLst>
          </p:cNvPr>
          <p:cNvSpPr>
            <a:spLocks noGrp="1"/>
          </p:cNvSpPr>
          <p:nvPr>
            <p:ph type="title"/>
          </p:nvPr>
        </p:nvSpPr>
        <p:spPr/>
        <p:txBody>
          <a:bodyPr>
            <a:normAutofit/>
          </a:bodyPr>
          <a:lstStyle/>
          <a:p>
            <a:r>
              <a:rPr lang="en-GB" sz="2000"/>
              <a:t>Gaps to be addressed</a:t>
            </a:r>
          </a:p>
        </p:txBody>
      </p:sp>
      <p:sp>
        <p:nvSpPr>
          <p:cNvPr id="3" name="Content Placeholder 2">
            <a:extLst>
              <a:ext uri="{FF2B5EF4-FFF2-40B4-BE49-F238E27FC236}">
                <a16:creationId xmlns:a16="http://schemas.microsoft.com/office/drawing/2014/main" id="{94BA8156-42BF-4368-B09A-A7E3CA54A7EF}"/>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E1B9EF21-E5C3-715D-4D2D-97E37F1E096E}"/>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5" name="Slide Number Placeholder 4">
            <a:extLst>
              <a:ext uri="{FF2B5EF4-FFF2-40B4-BE49-F238E27FC236}">
                <a16:creationId xmlns:a16="http://schemas.microsoft.com/office/drawing/2014/main" id="{AA8F7805-0676-B511-C3F6-A80BF20DD3D4}"/>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a:solidFill>
                <a:prstClr val="white"/>
              </a:solidFill>
            </a:endParaRPr>
          </a:p>
        </p:txBody>
      </p:sp>
      <p:pic>
        <p:nvPicPr>
          <p:cNvPr id="6" name="Picture 5">
            <a:extLst>
              <a:ext uri="{FF2B5EF4-FFF2-40B4-BE49-F238E27FC236}">
                <a16:creationId xmlns:a16="http://schemas.microsoft.com/office/drawing/2014/main" id="{1D662A57-76B8-D23F-C224-E53D371950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1062" y="701669"/>
            <a:ext cx="2326569" cy="2503216"/>
          </a:xfrm>
          <a:prstGeom prst="rect">
            <a:avLst/>
          </a:prstGeom>
          <a:noFill/>
          <a:ln>
            <a:noFill/>
          </a:ln>
          <a:effectLst/>
        </p:spPr>
      </p:pic>
      <p:pic>
        <p:nvPicPr>
          <p:cNvPr id="7" name="Picture 6">
            <a:extLst>
              <a:ext uri="{FF2B5EF4-FFF2-40B4-BE49-F238E27FC236}">
                <a16:creationId xmlns:a16="http://schemas.microsoft.com/office/drawing/2014/main" id="{A58E2504-96BF-7FDC-9ABE-D92AC1418F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773" y="817302"/>
            <a:ext cx="3513925" cy="1594444"/>
          </a:xfrm>
          <a:prstGeom prst="rect">
            <a:avLst/>
          </a:prstGeom>
          <a:noFill/>
          <a:ln>
            <a:noFill/>
          </a:ln>
          <a:effectLst/>
        </p:spPr>
      </p:pic>
      <p:pic>
        <p:nvPicPr>
          <p:cNvPr id="8" name="Picture 7">
            <a:extLst>
              <a:ext uri="{FF2B5EF4-FFF2-40B4-BE49-F238E27FC236}">
                <a16:creationId xmlns:a16="http://schemas.microsoft.com/office/drawing/2014/main" id="{DDEF495D-9AE7-5125-7E12-CE0C72319A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714" y="2654419"/>
            <a:ext cx="3309395" cy="1755127"/>
          </a:xfrm>
          <a:prstGeom prst="rect">
            <a:avLst/>
          </a:prstGeom>
          <a:noFill/>
          <a:ln>
            <a:noFill/>
          </a:ln>
          <a:effectLst/>
        </p:spPr>
      </p:pic>
      <p:pic>
        <p:nvPicPr>
          <p:cNvPr id="9" name="Picture 8">
            <a:extLst>
              <a:ext uri="{FF2B5EF4-FFF2-40B4-BE49-F238E27FC236}">
                <a16:creationId xmlns:a16="http://schemas.microsoft.com/office/drawing/2014/main" id="{22C846A1-45A4-A955-3170-34D08781AE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7091" y="3183624"/>
            <a:ext cx="2419405" cy="1485524"/>
          </a:xfrm>
          <a:prstGeom prst="rect">
            <a:avLst/>
          </a:prstGeom>
          <a:noFill/>
          <a:ln>
            <a:noFill/>
          </a:ln>
          <a:effectLst/>
        </p:spPr>
      </p:pic>
      <p:pic>
        <p:nvPicPr>
          <p:cNvPr id="10" name="Picture 9">
            <a:extLst>
              <a:ext uri="{FF2B5EF4-FFF2-40B4-BE49-F238E27FC236}">
                <a16:creationId xmlns:a16="http://schemas.microsoft.com/office/drawing/2014/main" id="{165CC4BD-E41C-EAAD-CBA0-07C4F46661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61" y="711456"/>
            <a:ext cx="2326570" cy="1667456"/>
          </a:xfrm>
          <a:prstGeom prst="rect">
            <a:avLst/>
          </a:prstGeom>
          <a:noFill/>
          <a:ln>
            <a:noFill/>
          </a:ln>
          <a:effectLst/>
        </p:spPr>
      </p:pic>
      <p:pic>
        <p:nvPicPr>
          <p:cNvPr id="11" name="Picture 10">
            <a:extLst>
              <a:ext uri="{FF2B5EF4-FFF2-40B4-BE49-F238E27FC236}">
                <a16:creationId xmlns:a16="http://schemas.microsoft.com/office/drawing/2014/main" id="{2CC1BEDF-6204-B743-9229-B720A2E96D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61553" y="2463681"/>
            <a:ext cx="2994350" cy="2317785"/>
          </a:xfrm>
          <a:prstGeom prst="rect">
            <a:avLst/>
          </a:prstGeom>
          <a:noFill/>
          <a:ln w="88900" cap="sq">
            <a:noFill/>
            <a:miter lim="800000"/>
          </a:ln>
          <a:effectLst/>
        </p:spPr>
      </p:pic>
    </p:spTree>
    <p:extLst>
      <p:ext uri="{BB962C8B-B14F-4D97-AF65-F5344CB8AC3E}">
        <p14:creationId xmlns:p14="http://schemas.microsoft.com/office/powerpoint/2010/main" val="1688142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D0044C7-5FCE-E4C3-F30B-310C97C6D648}"/>
              </a:ext>
            </a:extLst>
          </p:cNvPr>
          <p:cNvPicPr>
            <a:picLocks noChangeAspect="1"/>
          </p:cNvPicPr>
          <p:nvPr/>
        </p:nvPicPr>
        <p:blipFill>
          <a:blip r:embed="rId2"/>
          <a:stretch>
            <a:fillRect/>
          </a:stretch>
        </p:blipFill>
        <p:spPr>
          <a:xfrm>
            <a:off x="108669" y="1440385"/>
            <a:ext cx="4448290" cy="2992933"/>
          </a:xfrm>
          <a:prstGeom prst="rect">
            <a:avLst/>
          </a:prstGeom>
        </p:spPr>
      </p:pic>
      <p:sp>
        <p:nvSpPr>
          <p:cNvPr id="23" name="Title 1">
            <a:extLst>
              <a:ext uri="{FF2B5EF4-FFF2-40B4-BE49-F238E27FC236}">
                <a16:creationId xmlns:a16="http://schemas.microsoft.com/office/drawing/2014/main" id="{F8647047-EA4C-E2AB-AAE0-320AFE10C275}"/>
              </a:ext>
            </a:extLst>
          </p:cNvPr>
          <p:cNvSpPr>
            <a:spLocks noGrp="1"/>
          </p:cNvSpPr>
          <p:nvPr>
            <p:ph type="title"/>
          </p:nvPr>
        </p:nvSpPr>
        <p:spPr/>
        <p:txBody>
          <a:bodyPr vert="horz" lIns="68580" tIns="34290" rIns="68580" bIns="34290" rtlCol="0" anchor="ctr">
            <a:noAutofit/>
          </a:bodyPr>
          <a:lstStyle/>
          <a:p>
            <a:r>
              <a:rPr lang="en-GB" sz="2000"/>
              <a:t>Breeding Blanket in DEMO: main reference concepts</a:t>
            </a:r>
          </a:p>
        </p:txBody>
      </p:sp>
      <p:sp>
        <p:nvSpPr>
          <p:cNvPr id="13" name="Content Placeholder 2">
            <a:extLst>
              <a:ext uri="{FF2B5EF4-FFF2-40B4-BE49-F238E27FC236}">
                <a16:creationId xmlns:a16="http://schemas.microsoft.com/office/drawing/2014/main" id="{9BE45748-94E3-1FFB-8B6F-E7D3A95DB4AC}"/>
              </a:ext>
            </a:extLst>
          </p:cNvPr>
          <p:cNvSpPr>
            <a:spLocks noGrp="1"/>
          </p:cNvSpPr>
          <p:nvPr>
            <p:ph idx="1"/>
          </p:nvPr>
        </p:nvSpPr>
        <p:spPr>
          <a:xfrm>
            <a:off x="396241" y="617907"/>
            <a:ext cx="8725346" cy="4132281"/>
          </a:xfrm>
        </p:spPr>
        <p:txBody>
          <a:bodyPr>
            <a:normAutofit/>
          </a:bodyPr>
          <a:lstStyle/>
          <a:p>
            <a:pPr marL="0" indent="0">
              <a:buNone/>
            </a:pPr>
            <a:r>
              <a:rPr lang="en-GB" sz="1200" b="1" dirty="0">
                <a:latin typeface="+mn-lt"/>
              </a:rPr>
              <a:t>Water Cooled Lead Lithium (WCLL)</a:t>
            </a:r>
          </a:p>
          <a:p>
            <a:pPr marL="0" indent="0">
              <a:buNone/>
            </a:pPr>
            <a:r>
              <a:rPr lang="en-US" sz="1050" b="1" dirty="0">
                <a:solidFill>
                  <a:srgbClr val="0070C0"/>
                </a:solidFill>
                <a:latin typeface="+mn-lt"/>
              </a:rPr>
              <a:t>Breeder/neutron multiplier</a:t>
            </a:r>
            <a:r>
              <a:rPr lang="en-US" sz="1050" dirty="0">
                <a:solidFill>
                  <a:srgbClr val="0070C0"/>
                </a:solidFill>
                <a:latin typeface="+mn-lt"/>
              </a:rPr>
              <a:t>:</a:t>
            </a:r>
            <a:r>
              <a:rPr lang="en-US" sz="1050" dirty="0">
                <a:latin typeface="+mn-lt"/>
              </a:rPr>
              <a:t> </a:t>
            </a:r>
            <a:r>
              <a:rPr lang="en-US" sz="1050" dirty="0" err="1">
                <a:latin typeface="+mn-lt"/>
              </a:rPr>
              <a:t>PbLi</a:t>
            </a:r>
            <a:r>
              <a:rPr lang="en-US" sz="1050" dirty="0">
                <a:latin typeface="+mn-lt"/>
              </a:rPr>
              <a:t> (</a:t>
            </a:r>
            <a:r>
              <a:rPr lang="en-US" sz="1050" baseline="30000" dirty="0">
                <a:latin typeface="+mn-lt"/>
              </a:rPr>
              <a:t>6</a:t>
            </a:r>
            <a:r>
              <a:rPr lang="en-US" sz="1050" dirty="0">
                <a:latin typeface="+mn-lt"/>
              </a:rPr>
              <a:t>Li at 90%) liquid (~330°C) </a:t>
            </a:r>
          </a:p>
          <a:p>
            <a:pPr marL="0" indent="0">
              <a:buNone/>
            </a:pPr>
            <a:r>
              <a:rPr lang="en-US" sz="1050" b="1" dirty="0">
                <a:solidFill>
                  <a:srgbClr val="0070C0"/>
                </a:solidFill>
                <a:latin typeface="+mn-lt"/>
              </a:rPr>
              <a:t>Coolant</a:t>
            </a:r>
            <a:r>
              <a:rPr lang="en-US" sz="1050" dirty="0">
                <a:solidFill>
                  <a:srgbClr val="0070C0"/>
                </a:solidFill>
                <a:latin typeface="+mn-lt"/>
              </a:rPr>
              <a:t>:</a:t>
            </a:r>
            <a:r>
              <a:rPr lang="en-US" sz="1050" dirty="0">
                <a:latin typeface="+mn-lt"/>
              </a:rPr>
              <a:t> Water (295-328°C)</a:t>
            </a:r>
          </a:p>
          <a:p>
            <a:pPr marL="0" indent="0">
              <a:buNone/>
            </a:pPr>
            <a:r>
              <a:rPr lang="en-US" sz="1050" b="1" dirty="0">
                <a:solidFill>
                  <a:srgbClr val="0070C0"/>
                </a:solidFill>
                <a:latin typeface="+mn-lt"/>
              </a:rPr>
              <a:t>T extraction from recirculating </a:t>
            </a:r>
            <a:r>
              <a:rPr lang="en-US" sz="1050" b="1" dirty="0" err="1">
                <a:solidFill>
                  <a:srgbClr val="0070C0"/>
                </a:solidFill>
                <a:latin typeface="+mn-lt"/>
              </a:rPr>
              <a:t>PbLi</a:t>
            </a:r>
            <a:endParaRPr lang="en-US" sz="1050" dirty="0">
              <a:solidFill>
                <a:srgbClr val="0070C0"/>
              </a:solidFill>
              <a:latin typeface="+mn-lt"/>
            </a:endParaRPr>
          </a:p>
        </p:txBody>
      </p:sp>
      <p:sp>
        <p:nvSpPr>
          <p:cNvPr id="15" name="Content Placeholder 2">
            <a:extLst>
              <a:ext uri="{FF2B5EF4-FFF2-40B4-BE49-F238E27FC236}">
                <a16:creationId xmlns:a16="http://schemas.microsoft.com/office/drawing/2014/main" id="{627C049A-A56B-404F-0EF7-9277CAA9D7E7}"/>
              </a:ext>
            </a:extLst>
          </p:cNvPr>
          <p:cNvSpPr txBox="1">
            <a:spLocks/>
          </p:cNvSpPr>
          <p:nvPr/>
        </p:nvSpPr>
        <p:spPr>
          <a:xfrm>
            <a:off x="4571073" y="617496"/>
            <a:ext cx="4174832" cy="14361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b="1" dirty="0">
                <a:latin typeface="+mn-lt"/>
              </a:rPr>
              <a:t>Helium Cooled Pebble Bed (HCPB)</a:t>
            </a:r>
          </a:p>
          <a:p>
            <a:pPr marL="0" indent="0">
              <a:buNone/>
            </a:pPr>
            <a:r>
              <a:rPr lang="en-US" sz="1050" b="1" dirty="0">
                <a:solidFill>
                  <a:srgbClr val="0070C0"/>
                </a:solidFill>
                <a:latin typeface="+mn-lt"/>
              </a:rPr>
              <a:t>Breeder</a:t>
            </a:r>
            <a:r>
              <a:rPr lang="en-US" sz="1050" dirty="0">
                <a:solidFill>
                  <a:srgbClr val="0070C0"/>
                </a:solidFill>
                <a:latin typeface="+mn-lt"/>
              </a:rPr>
              <a:t>:</a:t>
            </a:r>
            <a:r>
              <a:rPr lang="en-US" sz="1050" dirty="0">
                <a:latin typeface="+mn-lt"/>
              </a:rPr>
              <a:t> Li</a:t>
            </a:r>
            <a:r>
              <a:rPr lang="en-US" sz="1050" baseline="-25000" dirty="0">
                <a:latin typeface="+mn-lt"/>
              </a:rPr>
              <a:t>4</a:t>
            </a:r>
            <a:r>
              <a:rPr lang="en-US" sz="1050" dirty="0">
                <a:latin typeface="+mn-lt"/>
              </a:rPr>
              <a:t>SiO</a:t>
            </a:r>
            <a:r>
              <a:rPr lang="en-US" sz="1050" baseline="-25000" dirty="0">
                <a:latin typeface="+mn-lt"/>
              </a:rPr>
              <a:t>4</a:t>
            </a:r>
            <a:r>
              <a:rPr lang="en-US" sz="1050" dirty="0">
                <a:latin typeface="+mn-lt"/>
              </a:rPr>
              <a:t> + Li</a:t>
            </a:r>
            <a:r>
              <a:rPr lang="en-US" sz="1050" baseline="-25000" dirty="0">
                <a:latin typeface="+mn-lt"/>
              </a:rPr>
              <a:t>2</a:t>
            </a:r>
            <a:r>
              <a:rPr lang="en-US" sz="1050" dirty="0">
                <a:latin typeface="+mn-lt"/>
              </a:rPr>
              <a:t>TiO</a:t>
            </a:r>
            <a:r>
              <a:rPr lang="en-US" sz="1050" baseline="-25000" dirty="0">
                <a:latin typeface="+mn-lt"/>
              </a:rPr>
              <a:t>3</a:t>
            </a:r>
            <a:r>
              <a:rPr lang="en-US" sz="1050" dirty="0">
                <a:latin typeface="+mn-lt"/>
              </a:rPr>
              <a:t> in form of a pebble bed, </a:t>
            </a:r>
            <a:r>
              <a:rPr lang="en-US" sz="1050" baseline="30000" dirty="0">
                <a:latin typeface="+mn-lt"/>
              </a:rPr>
              <a:t>6</a:t>
            </a:r>
            <a:r>
              <a:rPr lang="en-US" sz="1050" dirty="0">
                <a:latin typeface="+mn-lt"/>
              </a:rPr>
              <a:t>Li at 60%</a:t>
            </a:r>
          </a:p>
          <a:p>
            <a:pPr marL="0" indent="0">
              <a:buNone/>
            </a:pPr>
            <a:r>
              <a:rPr lang="en-US" sz="1050" b="1" dirty="0">
                <a:solidFill>
                  <a:srgbClr val="0070C0"/>
                </a:solidFill>
                <a:latin typeface="+mn-lt"/>
              </a:rPr>
              <a:t>Neutron multiplier</a:t>
            </a:r>
            <a:r>
              <a:rPr lang="en-US" sz="1050" dirty="0">
                <a:solidFill>
                  <a:srgbClr val="0070C0"/>
                </a:solidFill>
                <a:latin typeface="+mn-lt"/>
              </a:rPr>
              <a:t>: </a:t>
            </a:r>
            <a:r>
              <a:rPr lang="en-US" sz="1050" dirty="0">
                <a:latin typeface="+mn-lt"/>
              </a:rPr>
              <a:t>Beryllide (TiBe</a:t>
            </a:r>
            <a:r>
              <a:rPr lang="en-US" sz="1050" baseline="-25000" dirty="0">
                <a:latin typeface="+mn-lt"/>
              </a:rPr>
              <a:t>12</a:t>
            </a:r>
            <a:r>
              <a:rPr lang="en-US" sz="1050" dirty="0">
                <a:latin typeface="+mn-lt"/>
              </a:rPr>
              <a:t>) rods</a:t>
            </a:r>
          </a:p>
          <a:p>
            <a:pPr marL="0" indent="0">
              <a:buNone/>
            </a:pPr>
            <a:r>
              <a:rPr lang="en-US" sz="1050" b="1" dirty="0">
                <a:solidFill>
                  <a:srgbClr val="0070C0"/>
                </a:solidFill>
                <a:latin typeface="+mn-lt"/>
              </a:rPr>
              <a:t>Coolant</a:t>
            </a:r>
            <a:r>
              <a:rPr lang="en-US" sz="1050" dirty="0">
                <a:solidFill>
                  <a:srgbClr val="0070C0"/>
                </a:solidFill>
                <a:latin typeface="+mn-lt"/>
              </a:rPr>
              <a:t>:</a:t>
            </a:r>
            <a:r>
              <a:rPr lang="en-US" sz="1050" dirty="0">
                <a:latin typeface="+mn-lt"/>
              </a:rPr>
              <a:t> He 300-520°C @ 8 MPa</a:t>
            </a:r>
          </a:p>
          <a:p>
            <a:pPr marL="0" indent="0">
              <a:buNone/>
            </a:pPr>
            <a:r>
              <a:rPr lang="en-US" sz="1050" b="1" dirty="0">
                <a:solidFill>
                  <a:srgbClr val="0070C0"/>
                </a:solidFill>
                <a:latin typeface="+mn-lt"/>
              </a:rPr>
              <a:t>T extraction with purge Helium</a:t>
            </a:r>
            <a:endParaRPr lang="en-US" sz="1050" dirty="0">
              <a:latin typeface="+mn-lt"/>
            </a:endParaRPr>
          </a:p>
        </p:txBody>
      </p:sp>
      <p:pic>
        <p:nvPicPr>
          <p:cNvPr id="25" name="Picture 24">
            <a:extLst>
              <a:ext uri="{FF2B5EF4-FFF2-40B4-BE49-F238E27FC236}">
                <a16:creationId xmlns:a16="http://schemas.microsoft.com/office/drawing/2014/main" id="{24F68C8F-DD62-3E86-CB3F-B22F08FA5995}"/>
              </a:ext>
            </a:extLst>
          </p:cNvPr>
          <p:cNvPicPr>
            <a:picLocks noChangeAspect="1"/>
          </p:cNvPicPr>
          <p:nvPr/>
        </p:nvPicPr>
        <p:blipFill>
          <a:blip r:embed="rId3"/>
          <a:stretch>
            <a:fillRect/>
          </a:stretch>
        </p:blipFill>
        <p:spPr>
          <a:xfrm>
            <a:off x="4542844" y="1976914"/>
            <a:ext cx="4579873" cy="2183596"/>
          </a:xfrm>
          <a:prstGeom prst="rect">
            <a:avLst/>
          </a:prstGeom>
        </p:spPr>
      </p:pic>
      <p:sp>
        <p:nvSpPr>
          <p:cNvPr id="28" name="TextBox 27">
            <a:extLst>
              <a:ext uri="{FF2B5EF4-FFF2-40B4-BE49-F238E27FC236}">
                <a16:creationId xmlns:a16="http://schemas.microsoft.com/office/drawing/2014/main" id="{2E086CFC-1423-CE15-1388-97A2646848BC}"/>
              </a:ext>
            </a:extLst>
          </p:cNvPr>
          <p:cNvSpPr txBox="1"/>
          <p:nvPr/>
        </p:nvSpPr>
        <p:spPr>
          <a:xfrm>
            <a:off x="270031" y="4271736"/>
            <a:ext cx="2696906" cy="323165"/>
          </a:xfrm>
          <a:prstGeom prst="rect">
            <a:avLst/>
          </a:prstGeom>
          <a:noFill/>
        </p:spPr>
        <p:txBody>
          <a:bodyPr wrap="square">
            <a:spAutoFit/>
          </a:bodyPr>
          <a:lstStyle/>
          <a:p>
            <a:pPr algn="l"/>
            <a:r>
              <a:rPr lang="en-GB" sz="750" i="1" dirty="0">
                <a:cs typeface="Arial" panose="020B0604020202020204" pitchFamily="34" charset="0"/>
              </a:rPr>
              <a:t>P. Arena et al, (2023) Design and Integration of the EU-DEMO Water-Cooled Lead Lithium Breeding Blanket, Energies, 16, 2069 </a:t>
            </a:r>
          </a:p>
        </p:txBody>
      </p:sp>
      <p:sp>
        <p:nvSpPr>
          <p:cNvPr id="3" name="TextBox 2">
            <a:extLst>
              <a:ext uri="{FF2B5EF4-FFF2-40B4-BE49-F238E27FC236}">
                <a16:creationId xmlns:a16="http://schemas.microsoft.com/office/drawing/2014/main" id="{B129FF1A-08D3-F03C-9045-818C088F448A}"/>
              </a:ext>
            </a:extLst>
          </p:cNvPr>
          <p:cNvSpPr txBox="1"/>
          <p:nvPr/>
        </p:nvSpPr>
        <p:spPr>
          <a:xfrm>
            <a:off x="4965742" y="4335911"/>
            <a:ext cx="4061558" cy="323165"/>
          </a:xfrm>
          <a:prstGeom prst="rect">
            <a:avLst/>
          </a:prstGeom>
          <a:noFill/>
        </p:spPr>
        <p:txBody>
          <a:bodyPr wrap="square">
            <a:spAutoFit/>
          </a:bodyPr>
          <a:lstStyle>
            <a:defPPr>
              <a:defRPr lang="en-US"/>
            </a:defPPr>
            <a:lvl1pPr>
              <a:defRPr sz="1000" i="1">
                <a:cs typeface="Arial" panose="020B0604020202020204" pitchFamily="34" charset="0"/>
              </a:defRPr>
            </a:lvl1pPr>
          </a:lstStyle>
          <a:p>
            <a:r>
              <a:rPr lang="en-GB" sz="750" dirty="0"/>
              <a:t>G. Zhou et al, (2023) The European DEMO Helium Cooled Pebble Bed Breeding Blanket: Design Status at the Conclusion of the Pre-Concept Design Phase, Energies, 16, 5377 </a:t>
            </a:r>
          </a:p>
        </p:txBody>
      </p:sp>
      <p:sp>
        <p:nvSpPr>
          <p:cNvPr id="2" name="Footer Placeholder 1">
            <a:extLst>
              <a:ext uri="{FF2B5EF4-FFF2-40B4-BE49-F238E27FC236}">
                <a16:creationId xmlns:a16="http://schemas.microsoft.com/office/drawing/2014/main" id="{ADA3CEC0-9CCE-656C-9330-62AB99F45339}"/>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4" name="Slide Number Placeholder 3">
            <a:extLst>
              <a:ext uri="{FF2B5EF4-FFF2-40B4-BE49-F238E27FC236}">
                <a16:creationId xmlns:a16="http://schemas.microsoft.com/office/drawing/2014/main" id="{5CB71D3F-3246-E7BC-F04D-46E7A589B4E7}"/>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a:solidFill>
                <a:prstClr val="white"/>
              </a:solidFill>
            </a:endParaRPr>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2929EF26-70AD-ED78-4FCC-66C0CA7C6549}"/>
                  </a:ext>
                </a:extLst>
              </p:cNvPr>
              <p:cNvSpPr/>
              <p:nvPr/>
            </p:nvSpPr>
            <p:spPr>
              <a:xfrm>
                <a:off x="2789129" y="4623422"/>
                <a:ext cx="3563888" cy="261610"/>
              </a:xfrm>
              <a:prstGeom prst="rect">
                <a:avLst/>
              </a:prstGeom>
            </p:spPr>
            <p:txBody>
              <a:bodyPr wrap="square">
                <a:spAutoFit/>
              </a:bodyPr>
              <a:lstStyle/>
              <a:p>
                <a:pPr algn="ctr"/>
                <a:r>
                  <a:rPr lang="de-DE" sz="1100" i="1" dirty="0">
                    <a:solidFill>
                      <a:srgbClr val="002060"/>
                    </a:solidFill>
                    <a:ea typeface="Cambria" panose="02040503050406030204" pitchFamily="18" charset="0"/>
                    <a:cs typeface="Times New Roman" panose="02020603050405020304" pitchFamily="18" charset="0"/>
                  </a:rPr>
                  <a:t> </a:t>
                </a:r>
                <a14:m>
                  <m:oMath xmlns:m="http://schemas.openxmlformats.org/officeDocument/2006/math">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𝐶𝑜𝑢𝑟𝑡𝑒𝑠𝑦</m:t>
                    </m:r>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𝑜𝑓</m:t>
                    </m:r>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𝑆</m:t>
                    </m:r>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m:t>
                    </m:r>
                    <m:sSup>
                      <m:sSupPr>
                        <m:ctrlP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ctrlPr>
                      </m:sSupPr>
                      <m:e>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𝑑</m:t>
                        </m:r>
                      </m:e>
                      <m:sup>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m:t>
                        </m:r>
                      </m:sup>
                    </m:sSup>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𝐴𝑚𝑖𝑐𝑜</m:t>
                    </m:r>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𝐹</m:t>
                    </m:r>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m:t>
                    </m:r>
                    <m:r>
                      <a:rPr lang="fr-CH" sz="1100" b="0" i="1" smtClean="0">
                        <a:solidFill>
                          <a:srgbClr val="002060"/>
                        </a:solidFill>
                        <a:latin typeface="Cambria Math" panose="02040503050406030204" pitchFamily="18" charset="0"/>
                        <a:ea typeface="Cambria" panose="02040503050406030204" pitchFamily="18" charset="0"/>
                        <a:cs typeface="Times New Roman" panose="02020603050405020304" pitchFamily="18" charset="0"/>
                      </a:rPr>
                      <m:t>𝐻𝑒𝑟𝑛𝑎𝑛𝑑𝑒𝑧</m:t>
                    </m:r>
                  </m:oMath>
                </a14:m>
                <a:endParaRPr lang="de-DE" sz="1100" i="1" dirty="0">
                  <a:solidFill>
                    <a:srgbClr val="002060"/>
                  </a:solidFill>
                </a:endParaRPr>
              </a:p>
            </p:txBody>
          </p:sp>
        </mc:Choice>
        <mc:Fallback>
          <p:sp>
            <p:nvSpPr>
              <p:cNvPr id="6" name="Rectangle 5">
                <a:extLst>
                  <a:ext uri="{FF2B5EF4-FFF2-40B4-BE49-F238E27FC236}">
                    <a16:creationId xmlns:a16="http://schemas.microsoft.com/office/drawing/2014/main" id="{2929EF26-70AD-ED78-4FCC-66C0CA7C6549}"/>
                  </a:ext>
                </a:extLst>
              </p:cNvPr>
              <p:cNvSpPr>
                <a:spLocks noRot="1" noChangeAspect="1" noMove="1" noResize="1" noEditPoints="1" noAdjustHandles="1" noChangeArrowheads="1" noChangeShapeType="1" noTextEdit="1"/>
              </p:cNvSpPr>
              <p:nvPr/>
            </p:nvSpPr>
            <p:spPr>
              <a:xfrm>
                <a:off x="2789129" y="4623422"/>
                <a:ext cx="3563888" cy="261610"/>
              </a:xfrm>
              <a:prstGeom prst="rect">
                <a:avLst/>
              </a:prstGeom>
              <a:blipFill>
                <a:blip r:embed="rId4"/>
                <a:stretch>
                  <a:fillRect b="-4545"/>
                </a:stretch>
              </a:blipFill>
            </p:spPr>
            <p:txBody>
              <a:bodyPr/>
              <a:lstStyle/>
              <a:p>
                <a:r>
                  <a:rPr lang="en-US">
                    <a:noFill/>
                  </a:rPr>
                  <a:t> </a:t>
                </a:r>
              </a:p>
            </p:txBody>
          </p:sp>
        </mc:Fallback>
      </mc:AlternateContent>
    </p:spTree>
    <p:extLst>
      <p:ext uri="{BB962C8B-B14F-4D97-AF65-F5344CB8AC3E}">
        <p14:creationId xmlns:p14="http://schemas.microsoft.com/office/powerpoint/2010/main" val="896933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F4A98C8D-7291-8A30-E751-3686E5A9F41D}"/>
              </a:ext>
            </a:extLst>
          </p:cNvPr>
          <p:cNvSpPr>
            <a:spLocks noGrp="1"/>
          </p:cNvSpPr>
          <p:nvPr>
            <p:ph type="title"/>
          </p:nvPr>
        </p:nvSpPr>
        <p:spPr/>
        <p:txBody>
          <a:bodyPr vert="horz" lIns="68580" tIns="34290" rIns="68580" bIns="34290" rtlCol="0" anchor="ctr">
            <a:noAutofit/>
          </a:bodyPr>
          <a:lstStyle/>
          <a:p>
            <a:r>
              <a:rPr lang="en-GB" sz="2000"/>
              <a:t>Breeding Blanket in DEMO: improved variants  </a:t>
            </a:r>
          </a:p>
        </p:txBody>
      </p:sp>
      <p:sp>
        <p:nvSpPr>
          <p:cNvPr id="35" name="Content Placeholder 2">
            <a:extLst>
              <a:ext uri="{FF2B5EF4-FFF2-40B4-BE49-F238E27FC236}">
                <a16:creationId xmlns:a16="http://schemas.microsoft.com/office/drawing/2014/main" id="{480644A8-8E6D-6BF7-AFF8-D3CE9B79098E}"/>
              </a:ext>
            </a:extLst>
          </p:cNvPr>
          <p:cNvSpPr>
            <a:spLocks noGrp="1"/>
          </p:cNvSpPr>
          <p:nvPr>
            <p:ph idx="1"/>
          </p:nvPr>
        </p:nvSpPr>
        <p:spPr>
          <a:xfrm>
            <a:off x="301723" y="589515"/>
            <a:ext cx="4685802" cy="1374644"/>
          </a:xfrm>
        </p:spPr>
        <p:txBody>
          <a:bodyPr>
            <a:normAutofit/>
          </a:bodyPr>
          <a:lstStyle/>
          <a:p>
            <a:pPr marL="0" indent="0">
              <a:buNone/>
            </a:pPr>
            <a:r>
              <a:rPr lang="en-GB" sz="1400" b="1" dirty="0">
                <a:latin typeface="+mn-lt"/>
              </a:rPr>
              <a:t>Water Cooled Lead Lithium Concept (WCLL) – Double Bundle</a:t>
            </a:r>
          </a:p>
          <a:p>
            <a:pPr marL="0" indent="0">
              <a:spcAft>
                <a:spcPts val="450"/>
              </a:spcAft>
              <a:buNone/>
            </a:pPr>
            <a:r>
              <a:rPr lang="en-GB" sz="1050" b="1" dirty="0">
                <a:solidFill>
                  <a:srgbClr val="0070C0"/>
                </a:solidFill>
                <a:latin typeface="+mn-lt"/>
              </a:rPr>
              <a:t>Breeder zone and first wall in series</a:t>
            </a:r>
            <a:r>
              <a:rPr lang="en-GB" sz="1050" dirty="0"/>
              <a:t> </a:t>
            </a:r>
            <a:r>
              <a:rPr lang="en-GB" sz="1050" dirty="0">
                <a:latin typeface="+mn-lt"/>
              </a:rPr>
              <a:t>(</a:t>
            </a:r>
            <a:r>
              <a:rPr lang="en-GB" sz="1050" dirty="0" err="1">
                <a:latin typeface="+mn-lt"/>
              </a:rPr>
              <a:t>T</a:t>
            </a:r>
            <a:r>
              <a:rPr lang="en-GB" sz="1050" baseline="-25000" dirty="0" err="1">
                <a:latin typeface="+mn-lt"/>
              </a:rPr>
              <a:t>in,FW</a:t>
            </a:r>
            <a:r>
              <a:rPr lang="en-GB" sz="1050" baseline="-25000" dirty="0">
                <a:latin typeface="+mn-lt"/>
              </a:rPr>
              <a:t> </a:t>
            </a:r>
            <a:r>
              <a:rPr lang="en-GB" sz="1050" dirty="0">
                <a:latin typeface="+mn-lt"/>
              </a:rPr>
              <a:t>≈ 315 °C)</a:t>
            </a:r>
          </a:p>
          <a:p>
            <a:pPr marL="1190" indent="0">
              <a:buNone/>
            </a:pPr>
            <a:r>
              <a:rPr lang="en-GB" sz="1200" dirty="0">
                <a:latin typeface="+mn-lt"/>
              </a:rPr>
              <a:t>Less tubes, less welds, less surface, less water, more </a:t>
            </a:r>
            <a:r>
              <a:rPr lang="en-GB" sz="1200" dirty="0" err="1">
                <a:latin typeface="+mn-lt"/>
              </a:rPr>
              <a:t>PbLi</a:t>
            </a:r>
            <a:endParaRPr lang="en-GB" sz="1200" dirty="0">
              <a:latin typeface="+mn-lt"/>
            </a:endParaRPr>
          </a:p>
          <a:p>
            <a:pPr marL="1190" indent="0">
              <a:buNone/>
            </a:pPr>
            <a:r>
              <a:rPr lang="en-GB" sz="1200" dirty="0">
                <a:latin typeface="+mn-lt"/>
              </a:rPr>
              <a:t>	 </a:t>
            </a:r>
            <a:r>
              <a:rPr lang="en-GB" sz="1200" dirty="0">
                <a:latin typeface="+mn-lt"/>
                <a:sym typeface="Wingdings" pitchFamily="2" charset="2"/>
              </a:rPr>
              <a:t> more reliable, lower T permeation, better TBR</a:t>
            </a:r>
            <a:endParaRPr lang="en-GB" sz="1200" dirty="0">
              <a:latin typeface="+mn-lt"/>
            </a:endParaRPr>
          </a:p>
          <a:p>
            <a:pPr marL="1190" indent="0">
              <a:buNone/>
            </a:pPr>
            <a:r>
              <a:rPr lang="en-GB" sz="1200" dirty="0">
                <a:latin typeface="+mn-lt"/>
              </a:rPr>
              <a:t>	 </a:t>
            </a:r>
            <a:r>
              <a:rPr lang="en-GB" sz="1200" dirty="0">
                <a:latin typeface="+mn-lt"/>
                <a:sym typeface="Wingdings" pitchFamily="2" charset="2"/>
              </a:rPr>
              <a:t> a</a:t>
            </a:r>
            <a:r>
              <a:rPr lang="en-GB" sz="1200" dirty="0">
                <a:latin typeface="+mn-lt"/>
              </a:rPr>
              <a:t>voids </a:t>
            </a:r>
            <a:r>
              <a:rPr lang="en-GB" sz="1200" dirty="0" err="1">
                <a:latin typeface="+mn-lt"/>
              </a:rPr>
              <a:t>PbLi</a:t>
            </a:r>
            <a:r>
              <a:rPr lang="en-GB" sz="1200" dirty="0">
                <a:latin typeface="+mn-lt"/>
              </a:rPr>
              <a:t> - water interaction</a:t>
            </a:r>
          </a:p>
        </p:txBody>
      </p:sp>
      <p:grpSp>
        <p:nvGrpSpPr>
          <p:cNvPr id="88" name="Group 87">
            <a:extLst>
              <a:ext uri="{FF2B5EF4-FFF2-40B4-BE49-F238E27FC236}">
                <a16:creationId xmlns:a16="http://schemas.microsoft.com/office/drawing/2014/main" id="{550CC0F1-3A57-381D-1862-D1ACDA1E7111}"/>
              </a:ext>
            </a:extLst>
          </p:cNvPr>
          <p:cNvGrpSpPr/>
          <p:nvPr/>
        </p:nvGrpSpPr>
        <p:grpSpPr>
          <a:xfrm>
            <a:off x="1328191" y="1851670"/>
            <a:ext cx="3113864" cy="3009907"/>
            <a:chOff x="3249208" y="1521891"/>
            <a:chExt cx="3360509" cy="3269907"/>
          </a:xfrm>
        </p:grpSpPr>
        <p:grpSp>
          <p:nvGrpSpPr>
            <p:cNvPr id="86" name="Group 85">
              <a:extLst>
                <a:ext uri="{FF2B5EF4-FFF2-40B4-BE49-F238E27FC236}">
                  <a16:creationId xmlns:a16="http://schemas.microsoft.com/office/drawing/2014/main" id="{77048730-CBC8-51E1-BB04-062FB1FCCAD1}"/>
                </a:ext>
              </a:extLst>
            </p:cNvPr>
            <p:cNvGrpSpPr/>
            <p:nvPr/>
          </p:nvGrpSpPr>
          <p:grpSpPr>
            <a:xfrm>
              <a:off x="3249208" y="1521891"/>
              <a:ext cx="3360509" cy="3269907"/>
              <a:chOff x="3103473" y="1844824"/>
              <a:chExt cx="3360509" cy="3269907"/>
            </a:xfrm>
          </p:grpSpPr>
          <p:pic>
            <p:nvPicPr>
              <p:cNvPr id="37" name="Picture 36">
                <a:extLst>
                  <a:ext uri="{FF2B5EF4-FFF2-40B4-BE49-F238E27FC236}">
                    <a16:creationId xmlns:a16="http://schemas.microsoft.com/office/drawing/2014/main" id="{E41FBA69-86DE-DD4D-34D2-ED117A3E39F5}"/>
                  </a:ext>
                </a:extLst>
              </p:cNvPr>
              <p:cNvPicPr>
                <a:picLocks noChangeAspect="1"/>
              </p:cNvPicPr>
              <p:nvPr/>
            </p:nvPicPr>
            <p:blipFill>
              <a:blip r:embed="rId2"/>
              <a:stretch>
                <a:fillRect/>
              </a:stretch>
            </p:blipFill>
            <p:spPr>
              <a:xfrm>
                <a:off x="5319242" y="2217384"/>
                <a:ext cx="1144740" cy="2897347"/>
              </a:xfrm>
              <a:prstGeom prst="rect">
                <a:avLst/>
              </a:prstGeom>
            </p:spPr>
          </p:pic>
          <p:pic>
            <p:nvPicPr>
              <p:cNvPr id="74" name="Picture 73">
                <a:extLst>
                  <a:ext uri="{FF2B5EF4-FFF2-40B4-BE49-F238E27FC236}">
                    <a16:creationId xmlns:a16="http://schemas.microsoft.com/office/drawing/2014/main" id="{B35FB5B5-B890-232C-9998-EED3AFA2F555}"/>
                  </a:ext>
                </a:extLst>
              </p:cNvPr>
              <p:cNvPicPr>
                <a:picLocks noChangeAspect="1"/>
              </p:cNvPicPr>
              <p:nvPr/>
            </p:nvPicPr>
            <p:blipFill>
              <a:blip r:embed="rId3"/>
              <a:stretch>
                <a:fillRect/>
              </a:stretch>
            </p:blipFill>
            <p:spPr>
              <a:xfrm>
                <a:off x="3103473" y="1844824"/>
                <a:ext cx="2592288" cy="1821234"/>
              </a:xfrm>
              <a:prstGeom prst="rect">
                <a:avLst/>
              </a:prstGeom>
            </p:spPr>
          </p:pic>
          <p:pic>
            <p:nvPicPr>
              <p:cNvPr id="75" name="Picture 74">
                <a:extLst>
                  <a:ext uri="{FF2B5EF4-FFF2-40B4-BE49-F238E27FC236}">
                    <a16:creationId xmlns:a16="http://schemas.microsoft.com/office/drawing/2014/main" id="{EFEA9AA3-5D46-8757-E631-A7F754A0A1DD}"/>
                  </a:ext>
                </a:extLst>
              </p:cNvPr>
              <p:cNvPicPr>
                <a:picLocks noChangeAspect="1"/>
              </p:cNvPicPr>
              <p:nvPr/>
            </p:nvPicPr>
            <p:blipFill>
              <a:blip r:embed="rId4"/>
              <a:stretch>
                <a:fillRect/>
              </a:stretch>
            </p:blipFill>
            <p:spPr>
              <a:xfrm>
                <a:off x="4197369" y="3788183"/>
                <a:ext cx="1374476" cy="772116"/>
              </a:xfrm>
              <a:prstGeom prst="rect">
                <a:avLst/>
              </a:prstGeom>
            </p:spPr>
          </p:pic>
          <p:cxnSp>
            <p:nvCxnSpPr>
              <p:cNvPr id="76" name="Straight Arrow Connector 75">
                <a:extLst>
                  <a:ext uri="{FF2B5EF4-FFF2-40B4-BE49-F238E27FC236}">
                    <a16:creationId xmlns:a16="http://schemas.microsoft.com/office/drawing/2014/main" id="{31309FC6-B655-E6ED-E33A-F21A4BE8E53D}"/>
                  </a:ext>
                </a:extLst>
              </p:cNvPr>
              <p:cNvCxnSpPr>
                <a:cxnSpLocks/>
              </p:cNvCxnSpPr>
              <p:nvPr/>
            </p:nvCxnSpPr>
            <p:spPr>
              <a:xfrm flipH="1" flipV="1">
                <a:off x="4119524" y="3429000"/>
                <a:ext cx="82199" cy="359183"/>
              </a:xfrm>
              <a:prstGeom prst="straightConnector1">
                <a:avLst/>
              </a:prstGeom>
              <a:ln w="15875" cap="flat">
                <a:solidFill>
                  <a:srgbClr val="C00000"/>
                </a:solidFill>
                <a:round/>
                <a:headEnd type="none" w="lg" len="lg"/>
                <a:tailEnd type="none" w="sm" len="lg"/>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E32475F9-BAAE-4816-B6FE-56A0DBEC6D53}"/>
                  </a:ext>
                </a:extLst>
              </p:cNvPr>
              <p:cNvSpPr/>
              <p:nvPr/>
            </p:nvSpPr>
            <p:spPr>
              <a:xfrm>
                <a:off x="4118524" y="3261661"/>
                <a:ext cx="185667" cy="166220"/>
              </a:xfrm>
              <a:prstGeom prst="rect">
                <a:avLst/>
              </a:prstGeom>
              <a:noFill/>
              <a:ln w="158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cxnSp>
            <p:nvCxnSpPr>
              <p:cNvPr id="80" name="Straight Arrow Connector 79">
                <a:extLst>
                  <a:ext uri="{FF2B5EF4-FFF2-40B4-BE49-F238E27FC236}">
                    <a16:creationId xmlns:a16="http://schemas.microsoft.com/office/drawing/2014/main" id="{545CEE52-2455-1D57-9C7C-1EDD238B5A42}"/>
                  </a:ext>
                </a:extLst>
              </p:cNvPr>
              <p:cNvCxnSpPr>
                <a:cxnSpLocks/>
              </p:cNvCxnSpPr>
              <p:nvPr/>
            </p:nvCxnSpPr>
            <p:spPr>
              <a:xfrm flipH="1" flipV="1">
                <a:off x="4322438" y="3273349"/>
                <a:ext cx="1248407" cy="522134"/>
              </a:xfrm>
              <a:prstGeom prst="straightConnector1">
                <a:avLst/>
              </a:prstGeom>
              <a:ln w="15875" cap="flat">
                <a:solidFill>
                  <a:srgbClr val="C00000"/>
                </a:solidFill>
                <a:round/>
                <a:headEnd type="none" w="lg" len="lg"/>
                <a:tailEnd type="none" w="sm" len="lg"/>
              </a:ln>
            </p:spPr>
            <p:style>
              <a:lnRef idx="1">
                <a:schemeClr val="accent1"/>
              </a:lnRef>
              <a:fillRef idx="0">
                <a:schemeClr val="accent1"/>
              </a:fillRef>
              <a:effectRef idx="0">
                <a:schemeClr val="accent1"/>
              </a:effectRef>
              <a:fontRef idx="minor">
                <a:schemeClr val="tx1"/>
              </a:fontRef>
            </p:style>
          </p:cxnSp>
        </p:grpSp>
        <p:sp>
          <p:nvSpPr>
            <p:cNvPr id="77" name="Rectangle 76">
              <a:extLst>
                <a:ext uri="{FF2B5EF4-FFF2-40B4-BE49-F238E27FC236}">
                  <a16:creationId xmlns:a16="http://schemas.microsoft.com/office/drawing/2014/main" id="{0411440E-8235-4229-3348-3C62ACA24D29}"/>
                </a:ext>
              </a:extLst>
            </p:cNvPr>
            <p:cNvSpPr/>
            <p:nvPr/>
          </p:nvSpPr>
          <p:spPr>
            <a:xfrm>
              <a:off x="4341558" y="3472550"/>
              <a:ext cx="1375022" cy="763809"/>
            </a:xfrm>
            <a:prstGeom prst="rect">
              <a:avLst/>
            </a:prstGeom>
            <a:noFill/>
            <a:ln w="158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grpSp>
      <p:sp>
        <p:nvSpPr>
          <p:cNvPr id="85" name="Content Placeholder 2">
            <a:extLst>
              <a:ext uri="{FF2B5EF4-FFF2-40B4-BE49-F238E27FC236}">
                <a16:creationId xmlns:a16="http://schemas.microsoft.com/office/drawing/2014/main" id="{8311DF87-85CB-ED52-7584-DA0669AFDF23}"/>
              </a:ext>
            </a:extLst>
          </p:cNvPr>
          <p:cNvSpPr txBox="1">
            <a:spLocks/>
          </p:cNvSpPr>
          <p:nvPr/>
        </p:nvSpPr>
        <p:spPr>
          <a:xfrm>
            <a:off x="5187096" y="609179"/>
            <a:ext cx="3957955" cy="2023030"/>
          </a:xfrm>
          <a:prstGeom prst="rect">
            <a:avLst/>
          </a:prstGeom>
        </p:spPr>
        <p:txBody>
          <a:bodyPr vert="horz" lIns="68580" tIns="34290" rIns="68580" bIns="34290" rtlCol="0">
            <a:normAutofit/>
          </a:bodyPr>
          <a:lstStyle>
            <a:lvl1pPr marL="457189" indent="-457189"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en-GB" sz="1400" b="1" dirty="0">
                <a:latin typeface="+mn-lt"/>
              </a:rPr>
              <a:t>Water-cooled Lead and Ceramic Breeder (WLCB)</a:t>
            </a:r>
            <a:endParaRPr lang="en-GB" sz="1400" b="1" i="1" dirty="0">
              <a:latin typeface="+mn-lt"/>
            </a:endParaRPr>
          </a:p>
          <a:p>
            <a:pPr marL="0" indent="0">
              <a:buNone/>
            </a:pPr>
            <a:r>
              <a:rPr lang="en-US" sz="1050" b="1" dirty="0">
                <a:solidFill>
                  <a:srgbClr val="0070C0"/>
                </a:solidFill>
                <a:latin typeface="+mn-lt"/>
              </a:rPr>
              <a:t>Neutron multiplier</a:t>
            </a:r>
            <a:r>
              <a:rPr lang="en-US" sz="1050" dirty="0">
                <a:solidFill>
                  <a:srgbClr val="0070C0"/>
                </a:solidFill>
                <a:latin typeface="+mn-lt"/>
              </a:rPr>
              <a:t>:</a:t>
            </a:r>
            <a:r>
              <a:rPr lang="en-US" sz="1050" dirty="0">
                <a:latin typeface="+mn-lt"/>
              </a:rPr>
              <a:t> molten Pb or solid Pb compound  </a:t>
            </a:r>
          </a:p>
          <a:p>
            <a:pPr marL="0" indent="0">
              <a:buNone/>
            </a:pPr>
            <a:r>
              <a:rPr lang="en-US" sz="1050" b="1" dirty="0">
                <a:solidFill>
                  <a:srgbClr val="0070C0"/>
                </a:solidFill>
                <a:latin typeface="+mn-lt"/>
              </a:rPr>
              <a:t>Coolant</a:t>
            </a:r>
            <a:r>
              <a:rPr lang="en-US" sz="1050" dirty="0">
                <a:solidFill>
                  <a:srgbClr val="0070C0"/>
                </a:solidFill>
                <a:latin typeface="+mn-lt"/>
              </a:rPr>
              <a:t>:</a:t>
            </a:r>
            <a:r>
              <a:rPr lang="en-US" sz="1050" dirty="0">
                <a:latin typeface="+mn-lt"/>
              </a:rPr>
              <a:t> Water (285-325°C @15.5 MPa)</a:t>
            </a:r>
          </a:p>
          <a:p>
            <a:pPr marL="0" indent="0">
              <a:buNone/>
            </a:pPr>
            <a:r>
              <a:rPr lang="en-US" sz="1050" b="1" dirty="0">
                <a:solidFill>
                  <a:srgbClr val="0070C0"/>
                </a:solidFill>
                <a:latin typeface="+mn-lt"/>
              </a:rPr>
              <a:t>T extraction with purge Helium</a:t>
            </a:r>
            <a:r>
              <a:rPr lang="en-US" sz="1050" dirty="0">
                <a:solidFill>
                  <a:srgbClr val="0070C0"/>
                </a:solidFill>
                <a:latin typeface="+mn-lt"/>
              </a:rPr>
              <a:t>:</a:t>
            </a:r>
            <a:r>
              <a:rPr lang="en-US" sz="1050" dirty="0">
                <a:latin typeface="+mn-lt"/>
              </a:rPr>
              <a:t> 0.1% H</a:t>
            </a:r>
            <a:r>
              <a:rPr lang="en-US" sz="1050" baseline="-25000" dirty="0">
                <a:latin typeface="+mn-lt"/>
              </a:rPr>
              <a:t>2</a:t>
            </a:r>
            <a:r>
              <a:rPr lang="en-US" sz="1050" dirty="0">
                <a:latin typeface="+mn-lt"/>
              </a:rPr>
              <a:t>/H</a:t>
            </a:r>
            <a:r>
              <a:rPr lang="en-US" sz="1050" baseline="-25000" dirty="0">
                <a:latin typeface="+mn-lt"/>
              </a:rPr>
              <a:t>2</a:t>
            </a:r>
            <a:r>
              <a:rPr lang="en-US" sz="1050" dirty="0">
                <a:latin typeface="+mn-lt"/>
              </a:rPr>
              <a:t>O@ ~0.2 MPa </a:t>
            </a:r>
          </a:p>
          <a:p>
            <a:pPr marL="0" indent="0">
              <a:spcAft>
                <a:spcPts val="450"/>
              </a:spcAft>
              <a:buNone/>
            </a:pPr>
            <a:r>
              <a:rPr lang="en-GB" sz="1050" b="1" dirty="0">
                <a:solidFill>
                  <a:srgbClr val="0070C0"/>
                </a:solidFill>
                <a:latin typeface="+mn-lt"/>
              </a:rPr>
              <a:t>Breeder zone and first wall in series </a:t>
            </a:r>
            <a:r>
              <a:rPr lang="en-GB" sz="1050" dirty="0">
                <a:latin typeface="+mn-lt"/>
              </a:rPr>
              <a:t>(</a:t>
            </a:r>
            <a:r>
              <a:rPr lang="en-GB" sz="1050" dirty="0" err="1">
                <a:latin typeface="+mn-lt"/>
              </a:rPr>
              <a:t>T</a:t>
            </a:r>
            <a:r>
              <a:rPr lang="en-GB" sz="1050" baseline="-25000" dirty="0" err="1">
                <a:latin typeface="+mn-lt"/>
              </a:rPr>
              <a:t>in,FW</a:t>
            </a:r>
            <a:r>
              <a:rPr lang="en-GB" sz="1050" baseline="-25000" dirty="0">
                <a:latin typeface="+mn-lt"/>
              </a:rPr>
              <a:t> </a:t>
            </a:r>
            <a:r>
              <a:rPr lang="en-GB" sz="1050" dirty="0">
                <a:latin typeface="+mn-lt"/>
              </a:rPr>
              <a:t>≈ 315 °C)</a:t>
            </a:r>
          </a:p>
          <a:p>
            <a:pPr marL="1190" indent="0">
              <a:buNone/>
            </a:pPr>
            <a:r>
              <a:rPr lang="en-GB" sz="1200" dirty="0">
                <a:latin typeface="+mn-lt"/>
              </a:rPr>
              <a:t>Available TER and water PWR technology</a:t>
            </a:r>
          </a:p>
          <a:p>
            <a:pPr marL="1190" indent="0">
              <a:buNone/>
            </a:pPr>
            <a:r>
              <a:rPr lang="en-GB" sz="1200" dirty="0">
                <a:latin typeface="+mn-lt"/>
              </a:rPr>
              <a:t>Good TBR and neutron shielding, low T permeation</a:t>
            </a:r>
          </a:p>
        </p:txBody>
      </p:sp>
      <p:pic>
        <p:nvPicPr>
          <p:cNvPr id="101" name="Picture 100">
            <a:extLst>
              <a:ext uri="{FF2B5EF4-FFF2-40B4-BE49-F238E27FC236}">
                <a16:creationId xmlns:a16="http://schemas.microsoft.com/office/drawing/2014/main" id="{99470911-AA25-809C-07D0-3E312C3D4661}"/>
              </a:ext>
            </a:extLst>
          </p:cNvPr>
          <p:cNvPicPr>
            <a:picLocks noChangeAspect="1"/>
          </p:cNvPicPr>
          <p:nvPr/>
        </p:nvPicPr>
        <p:blipFill rotWithShape="1">
          <a:blip r:embed="rId5"/>
          <a:srcRect t="10262" r="5426" b="24283"/>
          <a:stretch/>
        </p:blipFill>
        <p:spPr>
          <a:xfrm>
            <a:off x="5914819" y="2551474"/>
            <a:ext cx="2502510" cy="2120483"/>
          </a:xfrm>
          <a:prstGeom prst="rect">
            <a:avLst/>
          </a:prstGeom>
        </p:spPr>
      </p:pic>
      <p:sp>
        <p:nvSpPr>
          <p:cNvPr id="5" name="TextBox 4">
            <a:extLst>
              <a:ext uri="{FF2B5EF4-FFF2-40B4-BE49-F238E27FC236}">
                <a16:creationId xmlns:a16="http://schemas.microsoft.com/office/drawing/2014/main" id="{6B12F3E8-9C5B-711A-CDC7-010B1990452F}"/>
              </a:ext>
            </a:extLst>
          </p:cNvPr>
          <p:cNvSpPr txBox="1"/>
          <p:nvPr/>
        </p:nvSpPr>
        <p:spPr>
          <a:xfrm>
            <a:off x="111790" y="4510760"/>
            <a:ext cx="3236844" cy="323165"/>
          </a:xfrm>
          <a:prstGeom prst="rect">
            <a:avLst/>
          </a:prstGeom>
          <a:noFill/>
        </p:spPr>
        <p:txBody>
          <a:bodyPr wrap="square">
            <a:spAutoFit/>
          </a:bodyPr>
          <a:lstStyle/>
          <a:p>
            <a:pPr algn="just"/>
            <a:r>
              <a:rPr lang="en-GB" sz="750" i="1" dirty="0">
                <a:cs typeface="Arial" panose="020B0604020202020204" pitchFamily="34" charset="0"/>
              </a:rPr>
              <a:t>P. </a:t>
            </a:r>
            <a:r>
              <a:rPr lang="en-GB" sz="750" i="1" dirty="0" err="1">
                <a:cs typeface="Arial" panose="020B0604020202020204" pitchFamily="34" charset="0"/>
              </a:rPr>
              <a:t>Pereslavtsev</a:t>
            </a:r>
            <a:r>
              <a:rPr lang="en-GB" sz="750" i="1" dirty="0">
                <a:cs typeface="Arial" panose="020B0604020202020204" pitchFamily="34" charset="0"/>
              </a:rPr>
              <a:t> et al, (2023) Neutronic Activity for Development of the Promising Alternative Water-Cooled DEMO Concepts, Appl. Sci., 13, 7383,</a:t>
            </a:r>
          </a:p>
        </p:txBody>
      </p:sp>
      <p:sp>
        <p:nvSpPr>
          <p:cNvPr id="6" name="Footer Placeholder 5">
            <a:extLst>
              <a:ext uri="{FF2B5EF4-FFF2-40B4-BE49-F238E27FC236}">
                <a16:creationId xmlns:a16="http://schemas.microsoft.com/office/drawing/2014/main" id="{D138DFC8-0A04-1E4E-9AA8-E61B60730506}"/>
              </a:ext>
            </a:extLst>
          </p:cNvPr>
          <p:cNvSpPr>
            <a:spLocks noGrp="1"/>
          </p:cNvSpPr>
          <p:nvPr>
            <p:ph type="ftr" sz="quarter" idx="11"/>
          </p:nvPr>
        </p:nvSpPr>
        <p:spPr/>
        <p:txBody>
          <a:bodyPr/>
          <a:lstStyle/>
          <a:p>
            <a:r>
              <a:rPr lang="en-GB">
                <a:solidFill>
                  <a:prstClr val="white"/>
                </a:solidFill>
              </a:rPr>
              <a:t>A.Fasoli | FPA Annual Meeting | December 2024</a:t>
            </a:r>
          </a:p>
        </p:txBody>
      </p:sp>
      <p:sp>
        <p:nvSpPr>
          <p:cNvPr id="7" name="Slide Number Placeholder 6">
            <a:extLst>
              <a:ext uri="{FF2B5EF4-FFF2-40B4-BE49-F238E27FC236}">
                <a16:creationId xmlns:a16="http://schemas.microsoft.com/office/drawing/2014/main" id="{4B64FB2F-C372-A25E-E9BB-4A5C9CC935AB}"/>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a:solidFill>
                <a:prstClr val="white"/>
              </a:solidFill>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A79BE6E-912A-0707-82CA-E9D367C23CCA}"/>
                  </a:ext>
                </a:extLst>
              </p:cNvPr>
              <p:cNvSpPr/>
              <p:nvPr/>
            </p:nvSpPr>
            <p:spPr>
              <a:xfrm>
                <a:off x="5413591" y="4664133"/>
                <a:ext cx="3563888" cy="261610"/>
              </a:xfrm>
              <a:prstGeom prst="rect">
                <a:avLst/>
              </a:prstGeom>
            </p:spPr>
            <p:txBody>
              <a:bodyPr wrap="square">
                <a:spAutoFit/>
              </a:bodyPr>
              <a:lstStyle/>
              <a:p>
                <a:pPr algn="ctr"/>
                <a:r>
                  <a:rPr lang="de-DE" sz="1100" i="1">
                    <a:solidFill>
                      <a:schemeClr val="bg1"/>
                    </a:solidFill>
                    <a:ea typeface="Cambria" panose="02040503050406030204" pitchFamily="18" charset="0"/>
                    <a:cs typeface="Times New Roman" panose="02020603050405020304" pitchFamily="18" charset="0"/>
                  </a:rPr>
                  <a:t> </a:t>
                </a:r>
                <a14:m>
                  <m:oMath xmlns:m="http://schemas.openxmlformats.org/officeDocument/2006/math">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𝐶𝑜𝑢𝑟𝑡𝑒𝑠𝑦</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𝑜𝑓</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𝑆</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m:t>
                    </m:r>
                    <m:sSup>
                      <m:sSupPr>
                        <m:ctrlP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ctrlPr>
                      </m:sSupPr>
                      <m:e>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𝑑</m:t>
                        </m:r>
                      </m:e>
                      <m:sup>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m:t>
                        </m:r>
                      </m:sup>
                    </m:sSup>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𝐴𝑚𝑖𝑐𝑜</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 </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𝐹</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m:t>
                    </m:r>
                    <m:r>
                      <a:rPr lang="fr-CH" sz="1100" b="0" i="1" smtClean="0">
                        <a:solidFill>
                          <a:schemeClr val="bg1"/>
                        </a:solidFill>
                        <a:latin typeface="Cambria Math" panose="02040503050406030204" pitchFamily="18" charset="0"/>
                        <a:ea typeface="Cambria" panose="02040503050406030204" pitchFamily="18" charset="0"/>
                        <a:cs typeface="Times New Roman" panose="02020603050405020304" pitchFamily="18" charset="0"/>
                      </a:rPr>
                      <m:t>𝐻𝑒𝑟𝑛𝑎𝑛𝑑𝑒𝑧</m:t>
                    </m:r>
                  </m:oMath>
                </a14:m>
                <a:endParaRPr lang="de-DE" sz="1100" i="1">
                  <a:solidFill>
                    <a:schemeClr val="bg1"/>
                  </a:solidFill>
                </a:endParaRPr>
              </a:p>
            </p:txBody>
          </p:sp>
        </mc:Choice>
        <mc:Fallback xmlns="">
          <p:sp>
            <p:nvSpPr>
              <p:cNvPr id="2" name="Rectangle 1">
                <a:extLst>
                  <a:ext uri="{FF2B5EF4-FFF2-40B4-BE49-F238E27FC236}">
                    <a16:creationId xmlns:a16="http://schemas.microsoft.com/office/drawing/2014/main" id="{3A79BE6E-912A-0707-82CA-E9D367C23CCA}"/>
                  </a:ext>
                </a:extLst>
              </p:cNvPr>
              <p:cNvSpPr>
                <a:spLocks noRot="1" noChangeAspect="1" noMove="1" noResize="1" noEditPoints="1" noAdjustHandles="1" noChangeArrowheads="1" noChangeShapeType="1" noTextEdit="1"/>
              </p:cNvSpPr>
              <p:nvPr/>
            </p:nvSpPr>
            <p:spPr>
              <a:xfrm>
                <a:off x="5413591" y="4664133"/>
                <a:ext cx="3563888" cy="261610"/>
              </a:xfrm>
              <a:prstGeom prst="rect">
                <a:avLst/>
              </a:prstGeom>
              <a:blipFill>
                <a:blip r:embed="rId6"/>
                <a:stretch>
                  <a:fillRect b="-6977"/>
                </a:stretch>
              </a:blipFill>
            </p:spPr>
            <p:txBody>
              <a:bodyPr/>
              <a:lstStyle/>
              <a:p>
                <a:r>
                  <a:rPr lang="en-US">
                    <a:noFill/>
                  </a:rPr>
                  <a:t> </a:t>
                </a:r>
              </a:p>
            </p:txBody>
          </p:sp>
        </mc:Fallback>
      </mc:AlternateContent>
    </p:spTree>
    <p:extLst>
      <p:ext uri="{BB962C8B-B14F-4D97-AF65-F5344CB8AC3E}">
        <p14:creationId xmlns:p14="http://schemas.microsoft.com/office/powerpoint/2010/main" val="3347070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1228</TotalTime>
  <Words>1885</Words>
  <Application>Microsoft Macintosh PowerPoint</Application>
  <PresentationFormat>On-screen Show (16:9)</PresentationFormat>
  <Paragraphs>314</Paragraphs>
  <Slides>25</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Aptos</vt:lpstr>
      <vt:lpstr>Arial</vt:lpstr>
      <vt:lpstr>Arial Black</vt:lpstr>
      <vt:lpstr>Arial Narrow</vt:lpstr>
      <vt:lpstr>Calibri</vt:lpstr>
      <vt:lpstr>Cambria</vt:lpstr>
      <vt:lpstr>Cambria Math</vt:lpstr>
      <vt:lpstr>Franklin Gothic Medium</vt:lpstr>
      <vt:lpstr>Montserrat</vt:lpstr>
      <vt:lpstr>Symbol</vt:lpstr>
      <vt:lpstr>Office Theme</vt:lpstr>
      <vt:lpstr>The EUROfusion approach to DEMO and fusion energy</vt:lpstr>
      <vt:lpstr>About EUROfusion</vt:lpstr>
      <vt:lpstr>R&amp;D program follows the European Fusion Roadmap</vt:lpstr>
      <vt:lpstr>Main elements of the Roadmap revision</vt:lpstr>
      <vt:lpstr>Definition of the DEMO step – high level goals</vt:lpstr>
      <vt:lpstr>Example of system code exploration of DEMO low aspect ratio solution </vt:lpstr>
      <vt:lpstr>Gaps to be addressed</vt:lpstr>
      <vt:lpstr>Breeding Blanket in DEMO: main reference concepts</vt:lpstr>
      <vt:lpstr>Breeding Blanket in DEMO: improved variants  </vt:lpstr>
      <vt:lpstr>Materials</vt:lpstr>
      <vt:lpstr>IFMIF-DONES: construction has started</vt:lpstr>
      <vt:lpstr>DEMO Phase 1 or a Volumetric Neutron Source ? </vt:lpstr>
      <vt:lpstr>Present view of the VNS design – comparison to ITER</vt:lpstr>
      <vt:lpstr>The VNS as an element of the DEMO plant ?</vt:lpstr>
      <vt:lpstr>Measures to accelerate the DEMO program</vt:lpstr>
      <vt:lpstr>Measures to accelerate the DEMO program</vt:lpstr>
      <vt:lpstr>Measures to accelerate the DEMO program</vt:lpstr>
      <vt:lpstr>Measures to accelerate the DEMO program</vt:lpstr>
      <vt:lpstr>Measures to accelerate the DEMO program</vt:lpstr>
      <vt:lpstr>Measures to accelerate the DEMO program</vt:lpstr>
      <vt:lpstr>Measures to accelerate the DEMO program</vt:lpstr>
      <vt:lpstr>Measures to accelerate the DEMO program</vt:lpstr>
      <vt:lpstr>Measures to accelerate the Fusion Power Plant program beyond DEMO</vt:lpstr>
      <vt:lpstr>PowerPoint Presentation</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Beaton,Will</dc:creator>
  <cp:lastModifiedBy>Ambrogio Fasoli</cp:lastModifiedBy>
  <cp:revision>22</cp:revision>
  <cp:lastPrinted>2014-10-16T14:51:28Z</cp:lastPrinted>
  <dcterms:created xsi:type="dcterms:W3CDTF">2021-12-22T14:29:37Z</dcterms:created>
  <dcterms:modified xsi:type="dcterms:W3CDTF">2024-11-26T18:06:19Z</dcterms:modified>
</cp:coreProperties>
</file>