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19" r:id="rId4"/>
  </p:sldMasterIdLst>
  <p:notesMasterIdLst>
    <p:notesMasterId r:id="rId14"/>
  </p:notesMasterIdLst>
  <p:sldIdLst>
    <p:sldId id="256" r:id="rId5"/>
    <p:sldId id="259" r:id="rId6"/>
    <p:sldId id="2145707552" r:id="rId7"/>
    <p:sldId id="267" r:id="rId8"/>
    <p:sldId id="288" r:id="rId9"/>
    <p:sldId id="285" r:id="rId10"/>
    <p:sldId id="296" r:id="rId11"/>
    <p:sldId id="2145707555" r:id="rId12"/>
    <p:sldId id="265" r:id="rId13"/>
  </p:sldIdLst>
  <p:sldSz cx="9144000" cy="5143500" type="screen16x9"/>
  <p:notesSz cx="6858000" cy="9144000"/>
  <p:embeddedFontLst>
    <p:embeddedFont>
      <p:font typeface="Helvetica Neue" panose="020B0604020202020204" charset="0"/>
      <p:regular r:id="rId15"/>
      <p:bold r:id="rId16"/>
      <p:italic r:id="rId17"/>
      <p:boldItalic r:id="rId18"/>
    </p:embeddedFont>
    <p:embeddedFont>
      <p:font typeface="Roboto Mono" panose="00000009000000000000" pitchFamily="49" charset="0"/>
      <p:regular r:id="rId19"/>
      <p:bold r:id="rId20"/>
      <p:italic r:id="rId21"/>
      <p:boldItalic r:id="rId22"/>
    </p:embeddedFont>
    <p:embeddedFont>
      <p:font typeface="Space Grotesk" panose="020B0604020202020204" charset="0"/>
      <p:regular r:id="rId23"/>
      <p:bold r:id="rId24"/>
    </p:embeddedFont>
    <p:embeddedFont>
      <p:font typeface="Space Grotesk Light" panose="020B0604020202020204" charset="0"/>
      <p:regular r:id="rId25"/>
      <p:bold r:id="rId26"/>
    </p:embeddedFont>
    <p:embeddedFont>
      <p:font typeface="Space Grotesk Medium" panose="020B0604020202020204" charset="0"/>
      <p:regular r:id="rId27"/>
      <p:bold r:id="rId28"/>
    </p:embeddedFont>
    <p:embeddedFont>
      <p:font typeface="Space Grotesk SemiBold" panose="020B0604020202020204" charset="0"/>
      <p:regular r:id="rId29"/>
      <p:bold r:id="rId30"/>
    </p:embeddedFont>
    <p:embeddedFont>
      <p:font typeface="Space Mono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592">
          <p15:clr>
            <a:srgbClr val="747775"/>
          </p15:clr>
        </p15:guide>
        <p15:guide id="3" pos="2880">
          <p15:clr>
            <a:srgbClr val="747775"/>
          </p15:clr>
        </p15:guide>
        <p15:guide id="4" pos="3456">
          <p15:clr>
            <a:srgbClr val="747775"/>
          </p15:clr>
        </p15:guide>
        <p15:guide id="5" pos="4025">
          <p15:clr>
            <a:srgbClr val="747775"/>
          </p15:clr>
        </p15:guide>
        <p15:guide id="6" pos="3744">
          <p15:clr>
            <a:srgbClr val="747775"/>
          </p15:clr>
        </p15:guide>
        <p15:guide id="7" pos="3747">
          <p15:clr>
            <a:srgbClr val="747775"/>
          </p15:clr>
        </p15:guide>
        <p15:guide id="8" pos="4608">
          <p15:clr>
            <a:srgbClr val="747775"/>
          </p15:clr>
        </p15:guide>
        <p15:guide id="9" pos="4896">
          <p15:clr>
            <a:srgbClr val="747775"/>
          </p15:clr>
        </p15:guide>
        <p15:guide id="10" pos="3168">
          <p15:clr>
            <a:srgbClr val="747775"/>
          </p15:clr>
        </p15:guide>
        <p15:guide id="11" pos="4320">
          <p15:clr>
            <a:srgbClr val="747775"/>
          </p15:clr>
        </p15:guide>
        <p15:guide id="12" orient="horz" pos="16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A8CB14-9441-C748-6EE3-5DDB0B625236}" name="Susana Reyes" initials="SR" userId="S::sreyes@xcimer.net::2205911c-c044-466d-a66b-92ec9c4213a9" providerId="AD"/>
  <p188:author id="{B3D20A64-4816-5F0B-D177-993D65EFCCA0}" name="Conner Galloway" initials="CG" userId="S::cgalloway@xcimer.net::dfd6fd54-ddfd-4cb9-87f4-7e9fbe5c1bb8" providerId="AD"/>
  <p188:author id="{67F3C29F-5D97-FE91-3C49-2BC0D355284D}" name="Kirk Flippo" initials="KF" userId="S::kflippo@xcimer.net::b0b503ba-1bac-433a-8244-b0da89619d8b" providerId="AD"/>
  <p188:author id="{60A7A5B3-5754-08C6-BAC6-912A3167E756}" name="FRANCISCO M OGANDO SERRANO" initials="FO" userId="S::fogando@ind.uned.es::7872e37b-5679-4bd0-a831-77162ce63303" providerId="AD"/>
  <p188:author id="{0345CECA-C8FB-0967-08BC-CF33577B984E}" name="Bob Earley" initials="BE" userId="S::bearley@xcimer.net::b02a4da5-ea8d-4efe-b3e8-bbba551507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5FF65"/>
    <a:srgbClr val="00FF00"/>
    <a:srgbClr val="CCFF99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F94538-60D1-4517-A45C-A7505AF36516}">
  <a:tblStyle styleId="{BFF94538-60D1-4517-A45C-A7505AF365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12" y="56"/>
      </p:cViewPr>
      <p:guideLst>
        <p:guide pos="2592"/>
        <p:guide pos="2880"/>
        <p:guide pos="3456"/>
        <p:guide pos="4025"/>
        <p:guide pos="3744"/>
        <p:guide pos="3747"/>
        <p:guide pos="4608"/>
        <p:guide pos="4896"/>
        <p:guide pos="3168"/>
        <p:guide pos="432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microsoft.com/office/2016/11/relationships/changesInfo" Target="changesInfos/changesInfo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a Reyes" userId="2205911c-c044-466d-a66b-92ec9c4213a9" providerId="ADAL" clId="{00EBD3B3-33C2-474E-B24A-2D612E6D4391}"/>
    <pc:docChg chg="delSld">
      <pc:chgData name="Susana Reyes" userId="2205911c-c044-466d-a66b-92ec9c4213a9" providerId="ADAL" clId="{00EBD3B3-33C2-474E-B24A-2D612E6D4391}" dt="2024-12-03T15:58:25.856" v="2" actId="47"/>
      <pc:docMkLst>
        <pc:docMk/>
      </pc:docMkLst>
      <pc:sldChg chg="del">
        <pc:chgData name="Susana Reyes" userId="2205911c-c044-466d-a66b-92ec9c4213a9" providerId="ADAL" clId="{00EBD3B3-33C2-474E-B24A-2D612E6D4391}" dt="2024-12-03T15:58:25.856" v="2" actId="47"/>
        <pc:sldMkLst>
          <pc:docMk/>
          <pc:sldMk cId="0" sldId="261"/>
        </pc:sldMkLst>
      </pc:sldChg>
      <pc:sldChg chg="del">
        <pc:chgData name="Susana Reyes" userId="2205911c-c044-466d-a66b-92ec9c4213a9" providerId="ADAL" clId="{00EBD3B3-33C2-474E-B24A-2D612E6D4391}" dt="2024-12-03T15:58:25.482" v="1" actId="47"/>
        <pc:sldMkLst>
          <pc:docMk/>
          <pc:sldMk cId="0" sldId="262"/>
        </pc:sldMkLst>
      </pc:sldChg>
      <pc:sldChg chg="del">
        <pc:chgData name="Susana Reyes" userId="2205911c-c044-466d-a66b-92ec9c4213a9" providerId="ADAL" clId="{00EBD3B3-33C2-474E-B24A-2D612E6D4391}" dt="2024-12-03T15:58:24.865" v="0" actId="47"/>
        <pc:sldMkLst>
          <pc:docMk/>
          <pc:sldMk cId="0" sldId="263"/>
        </pc:sldMkLst>
      </pc:sldChg>
      <pc:sldMasterChg chg="delSldLayout">
        <pc:chgData name="Susana Reyes" userId="2205911c-c044-466d-a66b-92ec9c4213a9" providerId="ADAL" clId="{00EBD3B3-33C2-474E-B24A-2D612E6D4391}" dt="2024-12-03T15:58:25.856" v="2" actId="47"/>
        <pc:sldMasterMkLst>
          <pc:docMk/>
          <pc:sldMasterMk cId="1798029510" sldId="2147483919"/>
        </pc:sldMasterMkLst>
        <pc:sldLayoutChg chg="del">
          <pc:chgData name="Susana Reyes" userId="2205911c-c044-466d-a66b-92ec9c4213a9" providerId="ADAL" clId="{00EBD3B3-33C2-474E-B24A-2D612E6D4391}" dt="2024-12-03T15:58:25.856" v="2" actId="47"/>
          <pc:sldLayoutMkLst>
            <pc:docMk/>
            <pc:sldMasterMk cId="1798029510" sldId="2147483919"/>
            <pc:sldLayoutMk cId="3496835972" sldId="214748392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d9c8c93fa_1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dd9c8c93fa_1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7852ddf97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27852ddf97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e7cc1d2cf5_1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e7cc1d2cf5_1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73e031cc4c_9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73e031cc4c_9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2df0217ef7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2df0217ef7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2"/>
                </a:solidFill>
              </a:rPr>
              <a:t>73,716 SF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2"/>
                </a:solidFill>
              </a:rPr>
              <a:t>12,000 SF Class A office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2"/>
                </a:solidFill>
              </a:rPr>
              <a:t>Took occupancy March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i="1" dirty="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e855f4703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e855f4703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e7cc1d2cf5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9" name="Google Shape;929;g2e7cc1d2cf5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>
          <a:extLst>
            <a:ext uri="{FF2B5EF4-FFF2-40B4-BE49-F238E27FC236}">
              <a16:creationId xmlns:a16="http://schemas.microsoft.com/office/drawing/2014/main" id="{E94DC644-1585-EDE6-20A8-4BEDE03FE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e7cc1d2cf5_2_33:notes">
            <a:extLst>
              <a:ext uri="{FF2B5EF4-FFF2-40B4-BE49-F238E27FC236}">
                <a16:creationId xmlns:a16="http://schemas.microsoft.com/office/drawing/2014/main" id="{9526917C-8513-F25D-2863-488DF26C25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9" name="Google Shape;929;g2e7cc1d2cf5_2_33:notes">
            <a:extLst>
              <a:ext uri="{FF2B5EF4-FFF2-40B4-BE49-F238E27FC236}">
                <a16:creationId xmlns:a16="http://schemas.microsoft.com/office/drawing/2014/main" id="{41CA8925-C525-940E-5775-D923C5B8DE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159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73e031cc4c_9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73e031cc4c_9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1">
  <p:cSld name="Basic 1">
    <p:bg>
      <p:bgPr>
        <a:solidFill>
          <a:srgbClr val="F3F3F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/>
        </p:nvSpPr>
        <p:spPr>
          <a:xfrm>
            <a:off x="0" y="4721750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999999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999999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287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2 1">
  <p:cSld name="Basic 2 1">
    <p:bg>
      <p:bgPr>
        <a:solidFill>
          <a:srgbClr val="0000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3"/>
          <p:cNvPicPr preferRelativeResize="0"/>
          <p:nvPr/>
        </p:nvPicPr>
        <p:blipFill rotWithShape="1">
          <a:blip r:embed="rId2">
            <a:alphaModFix/>
          </a:blip>
          <a:srcRect b="11047"/>
          <a:stretch/>
        </p:blipFill>
        <p:spPr>
          <a:xfrm>
            <a:off x="0" y="-628175"/>
            <a:ext cx="9205023" cy="581019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93475" y="460675"/>
            <a:ext cx="5838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600"/>
              <a:buFont typeface="Space Grotesk"/>
              <a:buNone/>
              <a:defRPr sz="26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00"/>
              <a:buFont typeface="Space Grotesk"/>
              <a:buNone/>
              <a:defRPr sz="30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00"/>
              <a:buFont typeface="Space Grotesk"/>
              <a:buNone/>
              <a:defRPr sz="30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00"/>
              <a:buFont typeface="Space Grotesk"/>
              <a:buNone/>
              <a:defRPr sz="30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00"/>
              <a:buFont typeface="Space Grotesk"/>
              <a:buNone/>
              <a:defRPr sz="30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00"/>
              <a:buFont typeface="Space Grotesk"/>
              <a:buNone/>
              <a:defRPr sz="30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00"/>
              <a:buFont typeface="Space Grotesk"/>
              <a:buNone/>
              <a:defRPr sz="30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00"/>
              <a:buFont typeface="Space Grotesk"/>
              <a:buNone/>
              <a:defRPr sz="30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00"/>
              <a:buFont typeface="Space Grotesk"/>
              <a:buNone/>
              <a:defRPr sz="30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44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3 Basic 1 1">
  <p:cSld name="1/3 Basic 1 1">
    <p:bg>
      <p:bgPr>
        <a:solidFill>
          <a:srgbClr val="F3F3F3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4"/>
          <p:cNvPicPr preferRelativeResize="0"/>
          <p:nvPr/>
        </p:nvPicPr>
        <p:blipFill rotWithShape="1">
          <a:blip r:embed="rId2">
            <a:alphaModFix/>
          </a:blip>
          <a:srcRect l="39573"/>
          <a:stretch/>
        </p:blipFill>
        <p:spPr>
          <a:xfrm>
            <a:off x="-9201" y="0"/>
            <a:ext cx="552542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4"/>
          <p:cNvPicPr preferRelativeResize="0"/>
          <p:nvPr/>
        </p:nvPicPr>
        <p:blipFill rotWithShape="1">
          <a:blip r:embed="rId3">
            <a:alphaModFix/>
          </a:blip>
          <a:srcRect l="107474" r="-57474"/>
          <a:stretch/>
        </p:blipFill>
        <p:spPr>
          <a:xfrm>
            <a:off x="6113075" y="-20325"/>
            <a:ext cx="3080700" cy="51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/>
        </p:nvSpPr>
        <p:spPr>
          <a:xfrm>
            <a:off x="0" y="4721750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999999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999999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56" name="Google Shape;56;p14"/>
          <p:cNvSpPr txBox="1"/>
          <p:nvPr/>
        </p:nvSpPr>
        <p:spPr>
          <a:xfrm>
            <a:off x="7778425" y="4721750"/>
            <a:ext cx="1117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EFEFEF"/>
                </a:solidFill>
                <a:latin typeface="Space Mono"/>
                <a:ea typeface="Space Mono"/>
                <a:cs typeface="Space Mono"/>
                <a:sym typeface="Space Mono"/>
              </a:rPr>
              <a:t>CONFIDENTIAL NOV 2022</a:t>
            </a:r>
            <a:endParaRPr sz="500">
              <a:solidFill>
                <a:srgbClr val="EFEFEF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293475" y="462375"/>
            <a:ext cx="51138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2600"/>
              <a:buFont typeface="Space Grotesk"/>
              <a:buNone/>
              <a:defRPr sz="26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8399600" y="239375"/>
            <a:ext cx="446227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/>
        </p:nvSpPr>
        <p:spPr>
          <a:xfrm>
            <a:off x="7899425" y="4809600"/>
            <a:ext cx="1153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B7B7B7"/>
                </a:solidFill>
                <a:latin typeface="Space Mono"/>
                <a:ea typeface="Space Mono"/>
                <a:cs typeface="Space Mono"/>
                <a:sym typeface="Space Mono"/>
              </a:rPr>
              <a:t>PROPRIETARY &amp; CONFIDENTIAL</a:t>
            </a:r>
            <a:endParaRPr sz="500">
              <a:solidFill>
                <a:srgbClr val="B7B7B7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417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3 Basic 1 1 4">
  <p:cSld name="1/3 Basic 1 1 4">
    <p:bg>
      <p:bgPr>
        <a:solidFill>
          <a:srgbClr val="F3F3F3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>
            <a:spLocks noGrp="1"/>
          </p:cNvSpPr>
          <p:nvPr>
            <p:ph type="pic" idx="2"/>
          </p:nvPr>
        </p:nvSpPr>
        <p:spPr>
          <a:xfrm>
            <a:off x="5516225" y="-17175"/>
            <a:ext cx="3700500" cy="51762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5"/>
          <p:cNvSpPr txBox="1"/>
          <p:nvPr/>
        </p:nvSpPr>
        <p:spPr>
          <a:xfrm>
            <a:off x="0" y="4721750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999999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999999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7778425" y="4721750"/>
            <a:ext cx="1117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EFEFEF"/>
                </a:solidFill>
                <a:latin typeface="Space Mono"/>
                <a:ea typeface="Space Mono"/>
                <a:cs typeface="Space Mono"/>
                <a:sym typeface="Space Mono"/>
              </a:rPr>
              <a:t>CONFIDENTIAL OCT 2022</a:t>
            </a:r>
            <a:endParaRPr sz="500">
              <a:solidFill>
                <a:srgbClr val="EFEFEF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6387276" y="152075"/>
            <a:ext cx="25083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Space Grotesk"/>
              <a:buNone/>
              <a:defRPr sz="6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cxnSp>
        <p:nvCxnSpPr>
          <p:cNvPr id="66" name="Google Shape;66;p15"/>
          <p:cNvCxnSpPr/>
          <p:nvPr/>
        </p:nvCxnSpPr>
        <p:spPr>
          <a:xfrm>
            <a:off x="6387263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67;p15"/>
          <p:cNvSpPr txBox="1">
            <a:spLocks noGrp="1"/>
          </p:cNvSpPr>
          <p:nvPr>
            <p:ph type="title" idx="3"/>
          </p:nvPr>
        </p:nvSpPr>
        <p:spPr>
          <a:xfrm>
            <a:off x="274200" y="460675"/>
            <a:ext cx="51138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2600"/>
              <a:buFont typeface="Space Grotesk"/>
              <a:buNone/>
              <a:defRPr sz="26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8399600" y="239375"/>
            <a:ext cx="446227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7990800" y="4881900"/>
            <a:ext cx="1153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B7B7B7"/>
                </a:solidFill>
                <a:latin typeface="Space Mono"/>
                <a:ea typeface="Space Mono"/>
                <a:cs typeface="Space Mono"/>
                <a:sym typeface="Space Mono"/>
              </a:rPr>
              <a:t>PROPRIETARY &amp; CONFIDENTIAL</a:t>
            </a:r>
            <a:endParaRPr sz="500">
              <a:solidFill>
                <a:srgbClr val="B7B7B7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9774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3 Basic 2 1">
  <p:cSld name="1/3 Basic 2 1">
    <p:bg>
      <p:bgPr>
        <a:solidFill>
          <a:srgbClr val="F3F3F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-25" y="-2550"/>
            <a:ext cx="3774900" cy="514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6"/>
          <p:cNvSpPr txBox="1"/>
          <p:nvPr/>
        </p:nvSpPr>
        <p:spPr>
          <a:xfrm>
            <a:off x="0" y="4721750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999999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999999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274200" y="460675"/>
            <a:ext cx="33543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4000"/>
              </a:buClr>
              <a:buSzPts val="2600"/>
              <a:buFont typeface="Space Grotesk"/>
              <a:buNone/>
              <a:defRPr sz="2600">
                <a:solidFill>
                  <a:srgbClr val="FF40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7899425" y="4809600"/>
            <a:ext cx="1153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B7B7B7"/>
                </a:solidFill>
                <a:latin typeface="Space Mono"/>
                <a:ea typeface="Space Mono"/>
                <a:cs typeface="Space Mono"/>
                <a:sym typeface="Space Mono"/>
              </a:rPr>
              <a:t>PROPRIETARY &amp; CONFIDENTIAL</a:t>
            </a:r>
            <a:endParaRPr sz="500">
              <a:solidFill>
                <a:srgbClr val="B7B7B7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rgbClr val="FF40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rgbClr val="FF40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rgbClr val="FF40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rgbClr val="FF40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rgbClr val="FF40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rgbClr val="FF40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rgbClr val="FF40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rgbClr val="FF40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rgbClr val="FF40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9459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3 Basic 1 2 4">
  <p:cSld name="1/3 Basic 1 2 4">
    <p:bg>
      <p:bgPr>
        <a:solidFill>
          <a:srgbClr val="F3F3F3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>
            <a:spLocks noGrp="1"/>
          </p:cNvSpPr>
          <p:nvPr>
            <p:ph type="pic" idx="2"/>
          </p:nvPr>
        </p:nvSpPr>
        <p:spPr>
          <a:xfrm>
            <a:off x="2650" y="-2725"/>
            <a:ext cx="5513700" cy="48927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7"/>
          <p:cNvSpPr txBox="1"/>
          <p:nvPr/>
        </p:nvSpPr>
        <p:spPr>
          <a:xfrm>
            <a:off x="0" y="4721750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chemeClr val="lt1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chemeClr val="lt1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293475" y="462375"/>
            <a:ext cx="51138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Space Grotesk"/>
              <a:buNone/>
              <a:defRPr sz="26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pace Grotesk"/>
              <a:buNone/>
              <a:defRPr sz="3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 idx="3"/>
          </p:nvPr>
        </p:nvSpPr>
        <p:spPr>
          <a:xfrm>
            <a:off x="297739" y="152075"/>
            <a:ext cx="4173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600"/>
              <a:buFont typeface="Space Grotesk"/>
              <a:buNone/>
              <a:defRPr sz="600">
                <a:solidFill>
                  <a:srgbClr val="EEEEE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None/>
              <a:defRPr>
                <a:solidFill>
                  <a:srgbClr val="EEEEE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None/>
              <a:defRPr>
                <a:solidFill>
                  <a:srgbClr val="EEEEE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None/>
              <a:defRPr>
                <a:solidFill>
                  <a:srgbClr val="EEEEE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None/>
              <a:defRPr>
                <a:solidFill>
                  <a:srgbClr val="EEEEE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None/>
              <a:defRPr>
                <a:solidFill>
                  <a:srgbClr val="EEEEE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None/>
              <a:defRPr>
                <a:solidFill>
                  <a:srgbClr val="EEEEE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None/>
              <a:defRPr>
                <a:solidFill>
                  <a:srgbClr val="EEEEE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None/>
              <a:defRPr>
                <a:solidFill>
                  <a:srgbClr val="EEEEEE"/>
                </a:solidFill>
              </a:defRPr>
            </a:lvl9pPr>
          </a:lstStyle>
          <a:p>
            <a:endParaRPr/>
          </a:p>
        </p:txBody>
      </p:sp>
      <p:cxnSp>
        <p:nvCxnSpPr>
          <p:cNvPr id="82" name="Google Shape;82;p17"/>
          <p:cNvCxnSpPr/>
          <p:nvPr/>
        </p:nvCxnSpPr>
        <p:spPr>
          <a:xfrm>
            <a:off x="297739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17"/>
          <p:cNvCxnSpPr/>
          <p:nvPr/>
        </p:nvCxnSpPr>
        <p:spPr>
          <a:xfrm>
            <a:off x="297739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Google Shape;84;p17"/>
          <p:cNvSpPr txBox="1"/>
          <p:nvPr/>
        </p:nvSpPr>
        <p:spPr>
          <a:xfrm>
            <a:off x="7899425" y="4809600"/>
            <a:ext cx="1153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B7B7B7"/>
                </a:solidFill>
                <a:latin typeface="Space Mono"/>
                <a:ea typeface="Space Mono"/>
                <a:cs typeface="Space Mono"/>
                <a:sym typeface="Space Mono"/>
              </a:rPr>
              <a:t>PROPRIETARY &amp; CONFIDENTIAL</a:t>
            </a:r>
            <a:endParaRPr sz="500">
              <a:solidFill>
                <a:srgbClr val="B7B7B7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rgbClr val="EEEEE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rgbClr val="EEEEE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rgbClr val="EEEEE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rgbClr val="EEEEE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rgbClr val="EEEEE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rgbClr val="EEEEE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rgbClr val="EEEEE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rgbClr val="EEEEE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rgbClr val="EEEEE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553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3 Basic 1 1 2">
  <p:cSld name="1/3 Basic 1 1 2">
    <p:bg>
      <p:bgPr>
        <a:solidFill>
          <a:srgbClr val="F3F3F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/>
        </p:nvSpPr>
        <p:spPr>
          <a:xfrm rot="10800000">
            <a:off x="6111025" y="-150"/>
            <a:ext cx="3063300" cy="4882500"/>
          </a:xfrm>
          <a:prstGeom prst="rect">
            <a:avLst/>
          </a:prstGeom>
          <a:solidFill>
            <a:srgbClr val="1F0A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8"/>
          <p:cNvSpPr txBox="1"/>
          <p:nvPr/>
        </p:nvSpPr>
        <p:spPr>
          <a:xfrm>
            <a:off x="0" y="4721750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999999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999999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6387276" y="152075"/>
            <a:ext cx="25083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Space Grotesk"/>
              <a:buNone/>
              <a:defRPr sz="6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cxnSp>
        <p:nvCxnSpPr>
          <p:cNvPr id="90" name="Google Shape;90;p18"/>
          <p:cNvCxnSpPr/>
          <p:nvPr/>
        </p:nvCxnSpPr>
        <p:spPr>
          <a:xfrm>
            <a:off x="6387263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" name="Google Shape;91;p18"/>
          <p:cNvSpPr txBox="1">
            <a:spLocks noGrp="1"/>
          </p:cNvSpPr>
          <p:nvPr>
            <p:ph type="title" idx="2"/>
          </p:nvPr>
        </p:nvSpPr>
        <p:spPr>
          <a:xfrm>
            <a:off x="274200" y="681450"/>
            <a:ext cx="55647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2600"/>
              <a:buFont typeface="Space Grotesk"/>
              <a:buNone/>
              <a:defRPr sz="26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6453175" y="848238"/>
            <a:ext cx="2508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21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  <a:defRPr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marL="914400" lvl="1" indent="-2921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○"/>
              <a:defRPr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marL="1371600" lvl="2" indent="-2921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■"/>
              <a:defRPr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marL="1828800" lvl="3" indent="-2921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  <a:defRPr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marL="2286000" lvl="4" indent="-2921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○"/>
              <a:defRPr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marL="2743200" lvl="5" indent="-2921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■"/>
              <a:defRPr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marL="3200400" lvl="6" indent="-2921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  <a:defRPr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marL="3657600" lvl="7" indent="-2921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○"/>
              <a:defRPr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marL="4114800" lvl="8" indent="-2921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■"/>
              <a:defRPr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12775" y="4986212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2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4">
          <p15:clr>
            <a:srgbClr val="FA7B17"/>
          </p15:clr>
        </p15:guide>
        <p15:guide id="2" orient="horz" pos="3141">
          <p15:clr>
            <a:srgbClr val="FA7B17"/>
          </p15:clr>
        </p15:guide>
        <p15:guide id="3" pos="173">
          <p15:clr>
            <a:srgbClr val="FA7B17"/>
          </p15:clr>
        </p15:guide>
        <p15:guide id="4" pos="876">
          <p15:clr>
            <a:srgbClr val="FA7B17"/>
          </p15:clr>
        </p15:guide>
        <p15:guide id="5" pos="1049">
          <p15:clr>
            <a:srgbClr val="FA7B17"/>
          </p15:clr>
        </p15:guide>
        <p15:guide id="6" pos="1753">
          <p15:clr>
            <a:srgbClr val="FA7B17"/>
          </p15:clr>
        </p15:guide>
        <p15:guide id="7" pos="2098">
          <p15:clr>
            <a:srgbClr val="FA7B17"/>
          </p15:clr>
        </p15:guide>
        <p15:guide id="8" pos="2802">
          <p15:clr>
            <a:srgbClr val="FA7B17"/>
          </p15:clr>
        </p15:guide>
        <p15:guide id="9" pos="2974">
          <p15:clr>
            <a:srgbClr val="FA7B17"/>
          </p15:clr>
        </p15:guide>
        <p15:guide id="10" pos="3678">
          <p15:clr>
            <a:srgbClr val="FA7B17"/>
          </p15:clr>
        </p15:guide>
        <p15:guide id="11" pos="4023">
          <p15:clr>
            <a:srgbClr val="FA7B17"/>
          </p15:clr>
        </p15:guide>
        <p15:guide id="12" pos="4727">
          <p15:clr>
            <a:srgbClr val="FA7B17"/>
          </p15:clr>
        </p15:guide>
        <p15:guide id="13" pos="4900">
          <p15:clr>
            <a:srgbClr val="FA7B17"/>
          </p15:clr>
        </p15:guide>
        <p15:guide id="14" pos="5603">
          <p15:clr>
            <a:srgbClr val="FA7B17"/>
          </p15:clr>
        </p15:guide>
        <p15:guide id="15" orient="horz" pos="269">
          <p15:clr>
            <a:srgbClr val="FA7B17"/>
          </p15:clr>
        </p15:guide>
        <p15:guide id="16" orient="horz" pos="2888">
          <p15:clr>
            <a:srgbClr val="FA7B17"/>
          </p15:clr>
        </p15:guide>
        <p15:guide id="17" orient="horz" pos="2802">
          <p15:clr>
            <a:srgbClr val="FA7B17"/>
          </p15:clr>
        </p15:guide>
        <p15:guide id="18" orient="horz" pos="3055">
          <p15:clr>
            <a:srgbClr val="FA7B17"/>
          </p15:clr>
        </p15:guide>
        <p15:guide id="19" pos="1925">
          <p15:clr>
            <a:srgbClr val="FA7B17"/>
          </p15:clr>
        </p15:guide>
        <p15:guide id="20" pos="3851">
          <p15:clr>
            <a:srgbClr val="FA7B17"/>
          </p15:clr>
        </p15:guide>
        <p15:guide id="21" orient="horz" pos="96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3 Basic 1 2 1 1">
  <p:cSld name="1/3 Basic 1 2 1 1">
    <p:bg>
      <p:bgPr>
        <a:solidFill>
          <a:srgbClr val="F3F3F3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/>
          <p:nvPr/>
        </p:nvSpPr>
        <p:spPr>
          <a:xfrm>
            <a:off x="0" y="-9525"/>
            <a:ext cx="4447800" cy="489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0" y="4721750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 sz="600" b="0" i="0" u="none" strike="noStrike" cap="none">
                <a:solidFill>
                  <a:srgbClr val="999999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 b="0" i="0" u="none" strike="noStrike" cap="none">
              <a:solidFill>
                <a:srgbClr val="999999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4721901" y="152075"/>
            <a:ext cx="2508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Space Grotesk"/>
              <a:buNone/>
              <a:defRPr sz="600" b="0" i="0" u="none" strike="noStrike" cap="none">
                <a:solidFill>
                  <a:srgbClr val="99999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274200" y="681450"/>
            <a:ext cx="41736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00"/>
              </a:buClr>
              <a:buSzPts val="2600"/>
              <a:buFont typeface="Space Grotesk"/>
              <a:buNone/>
              <a:defRPr sz="2600" b="0" i="0" u="none" strike="noStrike" cap="none">
                <a:solidFill>
                  <a:srgbClr val="F03C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00"/>
              </a:buClr>
              <a:buSzPts val="3000"/>
              <a:buFont typeface="Space Grotesk"/>
              <a:buNone/>
              <a:defRPr sz="3000" b="0" i="0" u="none" strike="noStrike" cap="none">
                <a:solidFill>
                  <a:srgbClr val="F03C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00"/>
              </a:buClr>
              <a:buSzPts val="3000"/>
              <a:buFont typeface="Space Grotesk"/>
              <a:buNone/>
              <a:defRPr sz="3000" b="0" i="0" u="none" strike="noStrike" cap="none">
                <a:solidFill>
                  <a:srgbClr val="F03C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00"/>
              </a:buClr>
              <a:buSzPts val="3000"/>
              <a:buFont typeface="Space Grotesk"/>
              <a:buNone/>
              <a:defRPr sz="3000" b="0" i="0" u="none" strike="noStrike" cap="none">
                <a:solidFill>
                  <a:srgbClr val="F03C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00"/>
              </a:buClr>
              <a:buSzPts val="3000"/>
              <a:buFont typeface="Space Grotesk"/>
              <a:buNone/>
              <a:defRPr sz="3000" b="0" i="0" u="none" strike="noStrike" cap="none">
                <a:solidFill>
                  <a:srgbClr val="F03C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00"/>
              </a:buClr>
              <a:buSzPts val="3000"/>
              <a:buFont typeface="Space Grotesk"/>
              <a:buNone/>
              <a:defRPr sz="3000" b="0" i="0" u="none" strike="noStrike" cap="none">
                <a:solidFill>
                  <a:srgbClr val="F03C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00"/>
              </a:buClr>
              <a:buSzPts val="3000"/>
              <a:buFont typeface="Space Grotesk"/>
              <a:buNone/>
              <a:defRPr sz="3000" b="0" i="0" u="none" strike="noStrike" cap="none">
                <a:solidFill>
                  <a:srgbClr val="F03C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00"/>
              </a:buClr>
              <a:buSzPts val="3000"/>
              <a:buFont typeface="Space Grotesk"/>
              <a:buNone/>
              <a:defRPr sz="3000" b="0" i="0" u="none" strike="noStrike" cap="none">
                <a:solidFill>
                  <a:srgbClr val="F03C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00"/>
              </a:buClr>
              <a:buSzPts val="3000"/>
              <a:buFont typeface="Space Grotesk"/>
              <a:buNone/>
              <a:defRPr sz="3000" b="0" i="0" u="none" strike="noStrike" cap="none">
                <a:solidFill>
                  <a:srgbClr val="F03C0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4721900" y="923225"/>
            <a:ext cx="4173600" cy="13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marR="0" lvl="0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000"/>
              <a:buFont typeface="Space Grotesk"/>
              <a:buChar char="●"/>
              <a:defRPr sz="10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marL="914400" marR="0" lvl="1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000"/>
              <a:buFont typeface="Space Grotesk"/>
              <a:buChar char="○"/>
              <a:defRPr sz="10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marL="1371600" marR="0" lvl="2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000"/>
              <a:buFont typeface="Space Grotesk"/>
              <a:buChar char="■"/>
              <a:defRPr sz="10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marL="1828800" marR="0" lvl="3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000"/>
              <a:buFont typeface="Space Grotesk"/>
              <a:buChar char="●"/>
              <a:defRPr sz="10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marL="2286000" marR="0" lvl="4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000"/>
              <a:buFont typeface="Space Grotesk"/>
              <a:buChar char="○"/>
              <a:defRPr sz="10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marL="2743200" marR="0" lvl="5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000"/>
              <a:buFont typeface="Space Grotesk"/>
              <a:buChar char="■"/>
              <a:defRPr sz="10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marL="3200400" marR="0" lvl="6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000"/>
              <a:buFont typeface="Space Grotesk"/>
              <a:buChar char="●"/>
              <a:defRPr sz="10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marL="3657600" marR="0" lvl="7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000"/>
              <a:buFont typeface="Space Grotesk"/>
              <a:buChar char="○"/>
              <a:defRPr sz="10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marL="4114800" marR="0" lvl="8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000"/>
              <a:buFont typeface="Space Grotesk"/>
              <a:buChar char="■"/>
              <a:defRPr sz="10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885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4">
          <p15:clr>
            <a:srgbClr val="FA7B17"/>
          </p15:clr>
        </p15:guide>
        <p15:guide id="2" orient="horz" pos="3141">
          <p15:clr>
            <a:srgbClr val="FA7B17"/>
          </p15:clr>
        </p15:guide>
        <p15:guide id="3" pos="173">
          <p15:clr>
            <a:srgbClr val="FA7B17"/>
          </p15:clr>
        </p15:guide>
        <p15:guide id="4" pos="876">
          <p15:clr>
            <a:srgbClr val="FA7B17"/>
          </p15:clr>
        </p15:guide>
        <p15:guide id="5" pos="1049">
          <p15:clr>
            <a:srgbClr val="FA7B17"/>
          </p15:clr>
        </p15:guide>
        <p15:guide id="6" pos="1753">
          <p15:clr>
            <a:srgbClr val="FA7B17"/>
          </p15:clr>
        </p15:guide>
        <p15:guide id="7" pos="2098">
          <p15:clr>
            <a:srgbClr val="FA7B17"/>
          </p15:clr>
        </p15:guide>
        <p15:guide id="8" pos="2802">
          <p15:clr>
            <a:srgbClr val="FA7B17"/>
          </p15:clr>
        </p15:guide>
        <p15:guide id="9" pos="2974">
          <p15:clr>
            <a:srgbClr val="FA7B17"/>
          </p15:clr>
        </p15:guide>
        <p15:guide id="10" pos="3678">
          <p15:clr>
            <a:srgbClr val="FA7B17"/>
          </p15:clr>
        </p15:guide>
        <p15:guide id="11" pos="4023">
          <p15:clr>
            <a:srgbClr val="FA7B17"/>
          </p15:clr>
        </p15:guide>
        <p15:guide id="12" pos="4727">
          <p15:clr>
            <a:srgbClr val="FA7B17"/>
          </p15:clr>
        </p15:guide>
        <p15:guide id="13" pos="4900">
          <p15:clr>
            <a:srgbClr val="FA7B17"/>
          </p15:clr>
        </p15:guide>
        <p15:guide id="14" pos="5603">
          <p15:clr>
            <a:srgbClr val="FA7B17"/>
          </p15:clr>
        </p15:guide>
        <p15:guide id="15" orient="horz" pos="352">
          <p15:clr>
            <a:srgbClr val="FA7B17"/>
          </p15:clr>
        </p15:guide>
        <p15:guide id="16" orient="horz" pos="2888">
          <p15:clr>
            <a:srgbClr val="FA7B17"/>
          </p15:clr>
        </p15:guide>
        <p15:guide id="17" orient="horz" pos="2802">
          <p15:clr>
            <a:srgbClr val="FA7B17"/>
          </p15:clr>
        </p15:guide>
        <p15:guide id="18" orient="horz" pos="3055">
          <p15:clr>
            <a:srgbClr val="FA7B17"/>
          </p15:clr>
        </p15:guide>
        <p15:guide id="19" pos="1925">
          <p15:clr>
            <a:srgbClr val="FA7B17"/>
          </p15:clr>
        </p15:guide>
        <p15:guide id="20" pos="3851">
          <p15:clr>
            <a:srgbClr val="FA7B17"/>
          </p15:clr>
        </p15:guide>
        <p15:guide id="21" orient="horz" pos="96">
          <p15:clr>
            <a:srgbClr val="FA7B17"/>
          </p15:clr>
        </p15:guide>
        <p15:guide id="22" pos="2880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3 2">
  <p:cSld name="Basic 3 2">
    <p:bg>
      <p:bgPr>
        <a:solidFill>
          <a:srgbClr val="F3F3F3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/>
        </p:nvSpPr>
        <p:spPr>
          <a:xfrm>
            <a:off x="0" y="4721750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 sz="600" b="0" i="0" u="none" strike="noStrike" cap="none">
                <a:solidFill>
                  <a:srgbClr val="999999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 b="0" i="0" u="none" strike="noStrike" cap="none">
              <a:solidFill>
                <a:srgbClr val="999999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274200" y="823700"/>
            <a:ext cx="71172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931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4">
          <p15:clr>
            <a:srgbClr val="FA7B17"/>
          </p15:clr>
        </p15:guide>
        <p15:guide id="2" orient="horz" pos="3141">
          <p15:clr>
            <a:srgbClr val="FA7B17"/>
          </p15:clr>
        </p15:guide>
        <p15:guide id="3" pos="173">
          <p15:clr>
            <a:srgbClr val="FA7B17"/>
          </p15:clr>
        </p15:guide>
        <p15:guide id="4" pos="931">
          <p15:clr>
            <a:srgbClr val="FA7B17"/>
          </p15:clr>
        </p15:guide>
        <p15:guide id="5" pos="1104">
          <p15:clr>
            <a:srgbClr val="FA7B17"/>
          </p15:clr>
        </p15:guide>
        <p15:guide id="6" pos="1862">
          <p15:clr>
            <a:srgbClr val="FA7B17"/>
          </p15:clr>
        </p15:guide>
        <p15:guide id="7" pos="2035">
          <p15:clr>
            <a:srgbClr val="FA7B17"/>
          </p15:clr>
        </p15:guide>
        <p15:guide id="8" pos="2794">
          <p15:clr>
            <a:srgbClr val="FA7B17"/>
          </p15:clr>
        </p15:guide>
        <p15:guide id="9" pos="2974">
          <p15:clr>
            <a:srgbClr val="FA7B17"/>
          </p15:clr>
        </p15:guide>
        <p15:guide id="10" pos="3725">
          <p15:clr>
            <a:srgbClr val="FA7B17"/>
          </p15:clr>
        </p15:guide>
        <p15:guide id="11" pos="3898">
          <p15:clr>
            <a:srgbClr val="FA7B17"/>
          </p15:clr>
        </p15:guide>
        <p15:guide id="12" pos="4656">
          <p15:clr>
            <a:srgbClr val="FA7B17"/>
          </p15:clr>
        </p15:guide>
        <p15:guide id="13" pos="4829">
          <p15:clr>
            <a:srgbClr val="FA7B17"/>
          </p15:clr>
        </p15:guide>
        <p15:guide id="14" pos="5587">
          <p15:clr>
            <a:srgbClr val="FA7B17"/>
          </p15:clr>
        </p15:guide>
        <p15:guide id="15" orient="horz" pos="96">
          <p15:clr>
            <a:srgbClr val="FA7B17"/>
          </p15:clr>
        </p15:guide>
        <p15:guide id="16" orient="horz" pos="2888">
          <p15:clr>
            <a:srgbClr val="FA7B17"/>
          </p15:clr>
        </p15:guide>
        <p15:guide id="17" orient="horz" pos="2802">
          <p15:clr>
            <a:srgbClr val="FA7B17"/>
          </p15:clr>
        </p15:guide>
        <p15:guide id="18" orient="horz" pos="3055">
          <p15:clr>
            <a:srgbClr val="FA7B17"/>
          </p15:clr>
        </p15:guide>
        <p15:guide id="19" orient="horz" pos="269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32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3 2">
  <p:cSld name="NEW3 2">
    <p:bg>
      <p:bgPr>
        <a:solidFill>
          <a:srgbClr val="26183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/>
          <p:nvPr/>
        </p:nvSpPr>
        <p:spPr>
          <a:xfrm>
            <a:off x="3774750" y="0"/>
            <a:ext cx="5369400" cy="489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2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297750" y="555575"/>
            <a:ext cx="33309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title" idx="2"/>
          </p:nvPr>
        </p:nvSpPr>
        <p:spPr>
          <a:xfrm>
            <a:off x="297739" y="152075"/>
            <a:ext cx="4173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Space Grotesk"/>
              <a:buNone/>
              <a:defRPr sz="6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cxnSp>
        <p:nvCxnSpPr>
          <p:cNvPr id="116" name="Google Shape;116;p22"/>
          <p:cNvCxnSpPr/>
          <p:nvPr/>
        </p:nvCxnSpPr>
        <p:spPr>
          <a:xfrm>
            <a:off x="297739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22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327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3">
  <p:cSld name="Basic 3">
    <p:bg>
      <p:bgPr>
        <a:solidFill>
          <a:srgbClr val="F3F3F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274200" y="557000"/>
            <a:ext cx="71172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885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3 3">
  <p:cSld name="NEW3 3">
    <p:bg>
      <p:bgPr>
        <a:solidFill>
          <a:srgbClr val="261830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/>
          <p:nvPr/>
        </p:nvSpPr>
        <p:spPr>
          <a:xfrm>
            <a:off x="3774750" y="0"/>
            <a:ext cx="5369400" cy="489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3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297750" y="555575"/>
            <a:ext cx="33309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title" idx="2"/>
          </p:nvPr>
        </p:nvSpPr>
        <p:spPr>
          <a:xfrm>
            <a:off x="297739" y="152075"/>
            <a:ext cx="4173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Space Grotesk"/>
              <a:buNone/>
              <a:defRPr sz="6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cxnSp>
        <p:nvCxnSpPr>
          <p:cNvPr id="123" name="Google Shape;123;p23"/>
          <p:cNvCxnSpPr/>
          <p:nvPr/>
        </p:nvCxnSpPr>
        <p:spPr>
          <a:xfrm>
            <a:off x="297739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" name="Google Shape;124;p23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68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4 2">
  <p:cSld name="NEW4 2">
    <p:bg>
      <p:bgPr>
        <a:solidFill>
          <a:schemeClr val="lt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297750" y="546050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8358384" y="239375"/>
            <a:ext cx="446227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4"/>
          <p:cNvSpPr txBox="1">
            <a:spLocks noGrp="1"/>
          </p:cNvSpPr>
          <p:nvPr>
            <p:ph type="title" idx="2"/>
          </p:nvPr>
        </p:nvSpPr>
        <p:spPr>
          <a:xfrm>
            <a:off x="297739" y="152075"/>
            <a:ext cx="4173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600"/>
              <a:buFont typeface="Space Grotesk"/>
              <a:buNone/>
              <a:defRPr sz="600">
                <a:solidFill>
                  <a:srgbClr val="7E7E7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9pPr>
          </a:lstStyle>
          <a:p>
            <a:endParaRPr/>
          </a:p>
        </p:txBody>
      </p:sp>
      <p:cxnSp>
        <p:nvCxnSpPr>
          <p:cNvPr id="130" name="Google Shape;130;p24"/>
          <p:cNvCxnSpPr/>
          <p:nvPr/>
        </p:nvCxnSpPr>
        <p:spPr>
          <a:xfrm>
            <a:off x="297739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rgbClr val="7E7E7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" name="Google Shape;131;p24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rgbClr val="7E7E7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rgbClr val="7E7E7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rgbClr val="7E7E7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rgbClr val="7E7E7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rgbClr val="7E7E7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rgbClr val="7E7E7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rgbClr val="7E7E7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rgbClr val="7E7E7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rgbClr val="7E7E7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83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862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4 3">
  <p:cSld name="NEW4 3">
    <p:bg>
      <p:bgPr>
        <a:solidFill>
          <a:schemeClr val="lt2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297750" y="546050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 idx="2"/>
          </p:nvPr>
        </p:nvSpPr>
        <p:spPr>
          <a:xfrm>
            <a:off x="297739" y="152075"/>
            <a:ext cx="4173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600"/>
              <a:buFont typeface="Space Grotesk"/>
              <a:buNone/>
              <a:defRPr sz="600">
                <a:solidFill>
                  <a:srgbClr val="7E7E7E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1400"/>
              <a:buNone/>
              <a:defRPr>
                <a:solidFill>
                  <a:srgbClr val="7E7E7E"/>
                </a:solidFill>
              </a:defRPr>
            </a:lvl9pPr>
          </a:lstStyle>
          <a:p>
            <a:endParaRPr/>
          </a:p>
        </p:txBody>
      </p:sp>
      <p:cxnSp>
        <p:nvCxnSpPr>
          <p:cNvPr id="139" name="Google Shape;139;p26"/>
          <p:cNvCxnSpPr/>
          <p:nvPr/>
        </p:nvCxnSpPr>
        <p:spPr>
          <a:xfrm>
            <a:off x="297739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rgbClr val="7E7E7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" name="Google Shape;140;p26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931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4 2 1">
  <p:cSld name="NEW4 2 1">
    <p:bg>
      <p:bgPr>
        <a:solidFill>
          <a:schemeClr val="l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297750" y="546050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330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3 4">
  <p:cSld name="NEW3 4">
    <p:bg>
      <p:bgPr>
        <a:solidFill>
          <a:srgbClr val="261830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3774750" y="0"/>
            <a:ext cx="5369400" cy="488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8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297750" y="555575"/>
            <a:ext cx="33309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pic>
        <p:nvPicPr>
          <p:cNvPr id="149" name="Google Shape;149;p28"/>
          <p:cNvPicPr preferRelativeResize="0"/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8358384" y="239375"/>
            <a:ext cx="446227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 txBox="1">
            <a:spLocks noGrp="1"/>
          </p:cNvSpPr>
          <p:nvPr>
            <p:ph type="title" idx="2"/>
          </p:nvPr>
        </p:nvSpPr>
        <p:spPr>
          <a:xfrm>
            <a:off x="297739" y="152075"/>
            <a:ext cx="4173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Space Grotesk"/>
              <a:buNone/>
              <a:defRPr sz="6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cxnSp>
        <p:nvCxnSpPr>
          <p:cNvPr id="151" name="Google Shape;151;p28"/>
          <p:cNvCxnSpPr/>
          <p:nvPr/>
        </p:nvCxnSpPr>
        <p:spPr>
          <a:xfrm>
            <a:off x="297739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28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72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3 Basic 1 1 4 1">
  <p:cSld name="1/3 Basic 1 1 4 1">
    <p:bg>
      <p:bgPr>
        <a:solidFill>
          <a:srgbClr val="F3F3F3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>
            <a:spLocks noGrp="1"/>
          </p:cNvSpPr>
          <p:nvPr>
            <p:ph type="pic" idx="2"/>
          </p:nvPr>
        </p:nvSpPr>
        <p:spPr>
          <a:xfrm>
            <a:off x="5516225" y="-17175"/>
            <a:ext cx="3700500" cy="49071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29"/>
          <p:cNvSpPr txBox="1"/>
          <p:nvPr/>
        </p:nvSpPr>
        <p:spPr>
          <a:xfrm>
            <a:off x="0" y="4721750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999999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999999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56" name="Google Shape;156;p29"/>
          <p:cNvSpPr txBox="1"/>
          <p:nvPr/>
        </p:nvSpPr>
        <p:spPr>
          <a:xfrm>
            <a:off x="7778425" y="4721750"/>
            <a:ext cx="1117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EFEFEF"/>
                </a:solidFill>
                <a:latin typeface="Space Mono"/>
                <a:ea typeface="Space Mono"/>
                <a:cs typeface="Space Mono"/>
                <a:sym typeface="Space Mono"/>
              </a:rPr>
              <a:t>CONFIDENTIAL OCT 2022</a:t>
            </a:r>
            <a:endParaRPr sz="500">
              <a:solidFill>
                <a:srgbClr val="EFEFEF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57" name="Google Shape;157;p29"/>
          <p:cNvSpPr txBox="1">
            <a:spLocks noGrp="1"/>
          </p:cNvSpPr>
          <p:nvPr>
            <p:ph type="title"/>
          </p:nvPr>
        </p:nvSpPr>
        <p:spPr>
          <a:xfrm>
            <a:off x="6387276" y="152075"/>
            <a:ext cx="25083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Space Grotesk"/>
              <a:buNone/>
              <a:defRPr sz="6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cxnSp>
        <p:nvCxnSpPr>
          <p:cNvPr id="158" name="Google Shape;158;p29"/>
          <p:cNvCxnSpPr/>
          <p:nvPr/>
        </p:nvCxnSpPr>
        <p:spPr>
          <a:xfrm>
            <a:off x="6387263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159;p29"/>
          <p:cNvSpPr txBox="1">
            <a:spLocks noGrp="1"/>
          </p:cNvSpPr>
          <p:nvPr>
            <p:ph type="title" idx="3"/>
          </p:nvPr>
        </p:nvSpPr>
        <p:spPr>
          <a:xfrm>
            <a:off x="274200" y="460675"/>
            <a:ext cx="51138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2600"/>
              <a:buFont typeface="Space Grotesk"/>
              <a:buNone/>
              <a:defRPr sz="26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3000"/>
              <a:buFont typeface="Space Grotesk"/>
              <a:buNone/>
              <a:defRPr sz="30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pic>
        <p:nvPicPr>
          <p:cNvPr id="160" name="Google Shape;160;p29"/>
          <p:cNvPicPr preferRelativeResize="0"/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8399600" y="239375"/>
            <a:ext cx="446227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486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4 3 1">
  <p:cSld name="NEW4 3 1">
    <p:bg>
      <p:bgPr>
        <a:solidFill>
          <a:schemeClr val="lt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297750" y="546050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pic>
        <p:nvPicPr>
          <p:cNvPr id="165" name="Google Shape;165;p30"/>
          <p:cNvPicPr preferRelativeResize="0"/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8358384" y="239375"/>
            <a:ext cx="446227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0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291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4 3 2">
  <p:cSld name="NEW4 3 2">
    <p:bg>
      <p:bgPr>
        <a:solidFill>
          <a:schemeClr val="lt2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297750" y="546050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8358384" y="239375"/>
            <a:ext cx="446227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579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4 2 2">
  <p:cSld name="NEW4 2 2">
    <p:bg>
      <p:bgPr>
        <a:solidFill>
          <a:schemeClr val="l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74" name="Google Shape;174;p32"/>
          <p:cNvSpPr txBox="1">
            <a:spLocks noGrp="1"/>
          </p:cNvSpPr>
          <p:nvPr>
            <p:ph type="title"/>
          </p:nvPr>
        </p:nvSpPr>
        <p:spPr>
          <a:xfrm>
            <a:off x="297750" y="546050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175" name="Google Shape;175;p32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834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1">
  <p:cSld name="NEW1">
    <p:bg>
      <p:bgPr>
        <a:solidFill>
          <a:srgbClr val="26183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297750" y="555575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723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3 2 1">
  <p:cSld name="NEW3 2 1">
    <p:bg>
      <p:bgPr>
        <a:solidFill>
          <a:srgbClr val="261830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/>
          <p:nvPr/>
        </p:nvSpPr>
        <p:spPr>
          <a:xfrm>
            <a:off x="5949450" y="0"/>
            <a:ext cx="3194700" cy="489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3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79" name="Google Shape;179;p33"/>
          <p:cNvSpPr txBox="1">
            <a:spLocks noGrp="1"/>
          </p:cNvSpPr>
          <p:nvPr>
            <p:ph type="title"/>
          </p:nvPr>
        </p:nvSpPr>
        <p:spPr>
          <a:xfrm>
            <a:off x="297750" y="555575"/>
            <a:ext cx="33309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title" idx="2"/>
          </p:nvPr>
        </p:nvSpPr>
        <p:spPr>
          <a:xfrm>
            <a:off x="297739" y="152075"/>
            <a:ext cx="4173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Space Grotesk"/>
              <a:buNone/>
              <a:defRPr sz="6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cxnSp>
        <p:nvCxnSpPr>
          <p:cNvPr id="181" name="Google Shape;181;p33"/>
          <p:cNvCxnSpPr/>
          <p:nvPr/>
        </p:nvCxnSpPr>
        <p:spPr>
          <a:xfrm>
            <a:off x="297739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" name="Google Shape;182;p33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591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2 1">
  <p:cSld name="NEW2 1">
    <p:bg>
      <p:bgPr>
        <a:solidFill>
          <a:srgbClr val="26183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185" name="Google Shape;185;p34"/>
          <p:cNvSpPr txBox="1">
            <a:spLocks noGrp="1"/>
          </p:cNvSpPr>
          <p:nvPr>
            <p:ph type="title"/>
          </p:nvPr>
        </p:nvSpPr>
        <p:spPr>
          <a:xfrm>
            <a:off x="297750" y="555575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186" name="Google Shape;186;p34"/>
          <p:cNvSpPr txBox="1">
            <a:spLocks noGrp="1"/>
          </p:cNvSpPr>
          <p:nvPr>
            <p:ph type="title" idx="2"/>
          </p:nvPr>
        </p:nvSpPr>
        <p:spPr>
          <a:xfrm>
            <a:off x="297739" y="152075"/>
            <a:ext cx="4173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"/>
              <a:buFont typeface="Space Grotesk"/>
              <a:buNone/>
              <a:defRPr sz="6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cxnSp>
        <p:nvCxnSpPr>
          <p:cNvPr id="187" name="Google Shape;187;p34"/>
          <p:cNvCxnSpPr/>
          <p:nvPr/>
        </p:nvCxnSpPr>
        <p:spPr>
          <a:xfrm>
            <a:off x="297739" y="426275"/>
            <a:ext cx="1123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8" name="Google Shape;188;p34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8305551" y="256039"/>
            <a:ext cx="548639" cy="9144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4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6453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slide">
  <p:cSld name="Basic slide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24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－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title"/>
          </p:nvPr>
        </p:nvSpPr>
        <p:spPr>
          <a:xfrm>
            <a:off x="457200" y="420624"/>
            <a:ext cx="82296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body" idx="2"/>
          </p:nvPr>
        </p:nvSpPr>
        <p:spPr>
          <a:xfrm>
            <a:off x="2634348" y="4055015"/>
            <a:ext cx="3875400" cy="26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7425" tIns="27425" rIns="27425" bIns="54875" anchor="ctr" anchorCtr="0">
            <a:sp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－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ftr" idx="11"/>
          </p:nvPr>
        </p:nvSpPr>
        <p:spPr>
          <a:xfrm>
            <a:off x="6080166" y="4508390"/>
            <a:ext cx="26067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600" b="1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833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>
            <a:spLocks noGrp="1"/>
          </p:cNvSpPr>
          <p:nvPr>
            <p:ph type="title"/>
          </p:nvPr>
        </p:nvSpPr>
        <p:spPr>
          <a:xfrm>
            <a:off x="628650" y="122611"/>
            <a:ext cx="85155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Char char="●"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98" name="Google Shape;198;p36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38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1 1">
  <p:cSld name="NEW1 1">
    <p:bg>
      <p:bgPr>
        <a:solidFill>
          <a:srgbClr val="261830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>
            <a:spLocks noGrp="1"/>
          </p:cNvSpPr>
          <p:nvPr>
            <p:ph type="title"/>
          </p:nvPr>
        </p:nvSpPr>
        <p:spPr>
          <a:xfrm>
            <a:off x="297750" y="555575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207" name="Google Shape;207;p38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899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1 2">
  <p:cSld name="NEW1 2">
    <p:bg>
      <p:bgPr>
        <a:solidFill>
          <a:srgbClr val="261830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 sz="600" b="0" i="0" u="none" strike="noStrike" cap="none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 b="0" i="0" u="none" strike="noStrike" cap="none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210" name="Google Shape;210;p39"/>
          <p:cNvSpPr txBox="1">
            <a:spLocks noGrp="1"/>
          </p:cNvSpPr>
          <p:nvPr>
            <p:ph type="title"/>
          </p:nvPr>
        </p:nvSpPr>
        <p:spPr>
          <a:xfrm>
            <a:off x="297750" y="555575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 b="0" i="0" u="none" strike="noStrike" cap="none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211" name="Google Shape;211;p39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19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4" name="Google Shape;214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5" name="Google Shape;215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/>
            </a:lvl1pPr>
            <a:lvl2pPr marL="0" lvl="1" indent="0" algn="r" rtl="0">
              <a:spcBef>
                <a:spcPts val="0"/>
              </a:spcBef>
              <a:buNone/>
              <a:defRPr sz="1100"/>
            </a:lvl2pPr>
            <a:lvl3pPr marL="0" lvl="2" indent="0" algn="r" rtl="0">
              <a:spcBef>
                <a:spcPts val="0"/>
              </a:spcBef>
              <a:buNone/>
              <a:defRPr sz="1100"/>
            </a:lvl3pPr>
            <a:lvl4pPr marL="0" lvl="3" indent="0" algn="r" rtl="0">
              <a:spcBef>
                <a:spcPts val="0"/>
              </a:spcBef>
              <a:buNone/>
              <a:defRPr sz="1100"/>
            </a:lvl4pPr>
            <a:lvl5pPr marL="0" lvl="4" indent="0" algn="r" rtl="0">
              <a:spcBef>
                <a:spcPts val="0"/>
              </a:spcBef>
              <a:buNone/>
              <a:defRPr sz="1100"/>
            </a:lvl5pPr>
            <a:lvl6pPr marL="0" lvl="5" indent="0" algn="r" rtl="0">
              <a:spcBef>
                <a:spcPts val="0"/>
              </a:spcBef>
              <a:buNone/>
              <a:defRPr sz="1100"/>
            </a:lvl6pPr>
            <a:lvl7pPr marL="0" lvl="6" indent="0" algn="r" rtl="0">
              <a:spcBef>
                <a:spcPts val="0"/>
              </a:spcBef>
              <a:buNone/>
              <a:defRPr sz="1100"/>
            </a:lvl7pPr>
            <a:lvl8pPr marL="0" lvl="7" indent="0" algn="r" rtl="0">
              <a:spcBef>
                <a:spcPts val="0"/>
              </a:spcBef>
              <a:buNone/>
              <a:defRPr sz="1100"/>
            </a:lvl8pPr>
            <a:lvl9pPr marL="0" lvl="8" indent="0" algn="r" rtl="0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253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bg>
      <p:bgPr>
        <a:gradFill>
          <a:gsLst>
            <a:gs pos="0">
              <a:srgbClr val="350293"/>
            </a:gs>
            <a:gs pos="100000">
              <a:srgbClr val="AD0287"/>
            </a:gs>
          </a:gsLst>
          <a:lin ang="2700006" scaled="0"/>
        </a:gra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7"/>
          <p:cNvPicPr preferRelativeResize="0"/>
          <p:nvPr/>
        </p:nvPicPr>
        <p:blipFill rotWithShape="1">
          <a:blip r:embed="rId2">
            <a:alphaModFix/>
          </a:blip>
          <a:srcRect b="11925"/>
          <a:stretch/>
        </p:blipFill>
        <p:spPr>
          <a:xfrm>
            <a:off x="-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7"/>
          <p:cNvPicPr preferRelativeResize="0"/>
          <p:nvPr/>
        </p:nvPicPr>
        <p:blipFill rotWithShape="1">
          <a:blip r:embed="rId3">
            <a:alphaModFix/>
          </a:blip>
          <a:srcRect t="37476" b="37289"/>
          <a:stretch/>
        </p:blipFill>
        <p:spPr>
          <a:xfrm>
            <a:off x="134400" y="4547279"/>
            <a:ext cx="15597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239200" y="10646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title" idx="2"/>
          </p:nvPr>
        </p:nvSpPr>
        <p:spPr>
          <a:xfrm>
            <a:off x="239200" y="258000"/>
            <a:ext cx="1828800" cy="1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oboto Mono"/>
              <a:buNone/>
              <a:defRPr sz="8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33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2">
  <p:cSld name="NEW2">
    <p:bg>
      <p:bgPr>
        <a:solidFill>
          <a:srgbClr val="261830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297750" y="555575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5635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3">
  <p:cSld name="NEW3">
    <p:bg>
      <p:bgPr>
        <a:solidFill>
          <a:srgbClr val="261830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/>
          <p:nvPr/>
        </p:nvSpPr>
        <p:spPr>
          <a:xfrm>
            <a:off x="3774750" y="0"/>
            <a:ext cx="5369400" cy="489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297750" y="555575"/>
            <a:ext cx="33309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pace Grotesk"/>
              <a:buNone/>
              <a:defRPr sz="18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798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3 1">
  <p:cSld name="NEW3 1">
    <p:bg>
      <p:bgPr>
        <a:solidFill>
          <a:srgbClr val="261830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/>
          <p:nvPr/>
        </p:nvSpPr>
        <p:spPr>
          <a:xfrm>
            <a:off x="2568150" y="0"/>
            <a:ext cx="6576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8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30" name="Google Shape;30;p8"/>
          <p:cNvSpPr txBox="1"/>
          <p:nvPr/>
        </p:nvSpPr>
        <p:spPr>
          <a:xfrm>
            <a:off x="7880975" y="4844875"/>
            <a:ext cx="1153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B7B7B7"/>
                </a:solidFill>
                <a:latin typeface="Space Mono"/>
                <a:ea typeface="Space Mono"/>
                <a:cs typeface="Space Mono"/>
                <a:sym typeface="Space Mono"/>
              </a:rPr>
              <a:t>PROPRIETARY &amp; CONFIDENTIAL</a:t>
            </a:r>
            <a:endParaRPr sz="500">
              <a:solidFill>
                <a:srgbClr val="B7B7B7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06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4">
  <p:cSld name="NEW4">
    <p:bg>
      <p:bgPr>
        <a:solidFill>
          <a:schemeClr val="l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97750" y="546050"/>
            <a:ext cx="680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Space Grotesk"/>
              <a:buNone/>
              <a:defRPr sz="1800"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7899425" y="4809600"/>
            <a:ext cx="1153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B7B7B7"/>
                </a:solidFill>
                <a:latin typeface="Space Mono"/>
                <a:ea typeface="Space Mono"/>
                <a:cs typeface="Space Mono"/>
                <a:sym typeface="Space Mono"/>
              </a:rPr>
              <a:t>PROPRIETARY &amp; CONFIDENTIAL</a:t>
            </a:r>
            <a:endParaRPr sz="500">
              <a:solidFill>
                <a:srgbClr val="B7B7B7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buNone/>
              <a:defRPr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buNone/>
              <a:defRPr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buNone/>
              <a:defRPr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buNone/>
              <a:defRPr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buNone/>
              <a:defRPr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buNone/>
              <a:defRPr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buNone/>
              <a:defRPr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buNone/>
              <a:defRPr>
                <a:solidFill>
                  <a:srgbClr val="22222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11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4 1">
  <p:cSld name="NEW4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/>
          <p:nvPr/>
        </p:nvSpPr>
        <p:spPr>
          <a:xfrm>
            <a:off x="11776" y="4757078"/>
            <a:ext cx="274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7E7E7E"/>
                </a:solidFill>
                <a:latin typeface="Space Mono"/>
                <a:ea typeface="Space Mono"/>
                <a:cs typeface="Space Mono"/>
                <a:sym typeface="Space Mono"/>
              </a:rPr>
              <a:t>‹#›</a:t>
            </a:fld>
            <a:endParaRPr sz="600">
              <a:solidFill>
                <a:srgbClr val="7E7E7E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59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3 1">
  <p:cSld name="Basic 3 1">
    <p:bg>
      <p:bgPr>
        <a:solidFill>
          <a:srgbClr val="261830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274200" y="823700"/>
            <a:ext cx="71172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61830"/>
              </a:buClr>
              <a:buSzPts val="1800"/>
              <a:buFont typeface="Space Grotesk"/>
              <a:buNone/>
              <a:defRPr sz="1800">
                <a:solidFill>
                  <a:srgbClr val="261830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10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3650" y="4886325"/>
            <a:ext cx="9150900" cy="258900"/>
          </a:xfrm>
          <a:prstGeom prst="rect">
            <a:avLst/>
          </a:prstGeom>
          <a:solidFill>
            <a:srgbClr val="3502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7;p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8075924" y="4954509"/>
            <a:ext cx="747494" cy="1281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/>
          <p:nvPr/>
        </p:nvSpPr>
        <p:spPr>
          <a:xfrm>
            <a:off x="6811525" y="4887759"/>
            <a:ext cx="1153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B7B7B7"/>
                </a:solidFill>
                <a:latin typeface="Space Mono"/>
                <a:ea typeface="Space Mono"/>
                <a:cs typeface="Space Mono"/>
                <a:sym typeface="Space Mono"/>
              </a:rPr>
              <a:t>PROPRIETARY &amp; CONFIDENTIAL</a:t>
            </a:r>
            <a:endParaRPr sz="500">
              <a:solidFill>
                <a:srgbClr val="B7B7B7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buNone/>
              <a:defRPr sz="800">
                <a:solidFill>
                  <a:srgbClr val="9E9E9E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r">
              <a:buNone/>
              <a:defRPr sz="800">
                <a:solidFill>
                  <a:srgbClr val="9E9E9E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r">
              <a:buNone/>
              <a:defRPr sz="800">
                <a:solidFill>
                  <a:srgbClr val="9E9E9E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r">
              <a:buNone/>
              <a:defRPr sz="800">
                <a:solidFill>
                  <a:srgbClr val="9E9E9E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r">
              <a:buNone/>
              <a:defRPr sz="800">
                <a:solidFill>
                  <a:srgbClr val="9E9E9E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r">
              <a:buNone/>
              <a:defRPr sz="800">
                <a:solidFill>
                  <a:srgbClr val="9E9E9E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r">
              <a:buNone/>
              <a:defRPr sz="800">
                <a:solidFill>
                  <a:srgbClr val="9E9E9E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r">
              <a:buNone/>
              <a:defRPr sz="800">
                <a:solidFill>
                  <a:srgbClr val="9E9E9E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r">
              <a:buNone/>
              <a:defRPr sz="800">
                <a:solidFill>
                  <a:srgbClr val="9E9E9E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029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3" r:id="rId32"/>
    <p:sldLayoutId id="2147483954" r:id="rId33"/>
    <p:sldLayoutId id="2147483956" r:id="rId34"/>
    <p:sldLayoutId id="2147483957" r:id="rId35"/>
    <p:sldLayoutId id="2147483958" r:id="rId36"/>
    <p:sldLayoutId id="2147483964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92">
          <p15:clr>
            <a:srgbClr val="EA4335"/>
          </p15:clr>
        </p15:guide>
        <p15:guide id="2" pos="185">
          <p15:clr>
            <a:srgbClr val="EA4335"/>
          </p15:clr>
        </p15:guide>
        <p15:guide id="3" pos="1189">
          <p15:clr>
            <a:srgbClr val="EA4335"/>
          </p15:clr>
        </p15:guide>
        <p15:guide id="4" pos="1281">
          <p15:clr>
            <a:srgbClr val="EA4335"/>
          </p15:clr>
        </p15:guide>
        <p15:guide id="5" pos="2286">
          <p15:clr>
            <a:srgbClr val="EA4335"/>
          </p15:clr>
        </p15:guide>
        <p15:guide id="6" pos="2378">
          <p15:clr>
            <a:srgbClr val="EA4335"/>
          </p15:clr>
        </p15:guide>
        <p15:guide id="7" pos="3382">
          <p15:clr>
            <a:srgbClr val="EA4335"/>
          </p15:clr>
        </p15:guide>
        <p15:guide id="8" pos="3475">
          <p15:clr>
            <a:srgbClr val="EA4335"/>
          </p15:clr>
        </p15:guide>
        <p15:guide id="9" pos="4477">
          <p15:clr>
            <a:srgbClr val="EA4335"/>
          </p15:clr>
        </p15:guide>
        <p15:guide id="10" pos="4571">
          <p15:clr>
            <a:srgbClr val="EA4335"/>
          </p15:clr>
        </p15:guide>
        <p15:guide id="11" pos="5576">
          <p15:clr>
            <a:srgbClr val="EA4335"/>
          </p15:clr>
        </p15:guide>
        <p15:guide id="12" orient="horz" pos="187">
          <p15:clr>
            <a:srgbClr val="EA4335"/>
          </p15:clr>
        </p15:guide>
        <p15:guide id="13" orient="horz" pos="2932">
          <p15:clr>
            <a:srgbClr val="EA4335"/>
          </p15:clr>
        </p15:guide>
        <p15:guide id="14" orient="horz" pos="542">
          <p15:clr>
            <a:srgbClr val="EA4335"/>
          </p15:clr>
        </p15:guide>
        <p15:guide id="15" orient="horz" pos="1695">
          <p15:clr>
            <a:srgbClr val="EA4335"/>
          </p15:clr>
        </p15:guide>
        <p15:guide id="16" orient="horz" pos="1875">
          <p15:clr>
            <a:srgbClr val="EA4335"/>
          </p15:clr>
        </p15:guide>
        <p15:guide id="17" pos="1920">
          <p15:clr>
            <a:srgbClr val="E46962"/>
          </p15:clr>
        </p15:guide>
        <p15:guide id="18" pos="2012">
          <p15:clr>
            <a:srgbClr val="E46962"/>
          </p15:clr>
        </p15:guide>
        <p15:guide id="19" pos="3748">
          <p15:clr>
            <a:srgbClr val="E46962"/>
          </p15:clr>
        </p15:guide>
        <p15:guide id="20" pos="384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239200" y="708212"/>
            <a:ext cx="8520600" cy="25639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Recent Progress at Xcimer</a:t>
            </a:r>
            <a:br>
              <a:rPr lang="en" sz="4400" dirty="0"/>
            </a:br>
            <a:br>
              <a:rPr lang="en" sz="1600" dirty="0"/>
            </a:br>
            <a:r>
              <a:rPr lang="en" sz="1600" dirty="0"/>
              <a:t>Susana Reyes</a:t>
            </a:r>
            <a:br>
              <a:rPr lang="en" sz="1600" dirty="0"/>
            </a:br>
            <a:r>
              <a:rPr lang="en-US" sz="1600" dirty="0">
                <a:solidFill>
                  <a:schemeClr val="lt1"/>
                </a:solidFill>
              </a:rPr>
              <a:t>Fusion Power Associates Annual Meeting</a:t>
            </a:r>
            <a:br>
              <a:rPr lang="en-US" sz="1600" dirty="0">
                <a:solidFill>
                  <a:schemeClr val="lt1"/>
                </a:solidFill>
              </a:rPr>
            </a:br>
            <a:r>
              <a:rPr lang="en-US" sz="1600" dirty="0">
                <a:solidFill>
                  <a:schemeClr val="lt1"/>
                </a:solidFill>
              </a:rPr>
              <a:t>December 3, 2024</a:t>
            </a:r>
            <a:endParaRPr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21"/>
          <p:cNvSpPr/>
          <p:nvPr/>
        </p:nvSpPr>
        <p:spPr>
          <a:xfrm>
            <a:off x="8150125" y="14550"/>
            <a:ext cx="993900" cy="281700"/>
          </a:xfrm>
          <a:prstGeom prst="rect">
            <a:avLst/>
          </a:prstGeom>
          <a:solidFill>
            <a:srgbClr val="1F0A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21"/>
          <p:cNvSpPr/>
          <p:nvPr/>
        </p:nvSpPr>
        <p:spPr>
          <a:xfrm>
            <a:off x="293308" y="870019"/>
            <a:ext cx="1586700" cy="1583100"/>
          </a:xfrm>
          <a:prstGeom prst="ellipse">
            <a:avLst/>
          </a:prstGeom>
          <a:solidFill>
            <a:srgbClr val="30304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9" name="Google Shape;689;p121"/>
          <p:cNvSpPr/>
          <p:nvPr/>
        </p:nvSpPr>
        <p:spPr>
          <a:xfrm>
            <a:off x="2035899" y="869181"/>
            <a:ext cx="1589400" cy="1579800"/>
          </a:xfrm>
          <a:prstGeom prst="ellipse">
            <a:avLst/>
          </a:prstGeom>
          <a:solidFill>
            <a:srgbClr val="30304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0" name="Google Shape;690;p121"/>
          <p:cNvSpPr/>
          <p:nvPr/>
        </p:nvSpPr>
        <p:spPr>
          <a:xfrm>
            <a:off x="3774963" y="859848"/>
            <a:ext cx="1591200" cy="1591200"/>
          </a:xfrm>
          <a:prstGeom prst="ellipse">
            <a:avLst/>
          </a:prstGeom>
          <a:solidFill>
            <a:srgbClr val="30304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1" name="Google Shape;691;p121"/>
          <p:cNvSpPr/>
          <p:nvPr/>
        </p:nvSpPr>
        <p:spPr>
          <a:xfrm>
            <a:off x="5516215" y="867838"/>
            <a:ext cx="1590300" cy="1583100"/>
          </a:xfrm>
          <a:prstGeom prst="ellipse">
            <a:avLst/>
          </a:prstGeom>
          <a:solidFill>
            <a:srgbClr val="30304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2" name="Google Shape;692;p121"/>
          <p:cNvSpPr/>
          <p:nvPr/>
        </p:nvSpPr>
        <p:spPr>
          <a:xfrm>
            <a:off x="7260376" y="869754"/>
            <a:ext cx="1590300" cy="1583100"/>
          </a:xfrm>
          <a:prstGeom prst="ellipse">
            <a:avLst/>
          </a:prstGeom>
          <a:solidFill>
            <a:srgbClr val="30304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93" name="Google Shape;693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2652" y="871088"/>
            <a:ext cx="1568700" cy="1568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94" name="Google Shape;694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175" y="859949"/>
            <a:ext cx="1590300" cy="158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95" name="Google Shape;695;p121"/>
          <p:cNvPicPr preferRelativeResize="0"/>
          <p:nvPr/>
        </p:nvPicPr>
        <p:blipFill rotWithShape="1">
          <a:blip r:embed="rId5">
            <a:alphaModFix/>
          </a:blip>
          <a:srcRect l="37161" t="18312" r="35305" b="40829"/>
          <a:stretch/>
        </p:blipFill>
        <p:spPr>
          <a:xfrm>
            <a:off x="7260389" y="861943"/>
            <a:ext cx="1590300" cy="1583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96" name="Google Shape;696;p121"/>
          <p:cNvSpPr txBox="1">
            <a:spLocks noGrp="1"/>
          </p:cNvSpPr>
          <p:nvPr>
            <p:ph type="title"/>
          </p:nvPr>
        </p:nvSpPr>
        <p:spPr>
          <a:xfrm>
            <a:off x="145950" y="145575"/>
            <a:ext cx="8541000" cy="493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latin typeface="Space Grotesk Medium"/>
                <a:ea typeface="Space Grotesk Medium"/>
                <a:cs typeface="Space Grotesk Medium"/>
                <a:sym typeface="Space Grotesk Medium"/>
              </a:rPr>
              <a:t>Xcimer’s path to commercializing inertial fusion</a:t>
            </a:r>
            <a:endParaRPr sz="2000" dirty="0"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697" name="Google Shape;697;p121"/>
          <p:cNvSpPr txBox="1">
            <a:spLocks noGrp="1"/>
          </p:cNvSpPr>
          <p:nvPr>
            <p:ph type="title"/>
          </p:nvPr>
        </p:nvSpPr>
        <p:spPr>
          <a:xfrm>
            <a:off x="293350" y="2679425"/>
            <a:ext cx="1590300" cy="45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8B17"/>
                </a:solidFill>
              </a:rPr>
              <a:t>60x lower laser cost</a:t>
            </a:r>
            <a:endParaRPr sz="1100" b="1">
              <a:solidFill>
                <a:srgbClr val="FF8B1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8B17"/>
                </a:solidFill>
              </a:rPr>
              <a:t>10x higher efficiency</a:t>
            </a:r>
            <a:endParaRPr sz="1100" b="1">
              <a:solidFill>
                <a:srgbClr val="FF8B1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8B1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FFFFFF"/>
              </a:solidFill>
            </a:endParaRPr>
          </a:p>
        </p:txBody>
      </p:sp>
      <p:sp>
        <p:nvSpPr>
          <p:cNvPr id="698" name="Google Shape;698;p121"/>
          <p:cNvSpPr txBox="1">
            <a:spLocks noGrp="1"/>
          </p:cNvSpPr>
          <p:nvPr>
            <p:ph type="title"/>
          </p:nvPr>
        </p:nvSpPr>
        <p:spPr>
          <a:xfrm>
            <a:off x="1988075" y="2679425"/>
            <a:ext cx="1669500" cy="49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8B17"/>
                </a:solidFill>
              </a:rPr>
              <a:t>10x higher laser energy</a:t>
            </a:r>
            <a:endParaRPr sz="1100" b="1">
              <a:solidFill>
                <a:srgbClr val="FF8B1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FFFFFF"/>
              </a:solidFill>
            </a:endParaRPr>
          </a:p>
        </p:txBody>
      </p:sp>
      <p:sp>
        <p:nvSpPr>
          <p:cNvPr id="699" name="Google Shape;699;p121"/>
          <p:cNvSpPr txBox="1">
            <a:spLocks noGrp="1"/>
          </p:cNvSpPr>
          <p:nvPr>
            <p:ph type="title"/>
          </p:nvPr>
        </p:nvSpPr>
        <p:spPr>
          <a:xfrm>
            <a:off x="3762000" y="2691025"/>
            <a:ext cx="1786200" cy="45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8B17"/>
                </a:solidFill>
              </a:rPr>
              <a:t>3x larger fusion targets</a:t>
            </a:r>
            <a:endParaRPr sz="1100" b="1">
              <a:solidFill>
                <a:srgbClr val="FF8B1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8B17"/>
                </a:solidFill>
              </a:rPr>
              <a:t>100x larger fusion gain</a:t>
            </a:r>
            <a:endParaRPr sz="1100" b="1">
              <a:solidFill>
                <a:srgbClr val="FF8B1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FFFFFF"/>
              </a:solidFill>
            </a:endParaRPr>
          </a:p>
        </p:txBody>
      </p:sp>
      <p:sp>
        <p:nvSpPr>
          <p:cNvPr id="700" name="Google Shape;700;p121"/>
          <p:cNvSpPr txBox="1">
            <a:spLocks noGrp="1"/>
          </p:cNvSpPr>
          <p:nvPr>
            <p:ph type="title"/>
          </p:nvPr>
        </p:nvSpPr>
        <p:spPr>
          <a:xfrm>
            <a:off x="5665025" y="2679425"/>
            <a:ext cx="1590000" cy="45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8B17"/>
                </a:solidFill>
              </a:rPr>
              <a:t>30x longer first-wall lifetime</a:t>
            </a:r>
            <a:endParaRPr sz="1100" b="1">
              <a:solidFill>
                <a:srgbClr val="FF8B1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FFFFFF"/>
              </a:solidFill>
            </a:endParaRPr>
          </a:p>
        </p:txBody>
      </p:sp>
      <p:pic>
        <p:nvPicPr>
          <p:cNvPr id="701" name="Google Shape;701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5663" y="857974"/>
            <a:ext cx="1588712" cy="157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21"/>
          <p:cNvPicPr preferRelativeResize="0"/>
          <p:nvPr/>
        </p:nvPicPr>
        <p:blipFill rotWithShape="1">
          <a:blip r:embed="rId7">
            <a:alphaModFix/>
          </a:blip>
          <a:srcRect l="60788" t="22050" r="24799" b="53630"/>
          <a:stretch/>
        </p:blipFill>
        <p:spPr>
          <a:xfrm>
            <a:off x="295432" y="861935"/>
            <a:ext cx="1586700" cy="1583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03" name="Google Shape;703;p121"/>
          <p:cNvSpPr/>
          <p:nvPr/>
        </p:nvSpPr>
        <p:spPr>
          <a:xfrm>
            <a:off x="1900693" y="1646050"/>
            <a:ext cx="118800" cy="10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8B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21"/>
          <p:cNvSpPr/>
          <p:nvPr/>
        </p:nvSpPr>
        <p:spPr>
          <a:xfrm>
            <a:off x="3640738" y="1646050"/>
            <a:ext cx="118800" cy="10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8B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21"/>
          <p:cNvSpPr/>
          <p:nvPr/>
        </p:nvSpPr>
        <p:spPr>
          <a:xfrm>
            <a:off x="5394238" y="1646050"/>
            <a:ext cx="118800" cy="10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8B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21"/>
          <p:cNvSpPr/>
          <p:nvPr/>
        </p:nvSpPr>
        <p:spPr>
          <a:xfrm>
            <a:off x="7124063" y="1646050"/>
            <a:ext cx="118800" cy="10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8B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21"/>
          <p:cNvSpPr txBox="1"/>
          <p:nvPr/>
        </p:nvSpPr>
        <p:spPr>
          <a:xfrm>
            <a:off x="501100" y="4238525"/>
            <a:ext cx="7961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FF8B17"/>
                </a:solidFill>
                <a:latin typeface="Space Grotesk SemiBold"/>
                <a:ea typeface="Space Grotesk SemiBold"/>
                <a:cs typeface="Space Grotesk SemiBold"/>
                <a:sym typeface="Space Grotesk SemiBold"/>
              </a:rPr>
              <a:t>Xcimer inertial fusion relies on more proven physics and will be less expensive to develop &amp; commercialize than other fusion approaches </a:t>
            </a:r>
            <a:endParaRPr sz="1700" i="1">
              <a:solidFill>
                <a:srgbClr val="FF8B17"/>
              </a:solidFill>
              <a:latin typeface="Space Grotesk SemiBold"/>
              <a:ea typeface="Space Grotesk SemiBold"/>
              <a:cs typeface="Space Grotesk SemiBold"/>
              <a:sym typeface="Space Grotesk SemiBold"/>
            </a:endParaRPr>
          </a:p>
        </p:txBody>
      </p:sp>
      <p:sp>
        <p:nvSpPr>
          <p:cNvPr id="708" name="Google Shape;708;p121"/>
          <p:cNvSpPr txBox="1">
            <a:spLocks noGrp="1"/>
          </p:cNvSpPr>
          <p:nvPr>
            <p:ph type="title"/>
          </p:nvPr>
        </p:nvSpPr>
        <p:spPr>
          <a:xfrm>
            <a:off x="262775" y="3253725"/>
            <a:ext cx="1638000" cy="6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</a:rPr>
              <a:t>Efficient NLO-excimer gas laser reduces costs from </a:t>
            </a:r>
            <a:endParaRPr sz="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</a:rPr>
              <a:t>thousands of dollars per Joule to </a:t>
            </a:r>
            <a:endParaRPr sz="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</a:rPr>
              <a:t>tens of dollars per Joule</a:t>
            </a:r>
            <a:r>
              <a:rPr lang="en" sz="900">
                <a:solidFill>
                  <a:schemeClr val="lt1"/>
                </a:solidFill>
              </a:rPr>
              <a:t> </a:t>
            </a:r>
            <a:endParaRPr sz="1100" b="1">
              <a:solidFill>
                <a:srgbClr val="FFFFFF"/>
              </a:solidFill>
            </a:endParaRPr>
          </a:p>
        </p:txBody>
      </p:sp>
      <p:sp>
        <p:nvSpPr>
          <p:cNvPr id="709" name="Google Shape;709;p121"/>
          <p:cNvSpPr/>
          <p:nvPr/>
        </p:nvSpPr>
        <p:spPr>
          <a:xfrm>
            <a:off x="7310425" y="2564400"/>
            <a:ext cx="1568700" cy="1606800"/>
          </a:xfrm>
          <a:prstGeom prst="roundRect">
            <a:avLst>
              <a:gd name="adj" fmla="val 8372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21"/>
          <p:cNvSpPr txBox="1">
            <a:spLocks noGrp="1"/>
          </p:cNvSpPr>
          <p:nvPr>
            <p:ph type="title"/>
          </p:nvPr>
        </p:nvSpPr>
        <p:spPr>
          <a:xfrm>
            <a:off x="2004669" y="3253725"/>
            <a:ext cx="1590300" cy="6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</a:rPr>
              <a:t>Low costs make a larger, more powerful laser economically viable. </a:t>
            </a:r>
            <a:endParaRPr sz="1100" b="1">
              <a:solidFill>
                <a:srgbClr val="FFFFFF"/>
              </a:solidFill>
            </a:endParaRPr>
          </a:p>
        </p:txBody>
      </p:sp>
      <p:sp>
        <p:nvSpPr>
          <p:cNvPr id="711" name="Google Shape;711;p121"/>
          <p:cNvSpPr txBox="1">
            <a:spLocks noGrp="1"/>
          </p:cNvSpPr>
          <p:nvPr>
            <p:ph type="title"/>
          </p:nvPr>
        </p:nvSpPr>
        <p:spPr>
          <a:xfrm>
            <a:off x="3780825" y="3253725"/>
            <a:ext cx="1590300" cy="8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</a:rPr>
              <a:t>Increased laser energy enables larger, more reliable, high-gain targets.</a:t>
            </a:r>
            <a:endParaRPr sz="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</a:rPr>
              <a:t>Directly scale up the NIF-style implosion and ignition, </a:t>
            </a:r>
            <a:r>
              <a:rPr lang="en" sz="900" i="1">
                <a:solidFill>
                  <a:schemeClr val="lt1"/>
                </a:solidFill>
              </a:rPr>
              <a:t>which worked</a:t>
            </a:r>
            <a:endParaRPr sz="1100" b="1" i="1">
              <a:solidFill>
                <a:srgbClr val="FFFFFF"/>
              </a:solidFill>
            </a:endParaRPr>
          </a:p>
        </p:txBody>
      </p:sp>
      <p:sp>
        <p:nvSpPr>
          <p:cNvPr id="712" name="Google Shape;712;p121"/>
          <p:cNvSpPr txBox="1">
            <a:spLocks noGrp="1"/>
          </p:cNvSpPr>
          <p:nvPr>
            <p:ph type="title"/>
          </p:nvPr>
        </p:nvSpPr>
        <p:spPr>
          <a:xfrm>
            <a:off x="5665025" y="3253725"/>
            <a:ext cx="1590300" cy="6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</a:rPr>
              <a:t>Improved target and laser enables a simple chamber design that </a:t>
            </a:r>
            <a:r>
              <a:rPr lang="en" sz="900" i="1">
                <a:solidFill>
                  <a:schemeClr val="lt1"/>
                </a:solidFill>
              </a:rPr>
              <a:t>doesn’t require first wall replacement.</a:t>
            </a:r>
            <a:endParaRPr sz="1100" b="1">
              <a:solidFill>
                <a:srgbClr val="FFFFFF"/>
              </a:solidFill>
            </a:endParaRPr>
          </a:p>
        </p:txBody>
      </p:sp>
      <p:sp>
        <p:nvSpPr>
          <p:cNvPr id="713" name="Google Shape;713;p121"/>
          <p:cNvSpPr txBox="1">
            <a:spLocks noGrp="1"/>
          </p:cNvSpPr>
          <p:nvPr>
            <p:ph type="title"/>
          </p:nvPr>
        </p:nvSpPr>
        <p:spPr>
          <a:xfrm>
            <a:off x="7407050" y="3253725"/>
            <a:ext cx="1590300" cy="6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lt1"/>
                </a:solidFill>
              </a:rPr>
              <a:t>These advances enable a low-risk path to energy production with superior economics.</a:t>
            </a:r>
            <a:endParaRPr sz="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lt1"/>
                </a:solidFill>
              </a:rPr>
              <a:t>$50 / MWh NOAK costs</a:t>
            </a:r>
            <a:endParaRPr sz="900" dirty="0">
              <a:solidFill>
                <a:schemeClr val="lt1"/>
              </a:solidFill>
            </a:endParaRPr>
          </a:p>
        </p:txBody>
      </p:sp>
      <p:sp>
        <p:nvSpPr>
          <p:cNvPr id="714" name="Google Shape;714;p121"/>
          <p:cNvSpPr txBox="1">
            <a:spLocks noGrp="1"/>
          </p:cNvSpPr>
          <p:nvPr>
            <p:ph type="title"/>
          </p:nvPr>
        </p:nvSpPr>
        <p:spPr>
          <a:xfrm>
            <a:off x="7407050" y="2679425"/>
            <a:ext cx="1714500" cy="29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8B17"/>
                </a:solidFill>
              </a:rPr>
              <a:t>Superior economics</a:t>
            </a:r>
            <a:endParaRPr sz="1100" b="1">
              <a:solidFill>
                <a:srgbClr val="FF8B1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4"/>
          <p:cNvSpPr/>
          <p:nvPr/>
        </p:nvSpPr>
        <p:spPr>
          <a:xfrm>
            <a:off x="6946500" y="735413"/>
            <a:ext cx="2079600" cy="37419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4"/>
          <p:cNvSpPr/>
          <p:nvPr/>
        </p:nvSpPr>
        <p:spPr>
          <a:xfrm>
            <a:off x="4660200" y="735425"/>
            <a:ext cx="2140800" cy="37419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4"/>
          <p:cNvSpPr/>
          <p:nvPr/>
        </p:nvSpPr>
        <p:spPr>
          <a:xfrm>
            <a:off x="105425" y="735425"/>
            <a:ext cx="2079600" cy="37419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44"/>
          <p:cNvSpPr txBox="1">
            <a:spLocks noGrp="1"/>
          </p:cNvSpPr>
          <p:nvPr>
            <p:ph type="title"/>
          </p:nvPr>
        </p:nvSpPr>
        <p:spPr>
          <a:xfrm>
            <a:off x="181625" y="49300"/>
            <a:ext cx="4449600" cy="493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pace Grotesk Medium"/>
                <a:ea typeface="Space Grotesk Medium"/>
                <a:cs typeface="Space Grotesk Medium"/>
                <a:sym typeface="Space Grotesk Medium"/>
              </a:rPr>
              <a:t>Xcimer’s Roadmap to Fusion on the Grid</a:t>
            </a:r>
            <a:endParaRPr dirty="0"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249" name="Google Shape;249;p44"/>
          <p:cNvSpPr txBox="1"/>
          <p:nvPr/>
        </p:nvSpPr>
        <p:spPr>
          <a:xfrm>
            <a:off x="-66612" y="2416650"/>
            <a:ext cx="242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Demonstrate laser technologies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Q1 2026</a:t>
            </a:r>
            <a:endParaRPr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50" name="Google Shape;250;p44"/>
          <p:cNvSpPr txBox="1"/>
          <p:nvPr/>
        </p:nvSpPr>
        <p:spPr>
          <a:xfrm>
            <a:off x="4379050" y="2436225"/>
            <a:ext cx="259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Achieve eng. breakeven</a:t>
            </a:r>
            <a:endParaRPr sz="10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~2030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51" name="Google Shape;251;p44"/>
          <p:cNvSpPr txBox="1"/>
          <p:nvPr/>
        </p:nvSpPr>
        <p:spPr>
          <a:xfrm>
            <a:off x="95525" y="726575"/>
            <a:ext cx="199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Phoenix</a:t>
            </a:r>
            <a:endParaRPr/>
          </a:p>
        </p:txBody>
      </p:sp>
      <p:sp>
        <p:nvSpPr>
          <p:cNvPr id="252" name="Google Shape;252;p44"/>
          <p:cNvSpPr txBox="1"/>
          <p:nvPr/>
        </p:nvSpPr>
        <p:spPr>
          <a:xfrm>
            <a:off x="4322389" y="726575"/>
            <a:ext cx="28164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Vulcan </a:t>
            </a:r>
            <a:endParaRPr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Breakeven Facility</a:t>
            </a:r>
            <a:endParaRPr/>
          </a:p>
        </p:txBody>
      </p:sp>
      <p:sp>
        <p:nvSpPr>
          <p:cNvPr id="253" name="Google Shape;253;p44"/>
          <p:cNvSpPr txBox="1"/>
          <p:nvPr/>
        </p:nvSpPr>
        <p:spPr>
          <a:xfrm>
            <a:off x="6903300" y="726581"/>
            <a:ext cx="21660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Athena </a:t>
            </a:r>
            <a:endParaRPr b="1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Fusion Pilot Plant </a:t>
            </a:r>
            <a:endParaRPr dirty="0"/>
          </a:p>
        </p:txBody>
      </p:sp>
      <p:sp>
        <p:nvSpPr>
          <p:cNvPr id="254" name="Google Shape;254;p44"/>
          <p:cNvSpPr txBox="1"/>
          <p:nvPr/>
        </p:nvSpPr>
        <p:spPr>
          <a:xfrm>
            <a:off x="226475" y="4138625"/>
            <a:ext cx="173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Denver, CO</a:t>
            </a:r>
            <a:endParaRPr/>
          </a:p>
        </p:txBody>
      </p:sp>
      <p:sp>
        <p:nvSpPr>
          <p:cNvPr id="255" name="Google Shape;255;p44"/>
          <p:cNvSpPr txBox="1"/>
          <p:nvPr/>
        </p:nvSpPr>
        <p:spPr>
          <a:xfrm>
            <a:off x="4465150" y="4138625"/>
            <a:ext cx="242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TBD</a:t>
            </a:r>
            <a:endParaRPr/>
          </a:p>
        </p:txBody>
      </p:sp>
      <p:sp>
        <p:nvSpPr>
          <p:cNvPr id="256" name="Google Shape;256;p44"/>
          <p:cNvSpPr txBox="1"/>
          <p:nvPr/>
        </p:nvSpPr>
        <p:spPr>
          <a:xfrm>
            <a:off x="6915900" y="2444725"/>
            <a:ext cx="2140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Electricity on the grid</a:t>
            </a:r>
            <a:endParaRPr sz="1000"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Mid 2030s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57" name="Google Shape;257;p44"/>
          <p:cNvSpPr txBox="1"/>
          <p:nvPr/>
        </p:nvSpPr>
        <p:spPr>
          <a:xfrm>
            <a:off x="6903300" y="4138625"/>
            <a:ext cx="207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TBD</a:t>
            </a:r>
            <a:endParaRPr/>
          </a:p>
        </p:txBody>
      </p:sp>
      <p:sp>
        <p:nvSpPr>
          <p:cNvPr id="258" name="Google Shape;258;p44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60" name="Google Shape;260;p44"/>
          <p:cNvSpPr txBox="1"/>
          <p:nvPr/>
        </p:nvSpPr>
        <p:spPr>
          <a:xfrm>
            <a:off x="4700249" y="3004275"/>
            <a:ext cx="2498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≥4 MJ on target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11430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Wall-plug fusion breakeven!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11430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National security asset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61" name="Google Shape;261;p44"/>
          <p:cNvSpPr txBox="1"/>
          <p:nvPr/>
        </p:nvSpPr>
        <p:spPr>
          <a:xfrm>
            <a:off x="7002300" y="3021250"/>
            <a:ext cx="1995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71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Integration with blanket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571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~100 MWe to grid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571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3 hr continuous operation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62" name="Google Shape;262;p44"/>
          <p:cNvSpPr txBox="1"/>
          <p:nvPr/>
        </p:nvSpPr>
        <p:spPr>
          <a:xfrm>
            <a:off x="49249" y="3036900"/>
            <a:ext cx="24984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Demonstrate SBS pulse compression</a:t>
            </a:r>
            <a:endParaRPr sz="100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Demonstrate pulsed power</a:t>
            </a:r>
            <a:endParaRPr sz="100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Verify KrF long-pulse kinetics</a:t>
            </a:r>
            <a:endParaRPr sz="100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263" name="Google Shape;263;p44"/>
          <p:cNvPicPr preferRelativeResize="0"/>
          <p:nvPr/>
        </p:nvPicPr>
        <p:blipFill rotWithShape="1">
          <a:blip r:embed="rId3">
            <a:alphaModFix/>
          </a:blip>
          <a:srcRect l="11327" t="7030" r="11141" b="18331"/>
          <a:stretch/>
        </p:blipFill>
        <p:spPr>
          <a:xfrm>
            <a:off x="7088925" y="1210688"/>
            <a:ext cx="1794751" cy="11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4"/>
          <p:cNvPicPr preferRelativeResize="0"/>
          <p:nvPr/>
        </p:nvPicPr>
        <p:blipFill rotWithShape="1">
          <a:blip r:embed="rId4">
            <a:alphaModFix/>
          </a:blip>
          <a:srcRect l="19893" t="-1650" r="7873" b="16129"/>
          <a:stretch/>
        </p:blipFill>
        <p:spPr>
          <a:xfrm>
            <a:off x="4878988" y="1307038"/>
            <a:ext cx="1596000" cy="10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4"/>
          <p:cNvSpPr/>
          <p:nvPr/>
        </p:nvSpPr>
        <p:spPr>
          <a:xfrm>
            <a:off x="2357100" y="735425"/>
            <a:ext cx="2125500" cy="37419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4"/>
          <p:cNvSpPr txBox="1"/>
          <p:nvPr/>
        </p:nvSpPr>
        <p:spPr>
          <a:xfrm>
            <a:off x="2121900" y="2444725"/>
            <a:ext cx="259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Build full-scale KrF module</a:t>
            </a:r>
            <a:endParaRPr sz="1000" b="1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~2027</a:t>
            </a:r>
            <a:endParaRPr sz="1000" dirty="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67" name="Google Shape;267;p44"/>
          <p:cNvSpPr txBox="1"/>
          <p:nvPr/>
        </p:nvSpPr>
        <p:spPr>
          <a:xfrm>
            <a:off x="2379300" y="3004275"/>
            <a:ext cx="21945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~200 kJ, 𝜇s pulses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11430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World’s largest laser amplifier 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11430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pace Grotesk"/>
              <a:buChar char="●"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Likely sited with Vulcan facility</a:t>
            </a:r>
            <a:endParaRPr sz="1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268" name="Google Shape;268;p44"/>
          <p:cNvPicPr preferRelativeResize="0"/>
          <p:nvPr/>
        </p:nvPicPr>
        <p:blipFill rotWithShape="1">
          <a:blip r:embed="rId4">
            <a:alphaModFix/>
          </a:blip>
          <a:srcRect l="70065" t="6267" r="15868" b="72946"/>
          <a:stretch/>
        </p:blipFill>
        <p:spPr>
          <a:xfrm>
            <a:off x="2913536" y="1354173"/>
            <a:ext cx="1018142" cy="83903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4"/>
          <p:cNvSpPr txBox="1"/>
          <p:nvPr/>
        </p:nvSpPr>
        <p:spPr>
          <a:xfrm>
            <a:off x="2014389" y="726575"/>
            <a:ext cx="2816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Argos</a:t>
            </a:r>
            <a:endParaRPr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Full-Scale KrF Amplifier</a:t>
            </a:r>
            <a:endParaRPr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70" name="Google Shape;270;p44"/>
          <p:cNvSpPr txBox="1"/>
          <p:nvPr/>
        </p:nvSpPr>
        <p:spPr>
          <a:xfrm>
            <a:off x="2210762" y="4138625"/>
            <a:ext cx="242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TBD</a:t>
            </a:r>
            <a:endParaRPr/>
          </a:p>
        </p:txBody>
      </p:sp>
      <p:pic>
        <p:nvPicPr>
          <p:cNvPr id="271" name="Google Shape;271;p44"/>
          <p:cNvPicPr preferRelativeResize="0"/>
          <p:nvPr/>
        </p:nvPicPr>
        <p:blipFill rotWithShape="1">
          <a:blip r:embed="rId5">
            <a:alphaModFix/>
          </a:blip>
          <a:srcRect l="6820" t="5875" r="4941" b="2456"/>
          <a:stretch/>
        </p:blipFill>
        <p:spPr>
          <a:xfrm>
            <a:off x="214525" y="1126775"/>
            <a:ext cx="1861427" cy="102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2"/>
          <p:cNvSpPr txBox="1">
            <a:spLocks noGrp="1"/>
          </p:cNvSpPr>
          <p:nvPr>
            <p:ph type="title"/>
          </p:nvPr>
        </p:nvSpPr>
        <p:spPr>
          <a:xfrm>
            <a:off x="224100" y="210275"/>
            <a:ext cx="6808800" cy="493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pace Grotesk Medium"/>
                <a:ea typeface="Space Grotesk Medium"/>
                <a:cs typeface="Space Grotesk Medium"/>
                <a:sym typeface="Space Grotesk Medium"/>
              </a:rPr>
              <a:t>Highlights Since Last FPA Meeting</a:t>
            </a:r>
            <a:endParaRPr dirty="0"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442" name="Google Shape;442;p52"/>
          <p:cNvSpPr txBox="1"/>
          <p:nvPr/>
        </p:nvSpPr>
        <p:spPr>
          <a:xfrm>
            <a:off x="95525" y="704075"/>
            <a:ext cx="5333275" cy="420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Helvetica Neue"/>
              <a:buAutoNum type="arabicPeriod"/>
            </a:pPr>
            <a:r>
              <a:rPr lang="en" sz="1200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Took occupancy of Denver facility for Phoenix construction</a:t>
            </a: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Helvetica Neue"/>
              <a:buAutoNum type="arabicPeriod"/>
            </a:pPr>
            <a:r>
              <a:rPr lang="en" sz="1200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Closed successful $100M round A</a:t>
            </a: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Helvetica Neue"/>
              <a:buAutoNum type="arabicPeriod"/>
            </a:pPr>
            <a:r>
              <a:rPr lang="en-US" sz="1200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Initial </a:t>
            </a:r>
            <a:r>
              <a:rPr lang="en" sz="1200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agreement with DOE for milestone program</a:t>
            </a:r>
          </a:p>
          <a:p>
            <a:pPr marL="457200" indent="-304800">
              <a:lnSpc>
                <a:spcPct val="150000"/>
              </a:lnSpc>
              <a:buClr>
                <a:schemeClr val="lt2"/>
              </a:buClr>
              <a:buSzPts val="1200"/>
              <a:buFont typeface="Helvetica Neue"/>
              <a:buAutoNum type="arabicPeriod"/>
            </a:pPr>
            <a:r>
              <a:rPr lang="en-US" sz="1200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Signed partner agreements and started work with 6/9 milestone partners</a:t>
            </a:r>
          </a:p>
          <a:p>
            <a:pPr marL="457200" indent="-304800">
              <a:lnSpc>
                <a:spcPct val="150000"/>
              </a:lnSpc>
              <a:buClr>
                <a:schemeClr val="lt2"/>
              </a:buClr>
              <a:buSzPts val="1200"/>
              <a:buFont typeface="Helvetica Neue"/>
              <a:buAutoNum type="arabicPeriod"/>
            </a:pPr>
            <a:r>
              <a:rPr lang="en-US" sz="1200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Continued to advance our Fusion Pilot Plant (Athena) preconceptual design </a:t>
            </a:r>
            <a:endParaRPr lang="en" sz="120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Helvetica Neue"/>
              <a:buAutoNum type="arabicPeriod"/>
            </a:pPr>
            <a:r>
              <a:rPr lang="en-US" sz="1200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Completed assembly of LPK laser test bed, started commissioning</a:t>
            </a: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Helvetica Neue"/>
              <a:buAutoNum type="arabicPeriod"/>
            </a:pPr>
            <a:r>
              <a:rPr lang="en-US" sz="1200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Ramped up to ~70 employees (24 FTEs in December 2023)</a:t>
            </a:r>
            <a:endParaRPr sz="120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Helvetica Neue"/>
              <a:buAutoNum type="arabicPeriod"/>
            </a:pPr>
            <a:r>
              <a:rPr lang="en" sz="1200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Launched Argos and Vulcan design teams</a:t>
            </a:r>
            <a:endParaRPr sz="1200" b="1" dirty="0">
              <a:solidFill>
                <a:schemeClr val="lt2"/>
              </a:solidFill>
            </a:endParaRPr>
          </a:p>
        </p:txBody>
      </p:sp>
      <p:sp>
        <p:nvSpPr>
          <p:cNvPr id="443" name="Google Shape;443;p52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4" name="Picture 3" descr="A person standing on a ladder next to a machine&#10;&#10;Description automatically generated">
            <a:extLst>
              <a:ext uri="{FF2B5EF4-FFF2-40B4-BE49-F238E27FC236}">
                <a16:creationId xmlns:a16="http://schemas.microsoft.com/office/drawing/2014/main" id="{8350AD49-3336-B363-412B-7456EEFD5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600" y="2521497"/>
            <a:ext cx="3085200" cy="2313900"/>
          </a:xfrm>
          <a:prstGeom prst="rect">
            <a:avLst/>
          </a:prstGeom>
        </p:spPr>
      </p:pic>
      <p:pic>
        <p:nvPicPr>
          <p:cNvPr id="5" name="Google Shape;250;p43">
            <a:extLst>
              <a:ext uri="{FF2B5EF4-FFF2-40B4-BE49-F238E27FC236}">
                <a16:creationId xmlns:a16="http://schemas.microsoft.com/office/drawing/2014/main" id="{EBD7E660-D84B-4DE5-5100-0D5B099DC8C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6824" y="210275"/>
            <a:ext cx="3159976" cy="21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50"/>
          <p:cNvSpPr txBox="1"/>
          <p:nvPr/>
        </p:nvSpPr>
        <p:spPr>
          <a:xfrm>
            <a:off x="6416850" y="2025639"/>
            <a:ext cx="1961100" cy="137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2AD04E-0B96-3745-94B2-C0A07603C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104" r="179" b="17196"/>
          <a:stretch/>
        </p:blipFill>
        <p:spPr bwMode="auto">
          <a:xfrm>
            <a:off x="-7374" y="0"/>
            <a:ext cx="9144000" cy="49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401;p150">
            <a:extLst>
              <a:ext uri="{FF2B5EF4-FFF2-40B4-BE49-F238E27FC236}">
                <a16:creationId xmlns:a16="http://schemas.microsoft.com/office/drawing/2014/main" id="{41E59EF2-C07D-2BCF-8DF6-86A159C99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950" y="141275"/>
            <a:ext cx="6808800" cy="493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Xcimer’s Denver Facility</a:t>
            </a:r>
            <a:endParaRPr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0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706" name="Google Shape;706;p70"/>
          <p:cNvPicPr preferRelativeResize="0"/>
          <p:nvPr/>
        </p:nvPicPr>
        <p:blipFill rotWithShape="1">
          <a:blip r:embed="rId3">
            <a:alphaModFix/>
          </a:blip>
          <a:srcRect r="665" b="92440"/>
          <a:stretch/>
        </p:blipFill>
        <p:spPr>
          <a:xfrm>
            <a:off x="0" y="0"/>
            <a:ext cx="9144003" cy="4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70"/>
          <p:cNvSpPr txBox="1">
            <a:spLocks noGrp="1"/>
          </p:cNvSpPr>
          <p:nvPr>
            <p:ph type="title"/>
          </p:nvPr>
        </p:nvSpPr>
        <p:spPr>
          <a:xfrm>
            <a:off x="95525" y="0"/>
            <a:ext cx="6808800" cy="493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pace Grotesk Medium"/>
                <a:ea typeface="Space Grotesk Medium"/>
                <a:cs typeface="Space Grotesk Medium"/>
                <a:sym typeface="Space Grotesk Medium"/>
              </a:rPr>
              <a:t>Phoenix System Overview</a:t>
            </a:r>
            <a:endParaRPr dirty="0"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pic>
        <p:nvPicPr>
          <p:cNvPr id="709" name="Google Shape;70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600" y="497950"/>
            <a:ext cx="8753075" cy="438937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70"/>
          <p:cNvSpPr/>
          <p:nvPr/>
        </p:nvSpPr>
        <p:spPr>
          <a:xfrm>
            <a:off x="673900" y="803325"/>
            <a:ext cx="1743000" cy="288900"/>
          </a:xfrm>
          <a:prstGeom prst="roundRect">
            <a:avLst>
              <a:gd name="adj" fmla="val 16667"/>
            </a:avLst>
          </a:prstGeom>
          <a:solidFill>
            <a:srgbClr val="000000">
              <a:alpha val="6013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KJC: Kilojoule-class long-pulse excimer amplifier</a:t>
            </a:r>
            <a:endParaRPr sz="900"/>
          </a:p>
        </p:txBody>
      </p:sp>
      <p:cxnSp>
        <p:nvCxnSpPr>
          <p:cNvPr id="711" name="Google Shape;711;p70"/>
          <p:cNvCxnSpPr/>
          <p:nvPr/>
        </p:nvCxnSpPr>
        <p:spPr>
          <a:xfrm>
            <a:off x="2006275" y="1092225"/>
            <a:ext cx="472800" cy="395100"/>
          </a:xfrm>
          <a:prstGeom prst="straightConnector1">
            <a:avLst/>
          </a:prstGeom>
          <a:noFill/>
          <a:ln w="9525" cap="flat" cmpd="sng">
            <a:solidFill>
              <a:srgbClr val="FF6D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2" name="Google Shape;712;p70"/>
          <p:cNvSpPr/>
          <p:nvPr/>
        </p:nvSpPr>
        <p:spPr>
          <a:xfrm>
            <a:off x="4443825" y="622575"/>
            <a:ext cx="1254900" cy="288900"/>
          </a:xfrm>
          <a:prstGeom prst="roundRect">
            <a:avLst>
              <a:gd name="adj" fmla="val 16667"/>
            </a:avLst>
          </a:prstGeom>
          <a:solidFill>
            <a:srgbClr val="000000">
              <a:alpha val="6013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PG2: Long-pulse front-end amplifier</a:t>
            </a:r>
            <a:endParaRPr sz="900"/>
          </a:p>
        </p:txBody>
      </p:sp>
      <p:sp>
        <p:nvSpPr>
          <p:cNvPr id="713" name="Google Shape;713;p70"/>
          <p:cNvSpPr/>
          <p:nvPr/>
        </p:nvSpPr>
        <p:spPr>
          <a:xfrm>
            <a:off x="293475" y="2265975"/>
            <a:ext cx="1254900" cy="288900"/>
          </a:xfrm>
          <a:prstGeom prst="roundRect">
            <a:avLst>
              <a:gd name="adj" fmla="val 16667"/>
            </a:avLst>
          </a:prstGeom>
          <a:solidFill>
            <a:srgbClr val="000000">
              <a:alpha val="6013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OC2: Long-pulse (pump) optical path</a:t>
            </a:r>
            <a:endParaRPr sz="900"/>
          </a:p>
        </p:txBody>
      </p:sp>
      <p:cxnSp>
        <p:nvCxnSpPr>
          <p:cNvPr id="714" name="Google Shape;714;p70"/>
          <p:cNvCxnSpPr>
            <a:stCxn id="712" idx="1"/>
          </p:cNvCxnSpPr>
          <p:nvPr/>
        </p:nvCxnSpPr>
        <p:spPr>
          <a:xfrm flipH="1">
            <a:off x="4010925" y="767025"/>
            <a:ext cx="432900" cy="343500"/>
          </a:xfrm>
          <a:prstGeom prst="straightConnector1">
            <a:avLst/>
          </a:prstGeom>
          <a:noFill/>
          <a:ln w="9525" cap="flat" cmpd="sng">
            <a:solidFill>
              <a:srgbClr val="FF6D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5" name="Google Shape;715;p70"/>
          <p:cNvCxnSpPr>
            <a:stCxn id="713" idx="3"/>
          </p:cNvCxnSpPr>
          <p:nvPr/>
        </p:nvCxnSpPr>
        <p:spPr>
          <a:xfrm rot="10800000" flipH="1">
            <a:off x="1548375" y="1757625"/>
            <a:ext cx="508500" cy="652800"/>
          </a:xfrm>
          <a:prstGeom prst="straightConnector1">
            <a:avLst/>
          </a:prstGeom>
          <a:noFill/>
          <a:ln w="9525" cap="flat" cmpd="sng">
            <a:solidFill>
              <a:srgbClr val="FF6D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6" name="Google Shape;716;p70"/>
          <p:cNvSpPr/>
          <p:nvPr/>
        </p:nvSpPr>
        <p:spPr>
          <a:xfrm>
            <a:off x="7106475" y="3817175"/>
            <a:ext cx="1254900" cy="288900"/>
          </a:xfrm>
          <a:prstGeom prst="roundRect">
            <a:avLst>
              <a:gd name="adj" fmla="val 16667"/>
            </a:avLst>
          </a:prstGeom>
          <a:solidFill>
            <a:srgbClr val="000000">
              <a:alpha val="6013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OC1: Short-pulse (seed) optical path</a:t>
            </a:r>
            <a:endParaRPr sz="900"/>
          </a:p>
        </p:txBody>
      </p:sp>
      <p:sp>
        <p:nvSpPr>
          <p:cNvPr id="717" name="Google Shape;717;p70"/>
          <p:cNvSpPr/>
          <p:nvPr/>
        </p:nvSpPr>
        <p:spPr>
          <a:xfrm>
            <a:off x="7427525" y="1913400"/>
            <a:ext cx="1254900" cy="288900"/>
          </a:xfrm>
          <a:prstGeom prst="roundRect">
            <a:avLst>
              <a:gd name="adj" fmla="val 16667"/>
            </a:avLst>
          </a:prstGeom>
          <a:solidFill>
            <a:srgbClr val="000000">
              <a:alpha val="6013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PG1: Short-pulse front-end amplifier</a:t>
            </a:r>
            <a:endParaRPr sz="900"/>
          </a:p>
        </p:txBody>
      </p:sp>
      <p:sp>
        <p:nvSpPr>
          <p:cNvPr id="718" name="Google Shape;718;p70"/>
          <p:cNvSpPr/>
          <p:nvPr/>
        </p:nvSpPr>
        <p:spPr>
          <a:xfrm>
            <a:off x="2207925" y="3528275"/>
            <a:ext cx="1254900" cy="288900"/>
          </a:xfrm>
          <a:prstGeom prst="roundRect">
            <a:avLst>
              <a:gd name="adj" fmla="val 16667"/>
            </a:avLst>
          </a:prstGeom>
          <a:solidFill>
            <a:srgbClr val="000000">
              <a:alpha val="6013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SBS: Brillouin pulse compression cell</a:t>
            </a:r>
            <a:endParaRPr sz="900"/>
          </a:p>
        </p:txBody>
      </p:sp>
      <p:sp>
        <p:nvSpPr>
          <p:cNvPr id="719" name="Google Shape;719;p70"/>
          <p:cNvSpPr/>
          <p:nvPr/>
        </p:nvSpPr>
        <p:spPr>
          <a:xfrm>
            <a:off x="6389600" y="859975"/>
            <a:ext cx="1553100" cy="288900"/>
          </a:xfrm>
          <a:prstGeom prst="roundRect">
            <a:avLst>
              <a:gd name="adj" fmla="val 16667"/>
            </a:avLst>
          </a:prstGeom>
          <a:solidFill>
            <a:srgbClr val="000000">
              <a:alpha val="6013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LPK: Long-pulse kinetics platform (excimer)</a:t>
            </a:r>
            <a:endParaRPr sz="900"/>
          </a:p>
        </p:txBody>
      </p:sp>
      <p:cxnSp>
        <p:nvCxnSpPr>
          <p:cNvPr id="720" name="Google Shape;720;p70"/>
          <p:cNvCxnSpPr/>
          <p:nvPr/>
        </p:nvCxnSpPr>
        <p:spPr>
          <a:xfrm rot="10800000" flipH="1">
            <a:off x="3038375" y="2827875"/>
            <a:ext cx="357900" cy="701700"/>
          </a:xfrm>
          <a:prstGeom prst="straightConnector1">
            <a:avLst/>
          </a:prstGeom>
          <a:noFill/>
          <a:ln w="9525" cap="flat" cmpd="sng">
            <a:solidFill>
              <a:srgbClr val="FF6D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1" name="Google Shape;721;p70"/>
          <p:cNvCxnSpPr/>
          <p:nvPr/>
        </p:nvCxnSpPr>
        <p:spPr>
          <a:xfrm flipH="1">
            <a:off x="6561425" y="1150800"/>
            <a:ext cx="280200" cy="499500"/>
          </a:xfrm>
          <a:prstGeom prst="straightConnector1">
            <a:avLst/>
          </a:prstGeom>
          <a:noFill/>
          <a:ln w="9525" cap="flat" cmpd="sng">
            <a:solidFill>
              <a:srgbClr val="FF6D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2" name="Google Shape;722;p70"/>
          <p:cNvSpPr/>
          <p:nvPr/>
        </p:nvSpPr>
        <p:spPr>
          <a:xfrm>
            <a:off x="4114800" y="2085300"/>
            <a:ext cx="1254900" cy="288900"/>
          </a:xfrm>
          <a:prstGeom prst="roundRect">
            <a:avLst>
              <a:gd name="adj" fmla="val 16667"/>
            </a:avLst>
          </a:prstGeom>
          <a:solidFill>
            <a:srgbClr val="000000">
              <a:alpha val="6013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SPA: Short-pulse excimer amplifier</a:t>
            </a:r>
            <a:endParaRPr sz="900"/>
          </a:p>
        </p:txBody>
      </p:sp>
      <p:cxnSp>
        <p:nvCxnSpPr>
          <p:cNvPr id="723" name="Google Shape;723;p70"/>
          <p:cNvCxnSpPr>
            <a:stCxn id="717" idx="2"/>
          </p:cNvCxnSpPr>
          <p:nvPr/>
        </p:nvCxnSpPr>
        <p:spPr>
          <a:xfrm flipH="1">
            <a:off x="7842275" y="2202300"/>
            <a:ext cx="212700" cy="497700"/>
          </a:xfrm>
          <a:prstGeom prst="straightConnector1">
            <a:avLst/>
          </a:prstGeom>
          <a:noFill/>
          <a:ln w="9525" cap="flat" cmpd="sng">
            <a:solidFill>
              <a:srgbClr val="FF6D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4" name="Google Shape;724;p70"/>
          <p:cNvCxnSpPr/>
          <p:nvPr/>
        </p:nvCxnSpPr>
        <p:spPr>
          <a:xfrm>
            <a:off x="5010175" y="2385800"/>
            <a:ext cx="552000" cy="426300"/>
          </a:xfrm>
          <a:prstGeom prst="straightConnector1">
            <a:avLst/>
          </a:prstGeom>
          <a:noFill/>
          <a:ln w="9525" cap="flat" cmpd="sng">
            <a:solidFill>
              <a:srgbClr val="FF6D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5" name="Google Shape;725;p70"/>
          <p:cNvCxnSpPr>
            <a:stCxn id="716" idx="1"/>
          </p:cNvCxnSpPr>
          <p:nvPr/>
        </p:nvCxnSpPr>
        <p:spPr>
          <a:xfrm rot="10800000">
            <a:off x="6561375" y="3626225"/>
            <a:ext cx="545100" cy="335400"/>
          </a:xfrm>
          <a:prstGeom prst="straightConnector1">
            <a:avLst/>
          </a:prstGeom>
          <a:noFill/>
          <a:ln w="9525" cap="flat" cmpd="sng">
            <a:solidFill>
              <a:srgbClr val="FF6D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6" name="Google Shape;726;p70"/>
          <p:cNvCxnSpPr/>
          <p:nvPr/>
        </p:nvCxnSpPr>
        <p:spPr>
          <a:xfrm rot="10800000">
            <a:off x="5124286" y="3813414"/>
            <a:ext cx="594000" cy="3429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7" name="Google Shape;727;p70"/>
          <p:cNvCxnSpPr/>
          <p:nvPr/>
        </p:nvCxnSpPr>
        <p:spPr>
          <a:xfrm>
            <a:off x="1812625" y="1851349"/>
            <a:ext cx="4338300" cy="23772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8" name="Google Shape;728;p70"/>
          <p:cNvSpPr/>
          <p:nvPr/>
        </p:nvSpPr>
        <p:spPr>
          <a:xfrm>
            <a:off x="4166550" y="4442938"/>
            <a:ext cx="1151400" cy="288900"/>
          </a:xfrm>
          <a:prstGeom prst="roundRect">
            <a:avLst>
              <a:gd name="adj" fmla="val 16667"/>
            </a:avLst>
          </a:prstGeom>
          <a:solidFill>
            <a:srgbClr val="000000">
              <a:alpha val="6013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8B17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Short-pulse (seed) beam</a:t>
            </a:r>
            <a:endParaRPr sz="900">
              <a:solidFill>
                <a:srgbClr val="FF8B17"/>
              </a:solidFill>
            </a:endParaRPr>
          </a:p>
        </p:txBody>
      </p:sp>
      <p:cxnSp>
        <p:nvCxnSpPr>
          <p:cNvPr id="729" name="Google Shape;729;p70"/>
          <p:cNvCxnSpPr>
            <a:stCxn id="730" idx="0"/>
          </p:cNvCxnSpPr>
          <p:nvPr/>
        </p:nvCxnSpPr>
        <p:spPr>
          <a:xfrm rot="10800000" flipH="1">
            <a:off x="2242675" y="2329713"/>
            <a:ext cx="409800" cy="553800"/>
          </a:xfrm>
          <a:prstGeom prst="straightConnector1">
            <a:avLst/>
          </a:prstGeom>
          <a:noFill/>
          <a:ln w="9525" cap="flat" cmpd="sng">
            <a:solidFill>
              <a:srgbClr val="FF6D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1" name="Google Shape;731;p70"/>
          <p:cNvCxnSpPr/>
          <p:nvPr/>
        </p:nvCxnSpPr>
        <p:spPr>
          <a:xfrm rot="10800000" flipH="1">
            <a:off x="5003150" y="3999775"/>
            <a:ext cx="399900" cy="435000"/>
          </a:xfrm>
          <a:prstGeom prst="straightConnector1">
            <a:avLst/>
          </a:prstGeom>
          <a:noFill/>
          <a:ln w="9525" cap="flat" cmpd="sng">
            <a:solidFill>
              <a:srgbClr val="FF6D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0" name="Google Shape;730;p70"/>
          <p:cNvSpPr/>
          <p:nvPr/>
        </p:nvSpPr>
        <p:spPr>
          <a:xfrm>
            <a:off x="1666975" y="2883513"/>
            <a:ext cx="1151400" cy="288900"/>
          </a:xfrm>
          <a:prstGeom prst="roundRect">
            <a:avLst>
              <a:gd name="adj" fmla="val 16667"/>
            </a:avLst>
          </a:prstGeom>
          <a:solidFill>
            <a:srgbClr val="000000">
              <a:alpha val="6013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00FF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Long-pulse (pump) beams</a:t>
            </a:r>
            <a:endParaRPr sz="900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81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933" name="Google Shape;933;p81"/>
          <p:cNvPicPr preferRelativeResize="0"/>
          <p:nvPr/>
        </p:nvPicPr>
        <p:blipFill rotWithShape="1">
          <a:blip r:embed="rId3">
            <a:alphaModFix/>
          </a:blip>
          <a:srcRect r="665" b="92440"/>
          <a:stretch/>
        </p:blipFill>
        <p:spPr>
          <a:xfrm>
            <a:off x="0" y="0"/>
            <a:ext cx="9144003" cy="4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81"/>
          <p:cNvSpPr txBox="1">
            <a:spLocks noGrp="1"/>
          </p:cNvSpPr>
          <p:nvPr>
            <p:ph type="title"/>
          </p:nvPr>
        </p:nvSpPr>
        <p:spPr>
          <a:xfrm>
            <a:off x="49200" y="0"/>
            <a:ext cx="44436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EEEEEE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FPP Pre-Conceptual Design is On track</a:t>
            </a:r>
            <a:endParaRPr sz="1800" dirty="0">
              <a:solidFill>
                <a:srgbClr val="EEEEEE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936" name="Google Shape;936;p81"/>
          <p:cNvSpPr txBox="1"/>
          <p:nvPr/>
        </p:nvSpPr>
        <p:spPr>
          <a:xfrm>
            <a:off x="328500" y="1331145"/>
            <a:ext cx="4632300" cy="298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1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Plant architecture </a:t>
            </a:r>
            <a:r>
              <a:rPr lang="en-US" sz="11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informed by detailed Xcimer systems code XPPERT (Wayne Meier, 2024) which allows for design tradeoffs to meet high level goals:</a:t>
            </a:r>
          </a:p>
          <a:p>
            <a:pPr marL="266700" marR="3810" lvl="1" indent="-25717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  <a:cs typeface="Space Grotesk" panose="020B0604020202020204" charset="0"/>
              </a:rPr>
              <a:t>Electricity production (min 3 </a:t>
            </a:r>
            <a:r>
              <a:rPr lang="en-US" sz="1100" dirty="0" err="1">
                <a:solidFill>
                  <a:schemeClr val="bg1"/>
                </a:solidFill>
                <a:latin typeface="Helvetica Neue" panose="020B0604020202020204" charset="0"/>
                <a:cs typeface="Space Grotesk" panose="020B0604020202020204" charset="0"/>
              </a:rPr>
              <a:t>hrs</a:t>
            </a: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  <a:cs typeface="Space Grotesk" panose="020B0604020202020204" charset="0"/>
              </a:rPr>
              <a:t>, &gt;50 MWe)</a:t>
            </a:r>
          </a:p>
          <a:p>
            <a:pPr marL="266700" marR="3810" lvl="1" indent="-25717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  <a:cs typeface="Space Grotesk" panose="020B0604020202020204" charset="0"/>
              </a:rPr>
              <a:t>Justified pathway for Nth of a kind economics (COE ~$50/MWh)</a:t>
            </a:r>
          </a:p>
          <a:p>
            <a:pPr marL="266700" marR="3810" lvl="1" indent="-25717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  <a:cs typeface="Space Grotesk" panose="020B0604020202020204" charset="0"/>
              </a:rPr>
              <a:t>Demonstration of plant availability and plant maintenance cycles</a:t>
            </a:r>
          </a:p>
          <a:p>
            <a:pPr marL="266700" marR="3810" lvl="1" indent="-25717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  <a:cs typeface="Space Grotesk" panose="020B0604020202020204" charset="0"/>
              </a:rPr>
              <a:t>TBR&gt;1.15 enables to close the fuel cycle</a:t>
            </a:r>
          </a:p>
          <a:p>
            <a:pPr marL="266700" marR="3810" lvl="1" indent="-25717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  <a:cs typeface="Space Grotesk" panose="020B0604020202020204" charset="0"/>
              </a:rPr>
              <a:t>Commercially available materials</a:t>
            </a:r>
          </a:p>
          <a:p>
            <a:pPr marL="266700" marR="3810" lvl="1" indent="-25717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  <a:cs typeface="Space Grotesk" panose="020B0604020202020204" charset="0"/>
              </a:rPr>
              <a:t>Safety and environmental objectives</a:t>
            </a:r>
            <a:endParaRPr lang="en-US" sz="11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i="0" u="none" strike="noStrike" cap="none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600"/>
              </a:spcBef>
              <a:buSzPts val="1200"/>
            </a:pPr>
            <a:r>
              <a:rPr lang="en-US" sz="1100" dirty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Integration of chamber point design with vacuum systems, molten salt systems, tritium systems, power conversion equipment and building structures underway.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i="0" u="none" strike="noStrike" cap="none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7" name="Google Shape;937;p81"/>
          <p:cNvSpPr txBox="1"/>
          <p:nvPr/>
        </p:nvSpPr>
        <p:spPr>
          <a:xfrm>
            <a:off x="2924011" y="4108482"/>
            <a:ext cx="9780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8586" y="2821218"/>
            <a:ext cx="2856613" cy="2000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CA51A3-215C-2D2D-2ACE-6DAB2EF68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051" y="655274"/>
            <a:ext cx="2903148" cy="2075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596C2B-D303-8160-C6FA-32FCCE32C8DF}"/>
              </a:ext>
            </a:extLst>
          </p:cNvPr>
          <p:cNvSpPr txBox="1"/>
          <p:nvPr/>
        </p:nvSpPr>
        <p:spPr>
          <a:xfrm>
            <a:off x="6873450" y="655274"/>
            <a:ext cx="139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5 m radius, 0.25 Hz</a:t>
            </a:r>
          </a:p>
          <a:p>
            <a:r>
              <a:rPr lang="en-US" sz="800" b="1" dirty="0"/>
              <a:t>Target yield = 1419 MJ</a:t>
            </a:r>
          </a:p>
          <a:p>
            <a:r>
              <a:rPr lang="en-US" sz="800" b="1" dirty="0"/>
              <a:t>Fusion power = 355 MW</a:t>
            </a:r>
          </a:p>
          <a:p>
            <a:r>
              <a:rPr lang="en-US" sz="800" b="1" dirty="0"/>
              <a:t>Net electric = 140 MWe</a:t>
            </a:r>
          </a:p>
          <a:p>
            <a:endParaRPr lang="en-US" sz="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>
          <a:extLst>
            <a:ext uri="{FF2B5EF4-FFF2-40B4-BE49-F238E27FC236}">
              <a16:creationId xmlns:a16="http://schemas.microsoft.com/office/drawing/2014/main" id="{D617619B-6569-CC9F-4078-53EF0CEAC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81">
            <a:extLst>
              <a:ext uri="{FF2B5EF4-FFF2-40B4-BE49-F238E27FC236}">
                <a16:creationId xmlns:a16="http://schemas.microsoft.com/office/drawing/2014/main" id="{F5EF02EF-DA44-9201-6770-73116A6B84A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933" name="Google Shape;933;p81">
            <a:extLst>
              <a:ext uri="{FF2B5EF4-FFF2-40B4-BE49-F238E27FC236}">
                <a16:creationId xmlns:a16="http://schemas.microsoft.com/office/drawing/2014/main" id="{468897C8-BD87-4245-6C94-B4D8CF9545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65" b="92440"/>
          <a:stretch/>
        </p:blipFill>
        <p:spPr>
          <a:xfrm>
            <a:off x="0" y="0"/>
            <a:ext cx="9144003" cy="4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81">
            <a:extLst>
              <a:ext uri="{FF2B5EF4-FFF2-40B4-BE49-F238E27FC236}">
                <a16:creationId xmlns:a16="http://schemas.microsoft.com/office/drawing/2014/main" id="{39D0E384-6638-3AD3-BA61-130F4C057C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200" y="0"/>
            <a:ext cx="44436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EEEEEE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Chamber Design Highlights</a:t>
            </a:r>
            <a:endParaRPr sz="1800" dirty="0">
              <a:solidFill>
                <a:srgbClr val="EEEEEE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937" name="Google Shape;937;p81">
            <a:extLst>
              <a:ext uri="{FF2B5EF4-FFF2-40B4-BE49-F238E27FC236}">
                <a16:creationId xmlns:a16="http://schemas.microsoft.com/office/drawing/2014/main" id="{69A2F74E-5384-082C-F1A6-B79A63005415}"/>
              </a:ext>
            </a:extLst>
          </p:cNvPr>
          <p:cNvSpPr txBox="1"/>
          <p:nvPr/>
        </p:nvSpPr>
        <p:spPr>
          <a:xfrm>
            <a:off x="2924011" y="4108482"/>
            <a:ext cx="9780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3995EA2-C322-3299-F020-37315B2220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68" r="50708" b="7463"/>
          <a:stretch/>
        </p:blipFill>
        <p:spPr>
          <a:xfrm>
            <a:off x="1116826" y="3305482"/>
            <a:ext cx="1366054" cy="1361114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4982C06-C326-6892-7CCA-388A6BCE4D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970" r="50539" b="6670"/>
          <a:stretch/>
        </p:blipFill>
        <p:spPr>
          <a:xfrm>
            <a:off x="2502516" y="3281416"/>
            <a:ext cx="1366879" cy="1374676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EC749F-5541-75B0-D368-1C831B30DE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812" t="5457" r="50082" b="6822"/>
          <a:stretch/>
        </p:blipFill>
        <p:spPr>
          <a:xfrm>
            <a:off x="3865591" y="3281180"/>
            <a:ext cx="1413844" cy="138035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EC5635A-123C-99A9-05B7-7958C771EB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347" r="49296" b="6496"/>
          <a:stretch/>
        </p:blipFill>
        <p:spPr>
          <a:xfrm>
            <a:off x="5297387" y="3279526"/>
            <a:ext cx="1413136" cy="137148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5046A6E-B2A5-7AD4-FAE6-AB08EB67DF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600" t="6688" r="50138" b="9320"/>
          <a:stretch/>
        </p:blipFill>
        <p:spPr>
          <a:xfrm>
            <a:off x="6723962" y="3282261"/>
            <a:ext cx="1505187" cy="1360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D721B5-368A-E9C4-69DE-23EAAC453103}"/>
              </a:ext>
            </a:extLst>
          </p:cNvPr>
          <p:cNvSpPr txBox="1"/>
          <p:nvPr/>
        </p:nvSpPr>
        <p:spPr>
          <a:xfrm>
            <a:off x="4090846" y="4706766"/>
            <a:ext cx="115114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dirty="0" err="1">
                <a:solidFill>
                  <a:schemeClr val="bg1"/>
                </a:solidFill>
                <a:ea typeface="Calibri"/>
                <a:cs typeface="Calibri"/>
              </a:rPr>
              <a:t>OpenFOAM</a:t>
            </a:r>
            <a:r>
              <a:rPr lang="en-US" sz="1050" b="1" dirty="0">
                <a:solidFill>
                  <a:schemeClr val="bg1"/>
                </a:solidFill>
                <a:ea typeface="Calibri"/>
                <a:cs typeface="Calibri"/>
              </a:rPr>
              <a:t> 3D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2CDBF-1C9C-9C30-9E75-867938342E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400" y="4689569"/>
            <a:ext cx="359611" cy="342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EF66DF-AC22-D041-105D-806774B654B5}"/>
              </a:ext>
            </a:extLst>
          </p:cNvPr>
          <p:cNvSpPr txBox="1"/>
          <p:nvPr/>
        </p:nvSpPr>
        <p:spPr>
          <a:xfrm>
            <a:off x="323754" y="1001526"/>
            <a:ext cx="2862201" cy="206979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</a:rPr>
              <a:t>Improved neutronics model boosts estimated TBR to &gt;1.2</a:t>
            </a:r>
          </a:p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</a:rPr>
              <a:t>No Li enrichment needed</a:t>
            </a:r>
          </a:p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</a:rPr>
              <a:t>Inner jetted liquid wall plus blanket absorb &gt; 95% of energy from neutrons</a:t>
            </a:r>
          </a:p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</a:rPr>
              <a:t>Damage to chamber first wall &lt; 1 dpa/yr, vacuum vessel wall  &lt; 0.02 dpa/yr</a:t>
            </a:r>
          </a:p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Helvetica Neue" panose="020B0604020202020204" charset="0"/>
              </a:rPr>
              <a:t>Chamber clearing studies underway, indicate loads on structures well below margin and consistent with past studies</a:t>
            </a:r>
          </a:p>
        </p:txBody>
      </p:sp>
      <p:pic>
        <p:nvPicPr>
          <p:cNvPr id="15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6E176A4-0ED6-6A39-E948-33350D2385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3459" t="33631" b="14299"/>
          <a:stretch/>
        </p:blipFill>
        <p:spPr>
          <a:xfrm>
            <a:off x="3185955" y="1066593"/>
            <a:ext cx="2507926" cy="1939662"/>
          </a:xfrm>
          <a:prstGeom prst="rect">
            <a:avLst/>
          </a:prstGeom>
        </p:spPr>
      </p:pic>
      <p:pic>
        <p:nvPicPr>
          <p:cNvPr id="16" name="Imagen 11">
            <a:extLst>
              <a:ext uri="{FF2B5EF4-FFF2-40B4-BE49-F238E27FC236}">
                <a16:creationId xmlns:a16="http://schemas.microsoft.com/office/drawing/2014/main" id="{777AE267-30AD-5F85-BCFC-DFDA6CD3402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192" r="-1517"/>
          <a:stretch/>
        </p:blipFill>
        <p:spPr>
          <a:xfrm>
            <a:off x="5693881" y="1066592"/>
            <a:ext cx="3183626" cy="193966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19E3D21-8462-196E-957A-AFEE84D0E82A}"/>
              </a:ext>
            </a:extLst>
          </p:cNvPr>
          <p:cNvSpPr txBox="1"/>
          <p:nvPr/>
        </p:nvSpPr>
        <p:spPr>
          <a:xfrm>
            <a:off x="6199326" y="1037252"/>
            <a:ext cx="184693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Energy deposition per shot</a:t>
            </a:r>
          </a:p>
        </p:txBody>
      </p:sp>
      <p:pic>
        <p:nvPicPr>
          <p:cNvPr id="19" name="Picture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19E9D9E-61FC-3973-CDC4-F4F74B1B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82" y="1058400"/>
            <a:ext cx="548653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346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33;p81">
            <a:extLst>
              <a:ext uri="{FF2B5EF4-FFF2-40B4-BE49-F238E27FC236}">
                <a16:creationId xmlns:a16="http://schemas.microsoft.com/office/drawing/2014/main" id="{85921F28-5669-2574-68C5-7A4905924C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65" b="92440"/>
          <a:stretch/>
        </p:blipFill>
        <p:spPr>
          <a:xfrm>
            <a:off x="0" y="0"/>
            <a:ext cx="9144003" cy="4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0"/>
          <p:cNvSpPr txBox="1"/>
          <p:nvPr/>
        </p:nvSpPr>
        <p:spPr>
          <a:xfrm>
            <a:off x="293475" y="630175"/>
            <a:ext cx="8207175" cy="330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dirty="0">
                <a:solidFill>
                  <a:schemeClr val="bg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Finalize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ce Grotesk Medium"/>
                <a:ea typeface="Space Grotesk Medium"/>
                <a:cs typeface="Space Grotesk Medium"/>
                <a:sym typeface="Space Grotesk Medium"/>
              </a:rPr>
              <a:t> Phoenix laser construction </a:t>
            </a:r>
          </a:p>
          <a:p>
            <a:pPr marL="0" marR="0" lvl="0" indent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dirty="0">
                <a:solidFill>
                  <a:schemeClr val="bg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Use Phoenix as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ce Grotesk Medium"/>
                <a:ea typeface="Space Grotesk Medium"/>
                <a:cs typeface="Space Grotesk Medium"/>
                <a:sym typeface="Space Grotesk Medium"/>
              </a:rPr>
              <a:t>as test bed for laser technology scalability demonstration (long pulse kinetics,        high energy KrF amplifier, SBS pulse compression)</a:t>
            </a:r>
          </a:p>
          <a:p>
            <a:pPr marL="0" marR="0" lvl="0" indent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pace Grotesk Medium"/>
                <a:ea typeface="Space Grotesk Medium"/>
                <a:cs typeface="Space Grotesk Medium"/>
                <a:sym typeface="Space Grotesk Medium"/>
              </a:rPr>
              <a:t>Develop conceptual design and initiate site selection activities for Vulcan</a:t>
            </a:r>
          </a:p>
          <a:p>
            <a:pPr marL="0" marR="0" lvl="0" indent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dirty="0">
                <a:solidFill>
                  <a:schemeClr val="bg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Complete Athena FPP preconceptual design report and technology development roadmaps</a:t>
            </a:r>
          </a:p>
          <a:p>
            <a:pPr marL="0" marR="0" lvl="0" indent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dirty="0">
                <a:solidFill>
                  <a:schemeClr val="bg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Advance supply chain and partnerships strategy</a:t>
            </a: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rPr>
              <a:t>Lead the path towards fusion power!</a:t>
            </a:r>
          </a:p>
        </p:txBody>
      </p:sp>
      <p:sp>
        <p:nvSpPr>
          <p:cNvPr id="426" name="Google Shape;426;p50"/>
          <p:cNvSpPr txBox="1">
            <a:spLocks noGrp="1"/>
          </p:cNvSpPr>
          <p:nvPr>
            <p:ph type="title"/>
          </p:nvPr>
        </p:nvSpPr>
        <p:spPr>
          <a:xfrm>
            <a:off x="163875" y="0"/>
            <a:ext cx="6808800" cy="493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pace Grotesk Medium"/>
                <a:ea typeface="Space Grotesk Medium"/>
                <a:cs typeface="Space Grotesk Medium"/>
                <a:sym typeface="Space Grotesk Medium"/>
              </a:rPr>
              <a:t>Moving forward</a:t>
            </a:r>
            <a:endParaRPr dirty="0"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428" name="Google Shape;428;p50"/>
          <p:cNvSpPr txBox="1">
            <a:spLocks noGrp="1"/>
          </p:cNvSpPr>
          <p:nvPr>
            <p:ph type="sldNum" idx="12"/>
          </p:nvPr>
        </p:nvSpPr>
        <p:spPr>
          <a:xfrm>
            <a:off x="8500650" y="4968237"/>
            <a:ext cx="548700" cy="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92091C-FD0E-FCBE-3F90-A5B00BF93D62}"/>
              </a:ext>
            </a:extLst>
          </p:cNvPr>
          <p:cNvSpPr txBox="1"/>
          <p:nvPr/>
        </p:nvSpPr>
        <p:spPr>
          <a:xfrm>
            <a:off x="2916596" y="4217894"/>
            <a:ext cx="5397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Join us: https://jobs.lever.co/xcimer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15DC7FC72827428F92D33E4EC9EE5B" ma:contentTypeVersion="14" ma:contentTypeDescription="Create a new document." ma:contentTypeScope="" ma:versionID="3f867fd362b903fab96dd12af046b442">
  <xsd:schema xmlns:xsd="http://www.w3.org/2001/XMLSchema" xmlns:xs="http://www.w3.org/2001/XMLSchema" xmlns:p="http://schemas.microsoft.com/office/2006/metadata/properties" xmlns:ns2="6aa85c26-92d2-4b66-831d-5fd17411aab6" xmlns:ns3="f248d1ca-4c3c-4640-8bda-ee71927f1eb0" targetNamespace="http://schemas.microsoft.com/office/2006/metadata/properties" ma:root="true" ma:fieldsID="d4f895b7cedf0ef5015ee41ed6ce4653" ns2:_="" ns3:_="">
    <xsd:import namespace="6aa85c26-92d2-4b66-831d-5fd17411aab6"/>
    <xsd:import namespace="f248d1ca-4c3c-4640-8bda-ee71927f1e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85c26-92d2-4b66-831d-5fd17411aa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8a7456e-22c1-4b39-996f-6f5ca77640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8d1ca-4c3c-4640-8bda-ee71927f1eb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2f1520f-fde5-4766-b68f-0d0f1e24470c}" ma:internalName="TaxCatchAll" ma:showField="CatchAllData" ma:web="f248d1ca-4c3c-4640-8bda-ee71927f1e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48d1ca-4c3c-4640-8bda-ee71927f1eb0" xsi:nil="true"/>
    <lcf76f155ced4ddcb4097134ff3c332f xmlns="6aa85c26-92d2-4b66-831d-5fd17411aab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5FC664-6921-4F0E-9F35-96A2C1EA3794}">
  <ds:schemaRefs>
    <ds:schemaRef ds:uri="6aa85c26-92d2-4b66-831d-5fd17411aab6"/>
    <ds:schemaRef ds:uri="f248d1ca-4c3c-4640-8bda-ee71927f1e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09D1692-7FFA-4462-A004-1224D501D6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29357F-AC24-4F03-BFB1-7C93328AC823}">
  <ds:schemaRefs>
    <ds:schemaRef ds:uri="6aa85c26-92d2-4b66-831d-5fd17411aab6"/>
    <ds:schemaRef ds:uri="f248d1ca-4c3c-4640-8bda-ee71927f1e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697</Words>
  <Application>Microsoft Office PowerPoint</Application>
  <PresentationFormat>On-screen Show (16:9)</PresentationFormat>
  <Paragraphs>133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Space Grotesk Medium</vt:lpstr>
      <vt:lpstr>Arial</vt:lpstr>
      <vt:lpstr>Roboto Mono</vt:lpstr>
      <vt:lpstr>Calibri</vt:lpstr>
      <vt:lpstr>Space Grotesk Light</vt:lpstr>
      <vt:lpstr>Helvetica Neue</vt:lpstr>
      <vt:lpstr>Space Mono</vt:lpstr>
      <vt:lpstr>Space Grotesk SemiBold</vt:lpstr>
      <vt:lpstr>Space Grotesk</vt:lpstr>
      <vt:lpstr>2_Simple Light</vt:lpstr>
      <vt:lpstr>Recent Progress at Xcimer  Susana Reyes Fusion Power Associates Annual Meeting December 3, 2024</vt:lpstr>
      <vt:lpstr>Xcimer’s path to commercializing inertial fusion</vt:lpstr>
      <vt:lpstr>Xcimer’s Roadmap to Fusion on the Grid</vt:lpstr>
      <vt:lpstr>Highlights Since Last FPA Meeting</vt:lpstr>
      <vt:lpstr>Xcimer’s Denver Facility</vt:lpstr>
      <vt:lpstr>Phoenix System Overview</vt:lpstr>
      <vt:lpstr>FPP Pre-Conceptual Design is On track</vt:lpstr>
      <vt:lpstr>Chamber Design Highlights</vt:lpstr>
      <vt:lpstr>Moving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Xcimer Energy: Status and Plans</dc:title>
  <dc:creator>Susana Reyes</dc:creator>
  <cp:lastModifiedBy>Susana Reyes</cp:lastModifiedBy>
  <cp:revision>5</cp:revision>
  <dcterms:modified xsi:type="dcterms:W3CDTF">2024-12-03T15:58:33Z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0x0101000C15DC7FC72827428F92D33E4EC9EE5B</vt:lpwstr>
  </property>
  <property fmtid="{D5CDD505-2E9C-101B-9397-08002B2CF9AE}" pid="3" name="MediaServiceImageTags">
    <vt:lpwstr/>
  </property>
</Properties>
</file>