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1.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9" r:id="rId1"/>
    <p:sldMasterId id="2147484493" r:id="rId2"/>
    <p:sldMasterId id="2147484538" r:id="rId3"/>
    <p:sldMasterId id="2147484562" r:id="rId4"/>
    <p:sldMasterId id="2147484794" r:id="rId5"/>
    <p:sldMasterId id="2147484818" r:id="rId6"/>
    <p:sldMasterId id="2147484842" r:id="rId7"/>
    <p:sldMasterId id="2147484854" r:id="rId8"/>
    <p:sldMasterId id="2147484878" r:id="rId9"/>
    <p:sldMasterId id="2147484906" r:id="rId10"/>
    <p:sldMasterId id="2147484919" r:id="rId11"/>
    <p:sldMasterId id="2147484931" r:id="rId12"/>
  </p:sldMasterIdLst>
  <p:notesMasterIdLst>
    <p:notesMasterId r:id="rId26"/>
  </p:notesMasterIdLst>
  <p:handoutMasterIdLst>
    <p:handoutMasterId r:id="rId27"/>
  </p:handoutMasterIdLst>
  <p:sldIdLst>
    <p:sldId id="839" r:id="rId13"/>
    <p:sldId id="2803" r:id="rId14"/>
    <p:sldId id="2813" r:id="rId15"/>
    <p:sldId id="837" r:id="rId16"/>
    <p:sldId id="2809" r:id="rId17"/>
    <p:sldId id="2811" r:id="rId18"/>
    <p:sldId id="684" r:id="rId19"/>
    <p:sldId id="685" r:id="rId20"/>
    <p:sldId id="2814" r:id="rId21"/>
    <p:sldId id="2804" r:id="rId22"/>
    <p:sldId id="2812" r:id="rId23"/>
    <p:sldId id="2810" r:id="rId24"/>
    <p:sldId id="835" r:id="rId25"/>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32F2E"/>
    <a:srgbClr val="B6DC96"/>
    <a:srgbClr val="CCEAC8"/>
    <a:srgbClr val="DAEFC3"/>
    <a:srgbClr val="DCE6F2"/>
    <a:srgbClr val="91ABDB"/>
    <a:srgbClr val="DBE1E8"/>
    <a:srgbClr val="B2DE82"/>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54" autoAdjust="0"/>
    <p:restoredTop sz="93413" autoAdjust="0"/>
  </p:normalViewPr>
  <p:slideViewPr>
    <p:cSldViewPr snapToGrid="0">
      <p:cViewPr varScale="1">
        <p:scale>
          <a:sx n="107" d="100"/>
          <a:sy n="107" d="100"/>
        </p:scale>
        <p:origin x="1662" y="84"/>
      </p:cViewPr>
      <p:guideLst>
        <p:guide orient="horz" pos="2160"/>
        <p:guide pos="2880"/>
      </p:guideLst>
    </p:cSldViewPr>
  </p:slideViewPr>
  <p:notesTextViewPr>
    <p:cViewPr>
      <p:scale>
        <a:sx n="3" d="2"/>
        <a:sy n="3" d="2"/>
      </p:scale>
      <p:origin x="0" y="0"/>
    </p:cViewPr>
  </p:notesTextViewPr>
  <p:sorterViewPr>
    <p:cViewPr>
      <p:scale>
        <a:sx n="66" d="100"/>
        <a:sy n="66" d="100"/>
      </p:scale>
      <p:origin x="0" y="2424"/>
    </p:cViewPr>
  </p:sorterViewPr>
  <p:notesViewPr>
    <p:cSldViewPr snapToGrid="0">
      <p:cViewPr varScale="1">
        <p:scale>
          <a:sx n="72" d="100"/>
          <a:sy n="72" d="100"/>
        </p:scale>
        <p:origin x="1998" y="60"/>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422" cy="466012"/>
          </a:xfrm>
          <a:prstGeom prst="rect">
            <a:avLst/>
          </a:prstGeom>
        </p:spPr>
        <p:txBody>
          <a:bodyPr vert="horz" lIns="90670" tIns="45335" rIns="90670" bIns="45335" rtlCol="0"/>
          <a:lstStyle>
            <a:lvl1pPr algn="l">
              <a:defRPr sz="1200"/>
            </a:lvl1pPr>
          </a:lstStyle>
          <a:p>
            <a:endParaRPr lang="en-US"/>
          </a:p>
        </p:txBody>
      </p:sp>
      <p:sp>
        <p:nvSpPr>
          <p:cNvPr id="3" name="Date Placeholder 2"/>
          <p:cNvSpPr>
            <a:spLocks noGrp="1"/>
          </p:cNvSpPr>
          <p:nvPr>
            <p:ph type="dt" sz="quarter" idx="1"/>
          </p:nvPr>
        </p:nvSpPr>
        <p:spPr>
          <a:xfrm>
            <a:off x="3884027" y="0"/>
            <a:ext cx="2972422" cy="466012"/>
          </a:xfrm>
          <a:prstGeom prst="rect">
            <a:avLst/>
          </a:prstGeom>
        </p:spPr>
        <p:txBody>
          <a:bodyPr vert="horz" lIns="90670" tIns="45335" rIns="90670" bIns="45335" rtlCol="0"/>
          <a:lstStyle>
            <a:lvl1pPr algn="r">
              <a:defRPr sz="1200"/>
            </a:lvl1pPr>
          </a:lstStyle>
          <a:p>
            <a:fld id="{03F7B6BE-4D6D-4A4F-9779-8E27128F8F87}" type="datetimeFigureOut">
              <a:rPr lang="en-US" smtClean="0"/>
              <a:pPr/>
              <a:t>12/1/2024</a:t>
            </a:fld>
            <a:endParaRPr lang="en-US"/>
          </a:p>
        </p:txBody>
      </p:sp>
      <p:sp>
        <p:nvSpPr>
          <p:cNvPr id="4" name="Footer Placeholder 3"/>
          <p:cNvSpPr>
            <a:spLocks noGrp="1"/>
          </p:cNvSpPr>
          <p:nvPr>
            <p:ph type="ftr" sz="quarter" idx="2"/>
          </p:nvPr>
        </p:nvSpPr>
        <p:spPr>
          <a:xfrm>
            <a:off x="0" y="8846261"/>
            <a:ext cx="2972422" cy="466012"/>
          </a:xfrm>
          <a:prstGeom prst="rect">
            <a:avLst/>
          </a:prstGeom>
        </p:spPr>
        <p:txBody>
          <a:bodyPr vert="horz" lIns="90670" tIns="45335" rIns="90670" bIns="45335"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46261"/>
            <a:ext cx="2972422" cy="466012"/>
          </a:xfrm>
          <a:prstGeom prst="rect">
            <a:avLst/>
          </a:prstGeom>
        </p:spPr>
        <p:txBody>
          <a:bodyPr vert="horz" lIns="90670" tIns="45335" rIns="90670" bIns="45335" rtlCol="0" anchor="b"/>
          <a:lstStyle>
            <a:lvl1pPr algn="r">
              <a:defRPr sz="1200"/>
            </a:lvl1pPr>
          </a:lstStyle>
          <a:p>
            <a:fld id="{7023ACFE-D43B-4D3F-8949-C6B4D9455BF7}" type="slidenum">
              <a:rPr lang="en-US" smtClean="0"/>
              <a:pPr/>
              <a:t>‹#›</a:t>
            </a:fld>
            <a:endParaRPr lang="en-US"/>
          </a:p>
        </p:txBody>
      </p:sp>
    </p:spTree>
    <p:extLst>
      <p:ext uri="{BB962C8B-B14F-4D97-AF65-F5344CB8AC3E}">
        <p14:creationId xmlns:p14="http://schemas.microsoft.com/office/powerpoint/2010/main" val="196803109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2390" tIns="46194" rIns="92390" bIns="46194" rtlCol="0"/>
          <a:lstStyle>
            <a:lvl1pPr algn="l">
              <a:defRPr sz="1200"/>
            </a:lvl1pPr>
          </a:lstStyle>
          <a:p>
            <a:endParaRPr lang="en-US"/>
          </a:p>
        </p:txBody>
      </p:sp>
      <p:sp>
        <p:nvSpPr>
          <p:cNvPr id="3" name="Date Placeholder 2"/>
          <p:cNvSpPr>
            <a:spLocks noGrp="1"/>
          </p:cNvSpPr>
          <p:nvPr>
            <p:ph type="dt" idx="1"/>
          </p:nvPr>
        </p:nvSpPr>
        <p:spPr>
          <a:xfrm>
            <a:off x="3884614" y="0"/>
            <a:ext cx="2971800" cy="465693"/>
          </a:xfrm>
          <a:prstGeom prst="rect">
            <a:avLst/>
          </a:prstGeom>
        </p:spPr>
        <p:txBody>
          <a:bodyPr vert="horz" lIns="92390" tIns="46194" rIns="92390" bIns="46194" rtlCol="0"/>
          <a:lstStyle>
            <a:lvl1pPr algn="r">
              <a:defRPr sz="1200"/>
            </a:lvl1pPr>
          </a:lstStyle>
          <a:p>
            <a:fld id="{35C53DC7-1646-4C88-9FD4-512F965A88DD}" type="datetimeFigureOut">
              <a:rPr lang="en-US" smtClean="0"/>
              <a:pPr/>
              <a:t>12/1/2024</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2390" tIns="46194" rIns="92390" bIns="46194" rtlCol="0" anchor="ctr"/>
          <a:lstStyle/>
          <a:p>
            <a:endParaRPr lang="en-US"/>
          </a:p>
        </p:txBody>
      </p:sp>
      <p:sp>
        <p:nvSpPr>
          <p:cNvPr id="5" name="Notes Placeholder 4"/>
          <p:cNvSpPr>
            <a:spLocks noGrp="1"/>
          </p:cNvSpPr>
          <p:nvPr>
            <p:ph type="body" sz="quarter" idx="3"/>
          </p:nvPr>
        </p:nvSpPr>
        <p:spPr>
          <a:xfrm>
            <a:off x="685800" y="4424085"/>
            <a:ext cx="5486400" cy="4191239"/>
          </a:xfrm>
          <a:prstGeom prst="rect">
            <a:avLst/>
          </a:prstGeom>
        </p:spPr>
        <p:txBody>
          <a:bodyPr vert="horz" lIns="92390" tIns="46194" rIns="92390" bIns="4619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5693"/>
          </a:xfrm>
          <a:prstGeom prst="rect">
            <a:avLst/>
          </a:prstGeom>
        </p:spPr>
        <p:txBody>
          <a:bodyPr vert="horz" lIns="92390" tIns="46194" rIns="92390" bIns="46194"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46554"/>
            <a:ext cx="2971800" cy="465693"/>
          </a:xfrm>
          <a:prstGeom prst="rect">
            <a:avLst/>
          </a:prstGeom>
        </p:spPr>
        <p:txBody>
          <a:bodyPr vert="horz" lIns="92390" tIns="46194" rIns="92390" bIns="46194" rtlCol="0" anchor="b"/>
          <a:lstStyle>
            <a:lvl1pPr algn="r">
              <a:defRPr sz="1200"/>
            </a:lvl1pPr>
          </a:lstStyle>
          <a:p>
            <a:fld id="{B052E8CE-7256-4219-AB96-127CAE6C6A92}" type="slidenum">
              <a:rPr lang="en-US" smtClean="0"/>
              <a:pPr/>
              <a:t>‹#›</a:t>
            </a:fld>
            <a:endParaRPr lang="en-US"/>
          </a:p>
        </p:txBody>
      </p:sp>
    </p:spTree>
    <p:extLst>
      <p:ext uri="{BB962C8B-B14F-4D97-AF65-F5344CB8AC3E}">
        <p14:creationId xmlns:p14="http://schemas.microsoft.com/office/powerpoint/2010/main" val="55024169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E8CE-7256-4219-AB96-127CAE6C6A9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5936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E8CE-7256-4219-AB96-127CAE6C6A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4314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2E8CE-7256-4219-AB96-127CAE6C6A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4826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05CE2E-EC02-420B-9C6A-AF465EC0265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07938" name="Slide Image Placeholder 1"/>
          <p:cNvSpPr>
            <a:spLocks noGrp="1" noRot="1" noChangeAspect="1" noTextEdit="1"/>
          </p:cNvSpPr>
          <p:nvPr>
            <p:ph type="sldImg"/>
          </p:nvPr>
        </p:nvSpPr>
        <p:spPr>
          <a:xfrm>
            <a:off x="1101725" y="701675"/>
            <a:ext cx="4654550" cy="3490913"/>
          </a:xfrm>
          <a:ln/>
        </p:spPr>
      </p:sp>
      <p:sp>
        <p:nvSpPr>
          <p:cNvPr id="807939" name="Notes Placeholder 2"/>
          <p:cNvSpPr>
            <a:spLocks noGrp="1"/>
          </p:cNvSpPr>
          <p:nvPr>
            <p:ph type="body" idx="1"/>
          </p:nvPr>
        </p:nvSpPr>
        <p:spPr/>
        <p:txBody>
          <a:bodyPr lIns="92698" tIns="46348" rIns="92698" bIns="46348"/>
          <a:lstStyle/>
          <a:p>
            <a:pPr>
              <a:spcBef>
                <a:spcPct val="0"/>
              </a:spcBef>
            </a:pPr>
            <a:endParaRPr lang="en-US"/>
          </a:p>
        </p:txBody>
      </p:sp>
      <p:sp>
        <p:nvSpPr>
          <p:cNvPr id="807940" name="Slide Number Placeholder 3"/>
          <p:cNvSpPr txBox="1">
            <a:spLocks noGrp="1"/>
          </p:cNvSpPr>
          <p:nvPr/>
        </p:nvSpPr>
        <p:spPr bwMode="auto">
          <a:xfrm>
            <a:off x="3884355" y="8846792"/>
            <a:ext cx="2972108" cy="465450"/>
          </a:xfrm>
          <a:prstGeom prst="rect">
            <a:avLst/>
          </a:prstGeom>
          <a:noFill/>
          <a:ln w="9525">
            <a:noFill/>
            <a:miter lim="800000"/>
            <a:headEnd/>
            <a:tailEnd/>
          </a:ln>
        </p:spPr>
        <p:txBody>
          <a:bodyPr lIns="92698" tIns="46348" rIns="92698" bIns="46348" anchor="b"/>
          <a:lstStyle/>
          <a:p>
            <a:pPr marL="0" marR="0" lvl="0" indent="0" algn="r" defTabSz="876323" rtl="0" eaLnBrk="1" fontAlgn="auto" latinLnBrk="0" hangingPunct="1">
              <a:lnSpc>
                <a:spcPct val="100000"/>
              </a:lnSpc>
              <a:spcBef>
                <a:spcPct val="0"/>
              </a:spcBef>
              <a:spcAft>
                <a:spcPts val="0"/>
              </a:spcAft>
              <a:buClrTx/>
              <a:buSzTx/>
              <a:buFontTx/>
              <a:buNone/>
              <a:tabLst/>
              <a:defRPr/>
            </a:pPr>
            <a:fld id="{0C015D0F-161A-43F2-A09F-85FE231BF5A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76323" rtl="0" eaLnBrk="1" fontAlgn="auto" latinLnBrk="0" hangingPunct="1">
                <a:lnSpc>
                  <a:spcPct val="100000"/>
                </a:lnSpc>
                <a:spcBef>
                  <a:spcPct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7B6B6-F3A3-4C54-93E1-056FC7F99A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5832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9.xml"/><Relationship Id="rId4" Type="http://schemas.openxmlformats.org/officeDocument/2006/relationships/image" Target="../media/image9.png"/></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9.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Slide Number Placeholder 4"/>
          <p:cNvSpPr>
            <a:spLocks noGrp="1"/>
          </p:cNvSpPr>
          <p:nvPr>
            <p:ph type="sldNum" sz="quarter" idx="11"/>
          </p:nvPr>
        </p:nvSpPr>
        <p:spPr/>
        <p:txBody>
          <a:bodyPr/>
          <a:lstStyle>
            <a:lvl1pPr>
              <a:defRPr/>
            </a:lvl1pPr>
          </a:lstStyle>
          <a:p>
            <a:fld id="{F3C81E99-B9BA-40AE-B717-33B19A62863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5949043" y="6539593"/>
            <a:ext cx="2794907" cy="318407"/>
          </a:xfrm>
          <a:prstGeom prst="rect">
            <a:avLst/>
          </a:prstGeom>
        </p:spPr>
        <p:txBody>
          <a:bodyPr/>
          <a:lstStyle>
            <a:lvl1pPr>
              <a:defRPr/>
            </a:lvl1pPr>
          </a:lstStyle>
          <a:p>
            <a:r>
              <a:rPr lang="en-US">
                <a:solidFill>
                  <a:srgbClr val="000000"/>
                </a:solidFill>
              </a:rPr>
              <a:t>M. Abdou FPA 12-20-2023</a:t>
            </a:r>
          </a:p>
        </p:txBody>
      </p:sp>
      <p:sp>
        <p:nvSpPr>
          <p:cNvPr id="5" name="Slide Number Placeholder 4"/>
          <p:cNvSpPr>
            <a:spLocks noGrp="1"/>
          </p:cNvSpPr>
          <p:nvPr>
            <p:ph type="sldNum" sz="quarter" idx="11"/>
          </p:nvPr>
        </p:nvSpPr>
        <p:spPr>
          <a:xfrm>
            <a:off x="7088034" y="6537018"/>
            <a:ext cx="2133600" cy="476250"/>
          </a:xfrm>
        </p:spPr>
        <p:txBody>
          <a:bodyPr/>
          <a:lstStyle>
            <a:lvl1pPr>
              <a:defRPr/>
            </a:lvl1pPr>
          </a:lstStyle>
          <a:p>
            <a:fld id="{96C18F80-78E9-476F-B2CB-0ED5A1E42CF9}" type="slidenum">
              <a:rPr lang="en-US">
                <a:solidFill>
                  <a:srgbClr val="000000"/>
                </a:solidFill>
              </a:rPr>
              <a:pPr/>
              <a:t>‹#›</a:t>
            </a:fld>
            <a:endParaRPr lang="en-US">
              <a:solidFill>
                <a:srgbClr val="000000"/>
              </a:solidFill>
            </a:endParaRPr>
          </a:p>
        </p:txBody>
      </p:sp>
      <p:pic>
        <p:nvPicPr>
          <p:cNvPr id="6" name="Picture 5"/>
          <p:cNvPicPr>
            <a:picLocks noChangeAspect="1"/>
          </p:cNvPicPr>
          <p:nvPr userDrawn="1"/>
        </p:nvPicPr>
        <p:blipFill>
          <a:blip r:embed="rId2"/>
          <a:stretch>
            <a:fillRect/>
          </a:stretch>
        </p:blipFill>
        <p:spPr>
          <a:xfrm>
            <a:off x="219190" y="6356351"/>
            <a:ext cx="923810" cy="333333"/>
          </a:xfrm>
          <a:prstGeom prst="rect">
            <a:avLst/>
          </a:prstGeom>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E97B45-25B8-4B99-94C5-5591174898E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98614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95F83E7B-751D-4DA5-9091-4E59E27D11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950376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EF7C214-BECF-4935-A44F-7F57161A46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378739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BBD5DBC-A0ED-4B93-99A9-F8F073CE7C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7717371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7C65B69-4D9D-4F9B-8E2C-7C8E5175FC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949564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831E403-55E8-4C06-98F0-44DF7F5FDF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527266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7EDB3E8-FF0D-4DF5-99A4-0ED66391267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47799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7DF56BA-D31C-47D9-8376-9B9AE59A272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14973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A902C8D-FBB0-4087-8E3A-CE594D6A6A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27544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3FB6CA2-96EC-4D58-9FFF-1B3BA25CBE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615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5949043" y="6539593"/>
            <a:ext cx="2794907" cy="318407"/>
          </a:xfrm>
          <a:prstGeom prst="rect">
            <a:avLst/>
          </a:prstGeom>
        </p:spPr>
        <p:txBody>
          <a:bodyPr/>
          <a:lstStyle>
            <a:lvl1pPr>
              <a:defRPr/>
            </a:lvl1pPr>
          </a:lstStyle>
          <a:p>
            <a:r>
              <a:rPr lang="en-US">
                <a:solidFill>
                  <a:srgbClr val="000000"/>
                </a:solidFill>
              </a:rPr>
              <a:t>M. Abdou FPA 12-20-2023</a:t>
            </a:r>
          </a:p>
        </p:txBody>
      </p:sp>
      <p:sp>
        <p:nvSpPr>
          <p:cNvPr id="5" name="Slide Number Placeholder 4"/>
          <p:cNvSpPr>
            <a:spLocks noGrp="1"/>
          </p:cNvSpPr>
          <p:nvPr>
            <p:ph type="sldNum" sz="quarter" idx="11"/>
          </p:nvPr>
        </p:nvSpPr>
        <p:spPr>
          <a:xfrm>
            <a:off x="7079408" y="6537018"/>
            <a:ext cx="2133600" cy="476250"/>
          </a:xfrm>
        </p:spPr>
        <p:txBody>
          <a:bodyPr/>
          <a:lstStyle>
            <a:lvl1pPr>
              <a:defRPr/>
            </a:lvl1pPr>
          </a:lstStyle>
          <a:p>
            <a:fld id="{51592E5E-82CF-4E80-BB61-C80FD54DF5EE}" type="slidenum">
              <a:rPr lang="en-US">
                <a:solidFill>
                  <a:srgbClr val="000000"/>
                </a:solidFill>
              </a:rPr>
              <a:pPr/>
              <a:t>‹#›</a:t>
            </a:fld>
            <a:endParaRPr lang="en-US">
              <a:solidFill>
                <a:srgbClr val="000000"/>
              </a:solidFill>
            </a:endParaRPr>
          </a:p>
        </p:txBody>
      </p:sp>
      <p:pic>
        <p:nvPicPr>
          <p:cNvPr id="6" name="Picture 5"/>
          <p:cNvPicPr>
            <a:picLocks noChangeAspect="1"/>
          </p:cNvPicPr>
          <p:nvPr userDrawn="1"/>
        </p:nvPicPr>
        <p:blipFill>
          <a:blip r:embed="rId2"/>
          <a:stretch>
            <a:fillRect/>
          </a:stretch>
        </p:blipFill>
        <p:spPr>
          <a:xfrm>
            <a:off x="219190" y="6356351"/>
            <a:ext cx="923810" cy="333333"/>
          </a:xfrm>
          <a:prstGeom prst="rect">
            <a:avLst/>
          </a:prstGeom>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C26D7B4-85FD-40CC-956B-CEFD7C48F91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05207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A17FCA9-C44A-4E46-BF40-173308AC809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916011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7CA9E91-9311-4D60-A6E4-9B1E8B9F28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4466326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415498"/>
          </a:xfrm>
          <a:prstGeom prst="rect">
            <a:avLst/>
          </a:prstGeom>
        </p:spPr>
        <p:txBody>
          <a:bodyPr wrap="square" lIns="0" tIns="0" rIns="0" bIns="0">
            <a:spAutoFit/>
          </a:bodyPr>
          <a:lstStyle>
            <a:lvl1pPr>
              <a:defRPr sz="2700" b="1" i="0">
                <a:solidFill>
                  <a:schemeClr val="tx1"/>
                </a:solidFill>
                <a:latin typeface="Arial"/>
                <a:cs typeface="Arial"/>
              </a:defRPr>
            </a:lvl1pPr>
          </a:lstStyle>
          <a:p>
            <a:endParaRPr/>
          </a:p>
        </p:txBody>
      </p:sp>
      <p:sp>
        <p:nvSpPr>
          <p:cNvPr id="3" name="Holder 3"/>
          <p:cNvSpPr>
            <a:spLocks noGrp="1"/>
          </p:cNvSpPr>
          <p:nvPr>
            <p:ph type="subTitle" idx="4"/>
          </p:nvPr>
        </p:nvSpPr>
        <p:spPr>
          <a:xfrm>
            <a:off x="1371600" y="3840480"/>
            <a:ext cx="6400800" cy="230832"/>
          </a:xfrm>
          <a:prstGeom prst="rect">
            <a:avLst/>
          </a:prstGeom>
        </p:spPr>
        <p:txBody>
          <a:bodyPr wrap="square" lIns="0" tIns="0" rIns="0" bIns="0">
            <a:spAutoFit/>
          </a:bodyPr>
          <a:lstStyle>
            <a:lvl1pPr>
              <a:defRPr sz="1500" b="1" i="0">
                <a:solidFill>
                  <a:srgbClr val="FF0000"/>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3350807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457444" y="111634"/>
            <a:ext cx="6306979" cy="415498"/>
          </a:xfrm>
        </p:spPr>
        <p:txBody>
          <a:bodyPr lIns="0" tIns="0" rIns="0" bIns="0"/>
          <a:lstStyle>
            <a:lvl1pPr>
              <a:defRPr sz="2700" b="1" i="0">
                <a:solidFill>
                  <a:schemeClr val="tx1"/>
                </a:solidFill>
                <a:latin typeface="Arial"/>
                <a:cs typeface="Arial"/>
              </a:defRPr>
            </a:lvl1pPr>
          </a:lstStyle>
          <a:p>
            <a:endParaRPr/>
          </a:p>
        </p:txBody>
      </p:sp>
      <p:sp>
        <p:nvSpPr>
          <p:cNvPr id="3" name="Holder 3"/>
          <p:cNvSpPr>
            <a:spLocks noGrp="1"/>
          </p:cNvSpPr>
          <p:nvPr>
            <p:ph type="body" idx="1"/>
          </p:nvPr>
        </p:nvSpPr>
        <p:spPr>
          <a:xfrm>
            <a:off x="4406394" y="2073860"/>
            <a:ext cx="4561999" cy="230832"/>
          </a:xfrm>
        </p:spPr>
        <p:txBody>
          <a:bodyPr lIns="0" tIns="0" rIns="0" bIns="0"/>
          <a:lstStyle>
            <a:lvl1pPr>
              <a:defRPr sz="1500" b="1" i="0">
                <a:solidFill>
                  <a:srgbClr val="FF0000"/>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698305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457444" y="111634"/>
            <a:ext cx="6306979" cy="415498"/>
          </a:xfrm>
        </p:spPr>
        <p:txBody>
          <a:bodyPr lIns="0" tIns="0" rIns="0" bIns="0"/>
          <a:lstStyle>
            <a:lvl1pPr>
              <a:defRPr sz="2700" b="1"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30777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30777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961038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457444" y="111634"/>
            <a:ext cx="6306979" cy="415498"/>
          </a:xfrm>
        </p:spPr>
        <p:txBody>
          <a:bodyPr lIns="0" tIns="0" rIns="0" bIns="0"/>
          <a:lstStyle>
            <a:lvl1pPr>
              <a:defRPr sz="27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6145669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55377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5791200" y="0"/>
            <a:ext cx="3365500" cy="6858000"/>
          </a:xfrm>
          <a:prstGeom prst="rect">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endParaRPr lang="en-US" altLang="en-US">
              <a:solidFill>
                <a:srgbClr val="000000"/>
              </a:solidFill>
              <a:cs typeface="Arial" charset="0"/>
            </a:endParaRPr>
          </a:p>
        </p:txBody>
      </p:sp>
      <p:pic>
        <p:nvPicPr>
          <p:cNvPr id="5" name="Picture 11"/>
          <p:cNvPicPr>
            <a:picLocks noChangeAspect="1"/>
          </p:cNvPicPr>
          <p:nvPr userDrawn="1"/>
        </p:nvPicPr>
        <p:blipFill>
          <a:blip r:embed="rId2" cstate="print">
            <a:extLst>
              <a:ext uri="{28A0092B-C50C-407E-A947-70E740481C1C}">
                <a14:useLocalDpi xmlns:a14="http://schemas.microsoft.com/office/drawing/2010/main" val="0"/>
              </a:ext>
            </a:extLst>
          </a:blip>
          <a:srcRect l="61232" t="1250" r="2014"/>
          <a:stretch>
            <a:fillRect/>
          </a:stretch>
        </p:blipFill>
        <p:spPr bwMode="auto">
          <a:xfrm>
            <a:off x="5794375" y="-4763"/>
            <a:ext cx="3360738" cy="677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13238" y="660400"/>
            <a:ext cx="4625975"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4"/>
          <p:cNvSpPr txBox="1">
            <a:spLocks noChangeArrowheads="1"/>
          </p:cNvSpPr>
          <p:nvPr userDrawn="1"/>
        </p:nvSpPr>
        <p:spPr bwMode="auto">
          <a:xfrm>
            <a:off x="201613" y="6294438"/>
            <a:ext cx="2116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altLang="en-US" sz="1000">
                <a:solidFill>
                  <a:srgbClr val="1E7640"/>
                </a:solidFill>
                <a:cs typeface="Arial" charset="0"/>
              </a:rPr>
              <a:t>ORNL is managed by UT-Battelle </a:t>
            </a:r>
            <a:br>
              <a:rPr lang="en-US" altLang="en-US" sz="1000">
                <a:solidFill>
                  <a:srgbClr val="1E7640"/>
                </a:solidFill>
                <a:cs typeface="Arial" charset="0"/>
              </a:rPr>
            </a:br>
            <a:r>
              <a:rPr lang="en-US" altLang="en-US" sz="1000">
                <a:solidFill>
                  <a:srgbClr val="1E7640"/>
                </a:solidFill>
                <a:cs typeface="Arial" charset="0"/>
              </a:rPr>
              <a:t>for the US Department of Energy</a:t>
            </a:r>
          </a:p>
        </p:txBody>
      </p:sp>
      <p:pic>
        <p:nvPicPr>
          <p:cNvPr id="8" name="Picture 1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48550" y="6338888"/>
            <a:ext cx="133032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92024" y="254995"/>
            <a:ext cx="4160172" cy="926482"/>
          </a:xfrm>
        </p:spPr>
        <p:txBody>
          <a:bodyPr/>
          <a:lstStyle>
            <a:lvl1pPr algn="l">
              <a:defRPr>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93224" y="1761403"/>
            <a:ext cx="3255297" cy="757130"/>
          </a:xfr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30654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2024" y="256032"/>
            <a:ext cx="8636290" cy="484748"/>
          </a:xfrm>
        </p:spPr>
        <p:txBody>
          <a:bodyPr/>
          <a:lstStyle/>
          <a:p>
            <a:r>
              <a:rPr lang="en-US"/>
              <a:t>Click to edit Master title style</a:t>
            </a:r>
            <a:endParaRPr lang="en-US" dirty="0"/>
          </a:p>
        </p:txBody>
      </p:sp>
      <p:sp>
        <p:nvSpPr>
          <p:cNvPr id="3" name="Content Placeholder 2"/>
          <p:cNvSpPr>
            <a:spLocks noGrp="1"/>
          </p:cNvSpPr>
          <p:nvPr>
            <p:ph idx="1"/>
          </p:nvPr>
        </p:nvSpPr>
        <p:spPr>
          <a:xfrm>
            <a:off x="201168" y="1443385"/>
            <a:ext cx="8642640" cy="419541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5690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2024" y="256032"/>
            <a:ext cx="8636290" cy="48474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90047" y="1444752"/>
            <a:ext cx="4198258" cy="4275744"/>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7398" y="1444752"/>
            <a:ext cx="4198258" cy="4275744"/>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6403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387" y="256032"/>
            <a:ext cx="8628678" cy="48474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5948" y="1444752"/>
            <a:ext cx="4192528"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5948" y="2270334"/>
            <a:ext cx="4192528" cy="3674610"/>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444752"/>
            <a:ext cx="4194175"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70334"/>
            <a:ext cx="4194175" cy="3674610"/>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203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3" name="Rectangle 10"/>
          <p:cNvSpPr>
            <a:spLocks noChangeArrowheads="1"/>
          </p:cNvSpPr>
          <p:nvPr userDrawn="1"/>
        </p:nvSpPr>
        <p:spPr bwMode="auto">
          <a:xfrm>
            <a:off x="5791200" y="0"/>
            <a:ext cx="3365500" cy="6858000"/>
          </a:xfrm>
          <a:prstGeom prst="rect">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defRPr/>
            </a:pPr>
            <a:endParaRPr lang="en-US" altLang="en-US">
              <a:solidFill>
                <a:srgbClr val="000000"/>
              </a:solidFill>
              <a:cs typeface="Arial" charset="0"/>
            </a:endParaRPr>
          </a:p>
        </p:txBody>
      </p:sp>
      <p:cxnSp>
        <p:nvCxnSpPr>
          <p:cNvPr id="4" name="Straight Arrow Connector 3"/>
          <p:cNvCxnSpPr/>
          <p:nvPr userDrawn="1"/>
        </p:nvCxnSpPr>
        <p:spPr>
          <a:xfrm>
            <a:off x="5791200" y="0"/>
            <a:ext cx="0" cy="6858000"/>
          </a:xfrm>
          <a:prstGeom prst="straightConnector1">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5"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48550" y="6338888"/>
            <a:ext cx="133032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userDrawn="1"/>
        </p:nvPicPr>
        <p:blipFill>
          <a:blip r:embed="rId3" cstate="print">
            <a:extLst>
              <a:ext uri="{28A0092B-C50C-407E-A947-70E740481C1C}">
                <a14:useLocalDpi xmlns:a14="http://schemas.microsoft.com/office/drawing/2010/main" val="0"/>
              </a:ext>
            </a:extLst>
          </a:blip>
          <a:srcRect l="61354" t="1250" r="1843"/>
          <a:stretch>
            <a:fillRect/>
          </a:stretch>
        </p:blipFill>
        <p:spPr bwMode="auto">
          <a:xfrm>
            <a:off x="5791200" y="0"/>
            <a:ext cx="3365500" cy="677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3385" y="253529"/>
            <a:ext cx="3911890" cy="1117600"/>
          </a:xfrm>
        </p:spPr>
        <p:txBody>
          <a:bodyPr/>
          <a:lstStyle/>
          <a:p>
            <a:r>
              <a:rPr lang="en-US"/>
              <a:t>Click to edit Master title style</a:t>
            </a:r>
          </a:p>
        </p:txBody>
      </p:sp>
    </p:spTree>
    <p:extLst>
      <p:ext uri="{BB962C8B-B14F-4D97-AF65-F5344CB8AC3E}">
        <p14:creationId xmlns:p14="http://schemas.microsoft.com/office/powerpoint/2010/main" val="2037996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3385" y="253529"/>
            <a:ext cx="8628678" cy="484748"/>
          </a:xfrm>
        </p:spPr>
        <p:txBody>
          <a:bodyPr/>
          <a:lstStyle/>
          <a:p>
            <a:r>
              <a:rPr lang="en-US"/>
              <a:t>Click to edit Master title style</a:t>
            </a:r>
          </a:p>
        </p:txBody>
      </p:sp>
    </p:spTree>
    <p:extLst>
      <p:ext uri="{BB962C8B-B14F-4D97-AF65-F5344CB8AC3E}">
        <p14:creationId xmlns:p14="http://schemas.microsoft.com/office/powerpoint/2010/main" val="1366322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508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rg Chart layout">
    <p:spTree>
      <p:nvGrpSpPr>
        <p:cNvPr id="1" name=""/>
        <p:cNvGrpSpPr/>
        <p:nvPr/>
      </p:nvGrpSpPr>
      <p:grpSpPr>
        <a:xfrm>
          <a:off x="0" y="0"/>
          <a:ext cx="0" cy="0"/>
          <a:chOff x="0" y="0"/>
          <a:chExt cx="0" cy="0"/>
        </a:xfrm>
      </p:grpSpPr>
      <p:sp>
        <p:nvSpPr>
          <p:cNvPr id="9" name="Title Placeholder 1"/>
          <p:cNvSpPr>
            <a:spLocks noGrp="1"/>
          </p:cNvSpPr>
          <p:nvPr>
            <p:ph type="title"/>
          </p:nvPr>
        </p:nvSpPr>
        <p:spPr bwMode="auto">
          <a:xfrm>
            <a:off x="457200" y="249002"/>
            <a:ext cx="8229600" cy="484188"/>
          </a:xfrm>
          <a:prstGeom prst="rect">
            <a:avLst/>
          </a:prstGeom>
          <a:noFill/>
          <a:ln w="9525">
            <a:noFill/>
            <a:miter lim="800000"/>
            <a:headEnd/>
            <a:tailEnd/>
          </a:ln>
        </p:spPr>
        <p:txBody>
          <a:bodyPr/>
          <a:lstStyle>
            <a:lvl1pPr algn="ctr">
              <a:defRPr/>
            </a:lvl1pPr>
          </a:lstStyle>
          <a:p>
            <a:pPr lvl="0"/>
            <a:r>
              <a:rPr lang="en-US"/>
              <a:t>Click to edit Master title style</a:t>
            </a:r>
          </a:p>
        </p:txBody>
      </p:sp>
      <p:sp>
        <p:nvSpPr>
          <p:cNvPr id="3" name="Date Placeholder 7"/>
          <p:cNvSpPr>
            <a:spLocks noGrp="1"/>
          </p:cNvSpPr>
          <p:nvPr>
            <p:ph type="dt" sz="half" idx="10"/>
          </p:nvPr>
        </p:nvSpPr>
        <p:spPr>
          <a:xfrm>
            <a:off x="3505200" y="6602413"/>
            <a:ext cx="2133600" cy="179387"/>
          </a:xfrm>
          <a:prstGeom prst="rect">
            <a:avLst/>
          </a:prstGeom>
        </p:spPr>
        <p:txBody>
          <a:bodyPr/>
          <a:lstStyle>
            <a:lvl1pPr algn="ctr" eaLnBrk="1" hangingPunct="1">
              <a:lnSpc>
                <a:spcPct val="90000"/>
              </a:lnSpc>
              <a:defRPr sz="900">
                <a:solidFill>
                  <a:prstClr val="black">
                    <a:tint val="75000"/>
                  </a:prstClr>
                </a:solidFill>
                <a:latin typeface="Times New Roman" pitchFamily="18" charset="0"/>
                <a:cs typeface="Times New Roman" pitchFamily="18" charset="0"/>
              </a:defRPr>
            </a:lvl1pPr>
          </a:lstStyle>
          <a:p>
            <a:pPr fontAlgn="base">
              <a:spcBef>
                <a:spcPct val="0"/>
              </a:spcBef>
              <a:spcAft>
                <a:spcPct val="0"/>
              </a:spcAft>
              <a:defRPr/>
            </a:pPr>
            <a:endParaRPr lang="en-US" dirty="0"/>
          </a:p>
        </p:txBody>
      </p:sp>
    </p:spTree>
    <p:extLst>
      <p:ext uri="{BB962C8B-B14F-4D97-AF65-F5344CB8AC3E}">
        <p14:creationId xmlns:p14="http://schemas.microsoft.com/office/powerpoint/2010/main" val="1797366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1"/>
          </p:nvPr>
        </p:nvSpPr>
        <p:spPr>
          <a:xfrm>
            <a:off x="7079408" y="6528392"/>
            <a:ext cx="2133600" cy="476250"/>
          </a:xfrm>
        </p:spPr>
        <p:txBody>
          <a:bodyPr/>
          <a:lstStyle>
            <a:lvl1pPr>
              <a:defRPr>
                <a:solidFill>
                  <a:schemeClr val="bg2"/>
                </a:solidFill>
              </a:defRPr>
            </a:lvl1pPr>
          </a:lstStyle>
          <a:p>
            <a:fld id="{182599FA-958A-4968-A043-779D151210A7}"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500"/>
            </a:lvl1pPr>
          </a:lstStyle>
          <a:p>
            <a:endParaRPr lang="en-US" dirty="0">
              <a:solidFill>
                <a:prstClr val="black">
                  <a:tint val="75000"/>
                </a:prstClr>
              </a:solidFill>
            </a:endParaRPr>
          </a:p>
        </p:txBody>
      </p:sp>
      <p:sp>
        <p:nvSpPr>
          <p:cNvPr id="7" name="Footer Placeholder 4">
            <a:extLst>
              <a:ext uri="{FF2B5EF4-FFF2-40B4-BE49-F238E27FC236}">
                <a16:creationId xmlns:a16="http://schemas.microsoft.com/office/drawing/2014/main" id="{2334740A-E28C-44DF-863D-ABCBED2FB76A}"/>
              </a:ext>
            </a:extLst>
          </p:cNvPr>
          <p:cNvSpPr>
            <a:spLocks noGrp="1"/>
          </p:cNvSpPr>
          <p:nvPr>
            <p:ph type="ftr" sz="quarter" idx="11"/>
          </p:nvPr>
        </p:nvSpPr>
        <p:spPr>
          <a:xfrm>
            <a:off x="2924273" y="6492875"/>
            <a:ext cx="3295454"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a:ea typeface="+mn-ea"/>
                <a:cs typeface="+mn-cs"/>
              </a:rPr>
              <a:t>M. Abdou FPA 12-20-2023</a:t>
            </a: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80126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85F627C-DAE2-451D-9ABE-ADFBB9CA1B55}" type="slidenum">
              <a:rPr lang="en-US" smtClean="0"/>
              <a:pPr/>
              <a:t>‹#›</a:t>
            </a:fld>
            <a:endParaRPr lang="en-US" dirty="0"/>
          </a:p>
        </p:txBody>
      </p:sp>
    </p:spTree>
    <p:extLst>
      <p:ext uri="{BB962C8B-B14F-4D97-AF65-F5344CB8AC3E}">
        <p14:creationId xmlns:p14="http://schemas.microsoft.com/office/powerpoint/2010/main" val="204131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7695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p>
        </p:txBody>
      </p:sp>
      <p:sp>
        <p:nvSpPr>
          <p:cNvPr id="7" name="Slide Number Placeholder 6"/>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256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p>
        </p:txBody>
      </p:sp>
      <p:sp>
        <p:nvSpPr>
          <p:cNvPr id="9" name="Slide Number Placeholder 8"/>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851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p>
        </p:txBody>
      </p:sp>
      <p:sp>
        <p:nvSpPr>
          <p:cNvPr id="5" name="Slide Number Placeholder 4"/>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2406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p>
        </p:txBody>
      </p:sp>
      <p:sp>
        <p:nvSpPr>
          <p:cNvPr id="4" name="Slide Number Placeholder 3"/>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3183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p>
        </p:txBody>
      </p:sp>
      <p:sp>
        <p:nvSpPr>
          <p:cNvPr id="7" name="Slide Number Placeholder 6"/>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844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p>
        </p:txBody>
      </p:sp>
      <p:sp>
        <p:nvSpPr>
          <p:cNvPr id="7" name="Slide Number Placeholder 6"/>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95573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019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4"/>
          <p:cNvSpPr>
            <a:spLocks noGrp="1"/>
          </p:cNvSpPr>
          <p:nvPr>
            <p:ph type="sldNum" sz="quarter" idx="11"/>
          </p:nvPr>
        </p:nvSpPr>
        <p:spPr>
          <a:xfrm>
            <a:off x="7062156" y="6528392"/>
            <a:ext cx="2133600" cy="476250"/>
          </a:xfrm>
        </p:spPr>
        <p:txBody>
          <a:bodyPr/>
          <a:lstStyle>
            <a:lvl1pPr>
              <a:defRPr/>
            </a:lvl1pPr>
          </a:lstStyle>
          <a:p>
            <a:fld id="{5C4DBC2F-712F-4B3B-A450-BF9871B3D1DC}" type="slidenum">
              <a:rPr lang="en-US">
                <a:solidFill>
                  <a:srgbClr val="000000"/>
                </a:solidFill>
              </a:rPr>
              <a:pPr/>
              <a:t>‹#›</a:t>
            </a:fld>
            <a:endParaRPr lang="en-US">
              <a:solidFill>
                <a:srgbClr val="000000"/>
              </a:solidFill>
            </a:endParaRPr>
          </a:p>
        </p:txBody>
      </p:sp>
      <p:pic>
        <p:nvPicPr>
          <p:cNvPr id="6" name="Picture 5"/>
          <p:cNvPicPr>
            <a:picLocks noChangeAspect="1"/>
          </p:cNvPicPr>
          <p:nvPr userDrawn="1"/>
        </p:nvPicPr>
        <p:blipFill>
          <a:blip r:embed="rId2"/>
          <a:stretch>
            <a:fillRect/>
          </a:stretch>
        </p:blipFill>
        <p:spPr>
          <a:xfrm>
            <a:off x="219190" y="6356351"/>
            <a:ext cx="923810" cy="333333"/>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2956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3"/>
          <p:cNvSpPr>
            <a:spLocks noGrp="1"/>
          </p:cNvSpPr>
          <p:nvPr>
            <p:ph type="ftr" sz="quarter" idx="10"/>
          </p:nvPr>
        </p:nvSpPr>
        <p:spPr>
          <a:xfrm>
            <a:off x="5949043" y="6539593"/>
            <a:ext cx="2794907" cy="318407"/>
          </a:xfrm>
          <a:prstGeom prst="rect">
            <a:avLst/>
          </a:prstGeom>
        </p:spPr>
        <p:txBody>
          <a:bodyPr/>
          <a:lstStyle>
            <a:lvl1pPr>
              <a:defRPr/>
            </a:lvl1pPr>
          </a:lstStyle>
          <a:p>
            <a:r>
              <a:rPr lang="en-US">
                <a:solidFill>
                  <a:srgbClr val="000000"/>
                </a:solidFill>
              </a:rPr>
              <a:t>M. Abdou FPA 12-20-2023</a:t>
            </a:r>
          </a:p>
        </p:txBody>
      </p:sp>
      <p:sp>
        <p:nvSpPr>
          <p:cNvPr id="5" name="Slide Number Placeholder 4"/>
          <p:cNvSpPr>
            <a:spLocks noGrp="1"/>
          </p:cNvSpPr>
          <p:nvPr>
            <p:ph type="sldNum" sz="quarter" idx="11"/>
          </p:nvPr>
        </p:nvSpPr>
        <p:spPr/>
        <p:txBody>
          <a:bodyPr/>
          <a:lstStyle>
            <a:lvl1pPr>
              <a:defRPr/>
            </a:lvl1pPr>
          </a:lstStyle>
          <a:p>
            <a:fld id="{F3C81E99-B9BA-40AE-B717-33B19A62863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649871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5949043" y="6539593"/>
            <a:ext cx="2794907" cy="318407"/>
          </a:xfrm>
          <a:prstGeom prst="rect">
            <a:avLst/>
          </a:prstGeom>
        </p:spPr>
        <p:txBody>
          <a:bodyPr/>
          <a:lstStyle>
            <a:lvl1pPr>
              <a:defRPr>
                <a:solidFill>
                  <a:schemeClr val="bg2"/>
                </a:solidFill>
              </a:defRPr>
            </a:lvl1pPr>
          </a:lstStyle>
          <a:p>
            <a:r>
              <a:rPr lang="en-US"/>
              <a:t>M. Abdou FPA 12-20-2023</a:t>
            </a:r>
            <a:endParaRPr lang="en-US" dirty="0"/>
          </a:p>
        </p:txBody>
      </p:sp>
      <p:sp>
        <p:nvSpPr>
          <p:cNvPr id="5" name="Slide Number Placeholder 4"/>
          <p:cNvSpPr>
            <a:spLocks noGrp="1"/>
          </p:cNvSpPr>
          <p:nvPr>
            <p:ph type="sldNum" sz="quarter" idx="11"/>
          </p:nvPr>
        </p:nvSpPr>
        <p:spPr>
          <a:xfrm>
            <a:off x="7079408" y="6528392"/>
            <a:ext cx="2133600" cy="476250"/>
          </a:xfrm>
        </p:spPr>
        <p:txBody>
          <a:bodyPr/>
          <a:lstStyle>
            <a:lvl1pPr>
              <a:defRPr>
                <a:solidFill>
                  <a:schemeClr val="bg2"/>
                </a:solidFill>
              </a:defRPr>
            </a:lvl1pPr>
          </a:lstStyle>
          <a:p>
            <a:fld id="{182599FA-958A-4968-A043-779D151210A7}" type="slidenum">
              <a:rPr lang="en-US" smtClean="0"/>
              <a:pPr/>
              <a:t>‹#›</a:t>
            </a:fld>
            <a:endParaRPr lang="en-US" dirty="0"/>
          </a:p>
        </p:txBody>
      </p:sp>
    </p:spTree>
    <p:extLst>
      <p:ext uri="{BB962C8B-B14F-4D97-AF65-F5344CB8AC3E}">
        <p14:creationId xmlns:p14="http://schemas.microsoft.com/office/powerpoint/2010/main" val="28475526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a:xfrm>
            <a:off x="5949043" y="6539593"/>
            <a:ext cx="2794907" cy="318407"/>
          </a:xfrm>
          <a:prstGeom prst="rect">
            <a:avLst/>
          </a:prstGeom>
        </p:spPr>
        <p:txBody>
          <a:bodyPr/>
          <a:lstStyle>
            <a:lvl1pPr>
              <a:defRPr/>
            </a:lvl1pPr>
          </a:lstStyle>
          <a:p>
            <a:r>
              <a:rPr lang="en-US">
                <a:solidFill>
                  <a:srgbClr val="000000"/>
                </a:solidFill>
              </a:rPr>
              <a:t>M. Abdou FPA 12-20-2023</a:t>
            </a:r>
          </a:p>
        </p:txBody>
      </p:sp>
      <p:sp>
        <p:nvSpPr>
          <p:cNvPr id="5" name="Slide Number Placeholder 4"/>
          <p:cNvSpPr>
            <a:spLocks noGrp="1"/>
          </p:cNvSpPr>
          <p:nvPr>
            <p:ph type="sldNum" sz="quarter" idx="11"/>
          </p:nvPr>
        </p:nvSpPr>
        <p:spPr>
          <a:xfrm>
            <a:off x="7062156" y="6528392"/>
            <a:ext cx="2133600" cy="476250"/>
          </a:xfrm>
        </p:spPr>
        <p:txBody>
          <a:bodyPr/>
          <a:lstStyle>
            <a:lvl1pPr>
              <a:defRPr/>
            </a:lvl1pPr>
          </a:lstStyle>
          <a:p>
            <a:fld id="{5C4DBC2F-712F-4B3B-A450-BF9871B3D1DC}" type="slidenum">
              <a:rPr lang="en-US">
                <a:solidFill>
                  <a:srgbClr val="000000"/>
                </a:solidFill>
              </a:rPr>
              <a:pPr/>
              <a:t>‹#›</a:t>
            </a:fld>
            <a:endParaRPr lang="en-US">
              <a:solidFill>
                <a:srgbClr val="000000"/>
              </a:solidFill>
            </a:endParaRPr>
          </a:p>
        </p:txBody>
      </p:sp>
      <p:pic>
        <p:nvPicPr>
          <p:cNvPr id="6" name="Picture 5"/>
          <p:cNvPicPr>
            <a:picLocks noChangeAspect="1"/>
          </p:cNvPicPr>
          <p:nvPr userDrawn="1"/>
        </p:nvPicPr>
        <p:blipFill>
          <a:blip r:embed="rId2"/>
          <a:stretch>
            <a:fillRect/>
          </a:stretch>
        </p:blipFill>
        <p:spPr>
          <a:xfrm>
            <a:off x="219190" y="6356351"/>
            <a:ext cx="923810" cy="333333"/>
          </a:xfrm>
          <a:prstGeom prst="rect">
            <a:avLst/>
          </a:prstGeom>
        </p:spPr>
      </p:pic>
    </p:spTree>
    <p:extLst>
      <p:ext uri="{BB962C8B-B14F-4D97-AF65-F5344CB8AC3E}">
        <p14:creationId xmlns:p14="http://schemas.microsoft.com/office/powerpoint/2010/main" val="42935997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5949043" y="6539593"/>
            <a:ext cx="2794907" cy="318407"/>
          </a:xfrm>
          <a:prstGeom prst="rect">
            <a:avLst/>
          </a:prstGeom>
        </p:spPr>
        <p:txBody>
          <a:bodyPr/>
          <a:lstStyle>
            <a:lvl1pPr>
              <a:defRPr/>
            </a:lvl1pPr>
          </a:lstStyle>
          <a:p>
            <a:r>
              <a:rPr lang="en-US">
                <a:solidFill>
                  <a:srgbClr val="000000"/>
                </a:solidFill>
              </a:rPr>
              <a:t>M. Abdou FPA 12-20-2023</a:t>
            </a:r>
          </a:p>
        </p:txBody>
      </p:sp>
      <p:sp>
        <p:nvSpPr>
          <p:cNvPr id="6" name="Slide Number Placeholder 5"/>
          <p:cNvSpPr>
            <a:spLocks noGrp="1"/>
          </p:cNvSpPr>
          <p:nvPr>
            <p:ph type="sldNum" sz="quarter" idx="11"/>
          </p:nvPr>
        </p:nvSpPr>
        <p:spPr>
          <a:xfrm>
            <a:off x="7088034" y="6519766"/>
            <a:ext cx="2133600" cy="476250"/>
          </a:xfrm>
        </p:spPr>
        <p:txBody>
          <a:bodyPr/>
          <a:lstStyle>
            <a:lvl1pPr>
              <a:defRPr/>
            </a:lvl1pPr>
          </a:lstStyle>
          <a:p>
            <a:fld id="{89DE2823-3C85-4618-83E2-43693421C29D}" type="slidenum">
              <a:rPr lang="en-US">
                <a:solidFill>
                  <a:srgbClr val="000000"/>
                </a:solidFill>
              </a:rPr>
              <a:pPr/>
              <a:t>‹#›</a:t>
            </a:fld>
            <a:endParaRPr lang="en-US">
              <a:solidFill>
                <a:srgbClr val="000000"/>
              </a:solidFill>
            </a:endParaRPr>
          </a:p>
        </p:txBody>
      </p:sp>
      <p:pic>
        <p:nvPicPr>
          <p:cNvPr id="7" name="Picture 6"/>
          <p:cNvPicPr>
            <a:picLocks noChangeAspect="1"/>
          </p:cNvPicPr>
          <p:nvPr userDrawn="1"/>
        </p:nvPicPr>
        <p:blipFill>
          <a:blip r:embed="rId2"/>
          <a:stretch>
            <a:fillRect/>
          </a:stretch>
        </p:blipFill>
        <p:spPr>
          <a:xfrm>
            <a:off x="219190" y="6356351"/>
            <a:ext cx="923810" cy="333333"/>
          </a:xfrm>
          <a:prstGeom prst="rect">
            <a:avLst/>
          </a:prstGeom>
        </p:spPr>
      </p:pic>
    </p:spTree>
    <p:extLst>
      <p:ext uri="{BB962C8B-B14F-4D97-AF65-F5344CB8AC3E}">
        <p14:creationId xmlns:p14="http://schemas.microsoft.com/office/powerpoint/2010/main" val="42596823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a:xfrm>
            <a:off x="5949043" y="6539593"/>
            <a:ext cx="2794907" cy="318407"/>
          </a:xfrm>
          <a:prstGeom prst="rect">
            <a:avLst/>
          </a:prstGeom>
        </p:spPr>
        <p:txBody>
          <a:bodyPr/>
          <a:lstStyle>
            <a:lvl1pPr>
              <a:defRPr/>
            </a:lvl1pPr>
          </a:lstStyle>
          <a:p>
            <a:r>
              <a:rPr lang="en-US">
                <a:solidFill>
                  <a:srgbClr val="000000"/>
                </a:solidFill>
              </a:rPr>
              <a:t>M. Abdou FPA 12-20-2023</a:t>
            </a:r>
          </a:p>
        </p:txBody>
      </p:sp>
      <p:sp>
        <p:nvSpPr>
          <p:cNvPr id="8" name="Slide Number Placeholder 7"/>
          <p:cNvSpPr>
            <a:spLocks noGrp="1"/>
          </p:cNvSpPr>
          <p:nvPr>
            <p:ph type="sldNum" sz="quarter" idx="11"/>
          </p:nvPr>
        </p:nvSpPr>
        <p:spPr>
          <a:xfrm>
            <a:off x="7079408" y="6559493"/>
            <a:ext cx="2133600" cy="476250"/>
          </a:xfrm>
        </p:spPr>
        <p:txBody>
          <a:bodyPr/>
          <a:lstStyle>
            <a:lvl1pPr>
              <a:defRPr/>
            </a:lvl1pPr>
          </a:lstStyle>
          <a:p>
            <a:fld id="{17693982-78B3-4D1A-800B-F71E0F7ACD83}" type="slidenum">
              <a:rPr lang="en-US">
                <a:solidFill>
                  <a:srgbClr val="000000"/>
                </a:solidFill>
              </a:rPr>
              <a:pPr/>
              <a:t>‹#›</a:t>
            </a:fld>
            <a:endParaRPr lang="en-US">
              <a:solidFill>
                <a:srgbClr val="000000"/>
              </a:solidFill>
            </a:endParaRPr>
          </a:p>
        </p:txBody>
      </p:sp>
      <p:pic>
        <p:nvPicPr>
          <p:cNvPr id="9" name="Picture 8"/>
          <p:cNvPicPr>
            <a:picLocks noChangeAspect="1"/>
          </p:cNvPicPr>
          <p:nvPr userDrawn="1"/>
        </p:nvPicPr>
        <p:blipFill>
          <a:blip r:embed="rId2"/>
          <a:stretch>
            <a:fillRect/>
          </a:stretch>
        </p:blipFill>
        <p:spPr>
          <a:xfrm>
            <a:off x="219190" y="6356351"/>
            <a:ext cx="923810" cy="333333"/>
          </a:xfrm>
          <a:prstGeom prst="rect">
            <a:avLst/>
          </a:prstGeom>
        </p:spPr>
      </p:pic>
    </p:spTree>
    <p:extLst>
      <p:ext uri="{BB962C8B-B14F-4D97-AF65-F5344CB8AC3E}">
        <p14:creationId xmlns:p14="http://schemas.microsoft.com/office/powerpoint/2010/main" val="3119408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a:xfrm>
            <a:off x="6071508" y="6564863"/>
            <a:ext cx="2745921" cy="312964"/>
          </a:xfrm>
          <a:prstGeom prst="rect">
            <a:avLst/>
          </a:prstGeom>
        </p:spPr>
        <p:txBody>
          <a:bodyPr/>
          <a:lstStyle>
            <a:lvl1pPr>
              <a:defRPr sz="1200">
                <a:solidFill>
                  <a:schemeClr val="bg2"/>
                </a:solidFill>
                <a:latin typeface="Calibri" panose="020F0502020204030204" pitchFamily="34" charset="0"/>
                <a:cs typeface="Calibri" panose="020F0502020204030204" pitchFamily="34" charset="0"/>
              </a:defRPr>
            </a:lvl1pPr>
          </a:lstStyle>
          <a:p>
            <a:r>
              <a:rPr lang="en-US"/>
              <a:t>M. Abdou FPA 12-20-2023</a:t>
            </a:r>
            <a:endParaRPr lang="en-US" dirty="0"/>
          </a:p>
        </p:txBody>
      </p:sp>
      <p:sp>
        <p:nvSpPr>
          <p:cNvPr id="4" name="Slide Number Placeholder 3"/>
          <p:cNvSpPr>
            <a:spLocks noGrp="1"/>
          </p:cNvSpPr>
          <p:nvPr>
            <p:ph type="sldNum" sz="quarter" idx="11"/>
          </p:nvPr>
        </p:nvSpPr>
        <p:spPr>
          <a:xfrm>
            <a:off x="8686800" y="6564863"/>
            <a:ext cx="435939" cy="293137"/>
          </a:xfrm>
        </p:spPr>
        <p:txBody>
          <a:bodyPr/>
          <a:lstStyle>
            <a:lvl1pPr>
              <a:defRPr sz="1200" b="0">
                <a:solidFill>
                  <a:schemeClr val="bg2"/>
                </a:solidFill>
                <a:latin typeface="Calibri" panose="020F0502020204030204" pitchFamily="34" charset="0"/>
                <a:cs typeface="Calibri" panose="020F0502020204030204" pitchFamily="34" charset="0"/>
              </a:defRPr>
            </a:lvl1pPr>
          </a:lstStyle>
          <a:p>
            <a:fld id="{D9C2FF16-9F16-4C6A-A307-09C8FBF4996D}"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219190" y="6356351"/>
            <a:ext cx="923810" cy="333333"/>
          </a:xfrm>
          <a:prstGeom prst="rect">
            <a:avLst/>
          </a:prstGeom>
        </p:spPr>
      </p:pic>
    </p:spTree>
    <p:extLst>
      <p:ext uri="{BB962C8B-B14F-4D97-AF65-F5344CB8AC3E}">
        <p14:creationId xmlns:p14="http://schemas.microsoft.com/office/powerpoint/2010/main" val="7353974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5949043" y="6539593"/>
            <a:ext cx="2794907" cy="318407"/>
          </a:xfrm>
          <a:prstGeom prst="rect">
            <a:avLst/>
          </a:prstGeom>
        </p:spPr>
        <p:txBody>
          <a:bodyPr/>
          <a:lstStyle>
            <a:lvl1pPr>
              <a:defRPr/>
            </a:lvl1pPr>
          </a:lstStyle>
          <a:p>
            <a:r>
              <a:rPr lang="en-US">
                <a:solidFill>
                  <a:srgbClr val="000000"/>
                </a:solidFill>
              </a:rPr>
              <a:t>M. Abdou FPA 12-20-2023</a:t>
            </a:r>
          </a:p>
        </p:txBody>
      </p:sp>
      <p:sp>
        <p:nvSpPr>
          <p:cNvPr id="3" name="Slide Number Placeholder 2"/>
          <p:cNvSpPr>
            <a:spLocks noGrp="1"/>
          </p:cNvSpPr>
          <p:nvPr>
            <p:ph type="sldNum" sz="quarter" idx="11"/>
          </p:nvPr>
        </p:nvSpPr>
        <p:spPr>
          <a:xfrm>
            <a:off x="7062156" y="6528392"/>
            <a:ext cx="2133600" cy="476250"/>
          </a:xfrm>
        </p:spPr>
        <p:txBody>
          <a:bodyPr/>
          <a:lstStyle>
            <a:lvl1pPr>
              <a:defRPr/>
            </a:lvl1pPr>
          </a:lstStyle>
          <a:p>
            <a:fld id="{E20A1A58-BFAD-4387-A50D-2ED50E5620BA}" type="slidenum">
              <a:rPr lang="en-US">
                <a:solidFill>
                  <a:srgbClr val="000000"/>
                </a:solidFill>
              </a:rPr>
              <a:pPr/>
              <a:t>‹#›</a:t>
            </a:fld>
            <a:endParaRPr lang="en-US">
              <a:solidFill>
                <a:srgbClr val="000000"/>
              </a:solidFill>
            </a:endParaRPr>
          </a:p>
        </p:txBody>
      </p:sp>
      <p:pic>
        <p:nvPicPr>
          <p:cNvPr id="4" name="Picture 3"/>
          <p:cNvPicPr>
            <a:picLocks noChangeAspect="1"/>
          </p:cNvPicPr>
          <p:nvPr userDrawn="1"/>
        </p:nvPicPr>
        <p:blipFill>
          <a:blip r:embed="rId2"/>
          <a:stretch>
            <a:fillRect/>
          </a:stretch>
        </p:blipFill>
        <p:spPr>
          <a:xfrm>
            <a:off x="219190" y="6356351"/>
            <a:ext cx="923810" cy="333333"/>
          </a:xfrm>
          <a:prstGeom prst="rect">
            <a:avLst/>
          </a:prstGeom>
        </p:spPr>
      </p:pic>
    </p:spTree>
    <p:extLst>
      <p:ext uri="{BB962C8B-B14F-4D97-AF65-F5344CB8AC3E}">
        <p14:creationId xmlns:p14="http://schemas.microsoft.com/office/powerpoint/2010/main" val="41434894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a:xfrm>
            <a:off x="5949043" y="6539593"/>
            <a:ext cx="2794907" cy="318407"/>
          </a:xfrm>
          <a:prstGeom prst="rect">
            <a:avLst/>
          </a:prstGeom>
        </p:spPr>
        <p:txBody>
          <a:bodyPr/>
          <a:lstStyle>
            <a:lvl1pPr>
              <a:defRPr/>
            </a:lvl1pPr>
          </a:lstStyle>
          <a:p>
            <a:r>
              <a:rPr lang="en-US">
                <a:solidFill>
                  <a:srgbClr val="000000"/>
                </a:solidFill>
              </a:rPr>
              <a:t>M. Abdou FPA 12-20-2023</a:t>
            </a:r>
          </a:p>
        </p:txBody>
      </p:sp>
      <p:sp>
        <p:nvSpPr>
          <p:cNvPr id="6" name="Slide Number Placeholder 5"/>
          <p:cNvSpPr>
            <a:spLocks noGrp="1"/>
          </p:cNvSpPr>
          <p:nvPr>
            <p:ph type="sldNum" sz="quarter" idx="11"/>
          </p:nvPr>
        </p:nvSpPr>
        <p:spPr>
          <a:xfrm>
            <a:off x="7070782" y="6537018"/>
            <a:ext cx="2133600" cy="476250"/>
          </a:xfrm>
        </p:spPr>
        <p:txBody>
          <a:bodyPr/>
          <a:lstStyle>
            <a:lvl1pPr>
              <a:defRPr/>
            </a:lvl1pPr>
          </a:lstStyle>
          <a:p>
            <a:fld id="{7F7D8E1E-68BD-44F7-940C-7D3D7704C30C}" type="slidenum">
              <a:rPr lang="en-US">
                <a:solidFill>
                  <a:srgbClr val="000000"/>
                </a:solidFill>
              </a:rPr>
              <a:pPr/>
              <a:t>‹#›</a:t>
            </a:fld>
            <a:endParaRPr lang="en-US">
              <a:solidFill>
                <a:srgbClr val="000000"/>
              </a:solidFill>
            </a:endParaRPr>
          </a:p>
        </p:txBody>
      </p:sp>
      <p:pic>
        <p:nvPicPr>
          <p:cNvPr id="7" name="Picture 6"/>
          <p:cNvPicPr>
            <a:picLocks noChangeAspect="1"/>
          </p:cNvPicPr>
          <p:nvPr userDrawn="1"/>
        </p:nvPicPr>
        <p:blipFill>
          <a:blip r:embed="rId2"/>
          <a:stretch>
            <a:fillRect/>
          </a:stretch>
        </p:blipFill>
        <p:spPr>
          <a:xfrm>
            <a:off x="219190" y="6356351"/>
            <a:ext cx="923810" cy="333333"/>
          </a:xfrm>
          <a:prstGeom prst="rect">
            <a:avLst/>
          </a:prstGeom>
        </p:spPr>
      </p:pic>
    </p:spTree>
    <p:extLst>
      <p:ext uri="{BB962C8B-B14F-4D97-AF65-F5344CB8AC3E}">
        <p14:creationId xmlns:p14="http://schemas.microsoft.com/office/powerpoint/2010/main" val="34499135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a:xfrm>
            <a:off x="5949043" y="6539593"/>
            <a:ext cx="2794907" cy="318407"/>
          </a:xfrm>
          <a:prstGeom prst="rect">
            <a:avLst/>
          </a:prstGeom>
        </p:spPr>
        <p:txBody>
          <a:bodyPr/>
          <a:lstStyle>
            <a:lvl1pPr>
              <a:defRPr/>
            </a:lvl1pPr>
          </a:lstStyle>
          <a:p>
            <a:r>
              <a:rPr lang="en-US">
                <a:solidFill>
                  <a:srgbClr val="000000"/>
                </a:solidFill>
              </a:rPr>
              <a:t>M. Abdou FPA 12-20-2023</a:t>
            </a:r>
          </a:p>
        </p:txBody>
      </p:sp>
      <p:sp>
        <p:nvSpPr>
          <p:cNvPr id="6" name="Slide Number Placeholder 5"/>
          <p:cNvSpPr>
            <a:spLocks noGrp="1"/>
          </p:cNvSpPr>
          <p:nvPr>
            <p:ph type="sldNum" sz="quarter" idx="11"/>
          </p:nvPr>
        </p:nvSpPr>
        <p:spPr>
          <a:xfrm>
            <a:off x="7062156" y="6528392"/>
            <a:ext cx="2133600" cy="476250"/>
          </a:xfrm>
        </p:spPr>
        <p:txBody>
          <a:bodyPr/>
          <a:lstStyle>
            <a:lvl1pPr>
              <a:defRPr/>
            </a:lvl1pPr>
          </a:lstStyle>
          <a:p>
            <a:fld id="{5C56CF37-A335-41BB-8FCD-5C570DD278E8}" type="slidenum">
              <a:rPr lang="en-US">
                <a:solidFill>
                  <a:srgbClr val="000000"/>
                </a:solidFill>
              </a:rPr>
              <a:pPr/>
              <a:t>‹#›</a:t>
            </a:fld>
            <a:endParaRPr lang="en-US">
              <a:solidFill>
                <a:srgbClr val="000000"/>
              </a:solidFill>
            </a:endParaRPr>
          </a:p>
        </p:txBody>
      </p:sp>
      <p:pic>
        <p:nvPicPr>
          <p:cNvPr id="7" name="Picture 6"/>
          <p:cNvPicPr>
            <a:picLocks noChangeAspect="1"/>
          </p:cNvPicPr>
          <p:nvPr userDrawn="1"/>
        </p:nvPicPr>
        <p:blipFill>
          <a:blip r:embed="rId2"/>
          <a:stretch>
            <a:fillRect/>
          </a:stretch>
        </p:blipFill>
        <p:spPr>
          <a:xfrm>
            <a:off x="219190" y="6356351"/>
            <a:ext cx="923810" cy="333333"/>
          </a:xfrm>
          <a:prstGeom prst="rect">
            <a:avLst/>
          </a:prstGeom>
        </p:spPr>
      </p:pic>
    </p:spTree>
    <p:extLst>
      <p:ext uri="{BB962C8B-B14F-4D97-AF65-F5344CB8AC3E}">
        <p14:creationId xmlns:p14="http://schemas.microsoft.com/office/powerpoint/2010/main" val="3613355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a:xfrm>
            <a:off x="7088034" y="6519766"/>
            <a:ext cx="2133600" cy="476250"/>
          </a:xfrm>
        </p:spPr>
        <p:txBody>
          <a:bodyPr/>
          <a:lstStyle>
            <a:lvl1pPr>
              <a:defRPr/>
            </a:lvl1pPr>
          </a:lstStyle>
          <a:p>
            <a:fld id="{89DE2823-3C85-4618-83E2-43693421C29D}" type="slidenum">
              <a:rPr lang="en-US">
                <a:solidFill>
                  <a:srgbClr val="000000"/>
                </a:solidFill>
              </a:rPr>
              <a:pPr/>
              <a:t>‹#›</a:t>
            </a:fld>
            <a:endParaRPr lang="en-US">
              <a:solidFill>
                <a:srgbClr val="000000"/>
              </a:solidFill>
            </a:endParaRPr>
          </a:p>
        </p:txBody>
      </p:sp>
      <p:pic>
        <p:nvPicPr>
          <p:cNvPr id="7" name="Picture 6"/>
          <p:cNvPicPr>
            <a:picLocks noChangeAspect="1"/>
          </p:cNvPicPr>
          <p:nvPr userDrawn="1"/>
        </p:nvPicPr>
        <p:blipFill>
          <a:blip r:embed="rId2"/>
          <a:stretch>
            <a:fillRect/>
          </a:stretch>
        </p:blipFill>
        <p:spPr>
          <a:xfrm>
            <a:off x="219190" y="6356351"/>
            <a:ext cx="923810" cy="333333"/>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5949043" y="6539593"/>
            <a:ext cx="2794907" cy="318407"/>
          </a:xfrm>
          <a:prstGeom prst="rect">
            <a:avLst/>
          </a:prstGeom>
        </p:spPr>
        <p:txBody>
          <a:bodyPr/>
          <a:lstStyle>
            <a:lvl1pPr>
              <a:defRPr/>
            </a:lvl1pPr>
          </a:lstStyle>
          <a:p>
            <a:r>
              <a:rPr lang="en-US">
                <a:solidFill>
                  <a:srgbClr val="000000"/>
                </a:solidFill>
              </a:rPr>
              <a:t>M. Abdou FPA 12-20-2023</a:t>
            </a:r>
          </a:p>
        </p:txBody>
      </p:sp>
      <p:sp>
        <p:nvSpPr>
          <p:cNvPr id="5" name="Slide Number Placeholder 4"/>
          <p:cNvSpPr>
            <a:spLocks noGrp="1"/>
          </p:cNvSpPr>
          <p:nvPr>
            <p:ph type="sldNum" sz="quarter" idx="11"/>
          </p:nvPr>
        </p:nvSpPr>
        <p:spPr>
          <a:xfrm>
            <a:off x="7088034" y="6537018"/>
            <a:ext cx="2133600" cy="476250"/>
          </a:xfrm>
        </p:spPr>
        <p:txBody>
          <a:bodyPr/>
          <a:lstStyle>
            <a:lvl1pPr>
              <a:defRPr/>
            </a:lvl1pPr>
          </a:lstStyle>
          <a:p>
            <a:fld id="{96C18F80-78E9-476F-B2CB-0ED5A1E42CF9}" type="slidenum">
              <a:rPr lang="en-US">
                <a:solidFill>
                  <a:srgbClr val="000000"/>
                </a:solidFill>
              </a:rPr>
              <a:pPr/>
              <a:t>‹#›</a:t>
            </a:fld>
            <a:endParaRPr lang="en-US">
              <a:solidFill>
                <a:srgbClr val="000000"/>
              </a:solidFill>
            </a:endParaRPr>
          </a:p>
        </p:txBody>
      </p:sp>
      <p:pic>
        <p:nvPicPr>
          <p:cNvPr id="6" name="Picture 5"/>
          <p:cNvPicPr>
            <a:picLocks noChangeAspect="1"/>
          </p:cNvPicPr>
          <p:nvPr userDrawn="1"/>
        </p:nvPicPr>
        <p:blipFill>
          <a:blip r:embed="rId2"/>
          <a:stretch>
            <a:fillRect/>
          </a:stretch>
        </p:blipFill>
        <p:spPr>
          <a:xfrm>
            <a:off x="219190" y="6356351"/>
            <a:ext cx="923810" cy="333333"/>
          </a:xfrm>
          <a:prstGeom prst="rect">
            <a:avLst/>
          </a:prstGeom>
        </p:spPr>
      </p:pic>
    </p:spTree>
    <p:extLst>
      <p:ext uri="{BB962C8B-B14F-4D97-AF65-F5344CB8AC3E}">
        <p14:creationId xmlns:p14="http://schemas.microsoft.com/office/powerpoint/2010/main" val="14934059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5949043" y="6539593"/>
            <a:ext cx="2794907" cy="318407"/>
          </a:xfrm>
          <a:prstGeom prst="rect">
            <a:avLst/>
          </a:prstGeom>
        </p:spPr>
        <p:txBody>
          <a:bodyPr/>
          <a:lstStyle>
            <a:lvl1pPr>
              <a:defRPr/>
            </a:lvl1pPr>
          </a:lstStyle>
          <a:p>
            <a:r>
              <a:rPr lang="en-US">
                <a:solidFill>
                  <a:srgbClr val="000000"/>
                </a:solidFill>
              </a:rPr>
              <a:t>M. Abdou FPA 12-20-2023</a:t>
            </a:r>
          </a:p>
        </p:txBody>
      </p:sp>
      <p:sp>
        <p:nvSpPr>
          <p:cNvPr id="5" name="Slide Number Placeholder 4"/>
          <p:cNvSpPr>
            <a:spLocks noGrp="1"/>
          </p:cNvSpPr>
          <p:nvPr>
            <p:ph type="sldNum" sz="quarter" idx="11"/>
          </p:nvPr>
        </p:nvSpPr>
        <p:spPr>
          <a:xfrm>
            <a:off x="7079408" y="6537018"/>
            <a:ext cx="2133600" cy="476250"/>
          </a:xfrm>
        </p:spPr>
        <p:txBody>
          <a:bodyPr/>
          <a:lstStyle>
            <a:lvl1pPr>
              <a:defRPr/>
            </a:lvl1pPr>
          </a:lstStyle>
          <a:p>
            <a:fld id="{51592E5E-82CF-4E80-BB61-C80FD54DF5EE}" type="slidenum">
              <a:rPr lang="en-US">
                <a:solidFill>
                  <a:srgbClr val="000000"/>
                </a:solidFill>
              </a:rPr>
              <a:pPr/>
              <a:t>‹#›</a:t>
            </a:fld>
            <a:endParaRPr lang="en-US">
              <a:solidFill>
                <a:srgbClr val="000000"/>
              </a:solidFill>
            </a:endParaRPr>
          </a:p>
        </p:txBody>
      </p:sp>
      <p:pic>
        <p:nvPicPr>
          <p:cNvPr id="6" name="Picture 5"/>
          <p:cNvPicPr>
            <a:picLocks noChangeAspect="1"/>
          </p:cNvPicPr>
          <p:nvPr userDrawn="1"/>
        </p:nvPicPr>
        <p:blipFill>
          <a:blip r:embed="rId2"/>
          <a:stretch>
            <a:fillRect/>
          </a:stretch>
        </p:blipFill>
        <p:spPr>
          <a:xfrm>
            <a:off x="219190" y="6356351"/>
            <a:ext cx="923810" cy="333333"/>
          </a:xfrm>
          <a:prstGeom prst="rect">
            <a:avLst/>
          </a:prstGeom>
        </p:spPr>
      </p:pic>
    </p:spTree>
    <p:extLst>
      <p:ext uri="{BB962C8B-B14F-4D97-AF65-F5344CB8AC3E}">
        <p14:creationId xmlns:p14="http://schemas.microsoft.com/office/powerpoint/2010/main" val="15110950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13606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lang="en-US" b="0" i="0" smtClean="0">
                <a:effectLst/>
              </a:defRPr>
            </a:lvl1pPr>
          </a:lstStyle>
          <a:p>
            <a:r>
              <a:rPr lang="en-US"/>
              <a:t>M. Abdou FPA 12-20-2023</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0227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12-20-2023</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32253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12-20-2023</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75658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12-20-2023</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57235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12-20-2023</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8963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12-20-2023</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2699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12-20-2023</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1"/>
          </p:nvPr>
        </p:nvSpPr>
        <p:spPr>
          <a:xfrm>
            <a:off x="7079408" y="6559493"/>
            <a:ext cx="2133600" cy="476250"/>
          </a:xfrm>
        </p:spPr>
        <p:txBody>
          <a:bodyPr/>
          <a:lstStyle>
            <a:lvl1pPr>
              <a:defRPr/>
            </a:lvl1pPr>
          </a:lstStyle>
          <a:p>
            <a:fld id="{17693982-78B3-4D1A-800B-F71E0F7ACD83}" type="slidenum">
              <a:rPr lang="en-US">
                <a:solidFill>
                  <a:srgbClr val="000000"/>
                </a:solidFill>
              </a:rPr>
              <a:pPr/>
              <a:t>‹#›</a:t>
            </a:fld>
            <a:endParaRPr lang="en-US">
              <a:solidFill>
                <a:srgbClr val="000000"/>
              </a:solidFill>
            </a:endParaRPr>
          </a:p>
        </p:txBody>
      </p:sp>
      <p:pic>
        <p:nvPicPr>
          <p:cNvPr id="9" name="Picture 8"/>
          <p:cNvPicPr>
            <a:picLocks noChangeAspect="1"/>
          </p:cNvPicPr>
          <p:nvPr userDrawn="1"/>
        </p:nvPicPr>
        <p:blipFill>
          <a:blip r:embed="rId2"/>
          <a:stretch>
            <a:fillRect/>
          </a:stretch>
        </p:blipFill>
        <p:spPr>
          <a:xfrm>
            <a:off x="219190" y="6356351"/>
            <a:ext cx="923810" cy="333333"/>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12-20-2023</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12575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12-20-2023</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6534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12-20-2023</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99158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6154FB9-0A80-47E6-8629-F8FF85B142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07628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154FB9-0A80-47E6-8629-F8FF85B142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75034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154FB9-0A80-47E6-8629-F8FF85B142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718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154FB9-0A80-47E6-8629-F8FF85B142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85336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2499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519426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2448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1"/>
          </p:nvPr>
        </p:nvSpPr>
        <p:spPr>
          <a:xfrm>
            <a:off x="8686800" y="6564863"/>
            <a:ext cx="435939" cy="293137"/>
          </a:xfrm>
        </p:spPr>
        <p:txBody>
          <a:bodyPr/>
          <a:lstStyle>
            <a:lvl1pPr>
              <a:defRPr sz="1200" b="0">
                <a:solidFill>
                  <a:schemeClr val="bg2"/>
                </a:solidFill>
                <a:latin typeface="Calibri" panose="020F0502020204030204" pitchFamily="34" charset="0"/>
                <a:cs typeface="Calibri" panose="020F0502020204030204" pitchFamily="34" charset="0"/>
              </a:defRPr>
            </a:lvl1pPr>
          </a:lstStyle>
          <a:p>
            <a:fld id="{D9C2FF16-9F16-4C6A-A307-09C8FBF4996D}"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219190" y="6356351"/>
            <a:ext cx="923810" cy="333333"/>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609146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794016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11302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4592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31436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lang="en-US" b="0" i="0" smtClean="0">
                <a:effectLst/>
              </a:defRPr>
            </a:lvl1pPr>
          </a:lstStyle>
          <a:p>
            <a:r>
              <a:rPr lang="en-US"/>
              <a:t>M. Abdou FPA 12-20-2023</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5975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12-20-2023</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7205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12-20-2023</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70128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12-20-2023</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5109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12-20-2023</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337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7062156" y="6528392"/>
            <a:ext cx="2133600" cy="476250"/>
          </a:xfrm>
        </p:spPr>
        <p:txBody>
          <a:bodyPr/>
          <a:lstStyle>
            <a:lvl1pPr>
              <a:defRPr/>
            </a:lvl1pPr>
          </a:lstStyle>
          <a:p>
            <a:fld id="{E20A1A58-BFAD-4387-A50D-2ED50E5620BA}" type="slidenum">
              <a:rPr lang="en-US">
                <a:solidFill>
                  <a:srgbClr val="000000"/>
                </a:solidFill>
              </a:rPr>
              <a:pPr/>
              <a:t>‹#›</a:t>
            </a:fld>
            <a:endParaRPr lang="en-US">
              <a:solidFill>
                <a:srgbClr val="000000"/>
              </a:solidFill>
            </a:endParaRPr>
          </a:p>
        </p:txBody>
      </p:sp>
      <p:pic>
        <p:nvPicPr>
          <p:cNvPr id="4" name="Picture 3"/>
          <p:cNvPicPr>
            <a:picLocks noChangeAspect="1"/>
          </p:cNvPicPr>
          <p:nvPr userDrawn="1"/>
        </p:nvPicPr>
        <p:blipFill>
          <a:blip r:embed="rId2"/>
          <a:stretch>
            <a:fillRect/>
          </a:stretch>
        </p:blipFill>
        <p:spPr>
          <a:xfrm>
            <a:off x="219190" y="6356351"/>
            <a:ext cx="923810" cy="333333"/>
          </a:xfrm>
          <a:prstGeom prst="rect">
            <a:avLst/>
          </a:prstGeom>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12-20-2023</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24796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12-20-2023</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81500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12-20-2023</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7695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12-20-2023</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3705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r>
              <a:rPr lang="en-US"/>
              <a:t>M. Abdou FPA 12-20-2023</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86435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p>
        </p:txBody>
      </p:sp>
      <p:sp>
        <p:nvSpPr>
          <p:cNvPr id="6" name="Slide Number Placeholder 5"/>
          <p:cNvSpPr>
            <a:spLocks noGrp="1"/>
          </p:cNvSpPr>
          <p:nvPr>
            <p:ph type="sldNum" sz="quarter" idx="12"/>
          </p:nvPr>
        </p:nvSpPr>
        <p:spPr>
          <a:xfrm>
            <a:off x="7010400" y="6492877"/>
            <a:ext cx="2133600" cy="365125"/>
          </a:xfrm>
        </p:spPr>
        <p:txBody>
          <a:bodyPr/>
          <a:lstStyle>
            <a:lvl1pPr>
              <a:defRPr sz="1050" b="1" baseline="0">
                <a:solidFill>
                  <a:schemeClr val="tx1"/>
                </a:solidFill>
              </a:defRPr>
            </a:lvl1pPr>
          </a:lstStyle>
          <a:p>
            <a:fld id="{A97902F1-9105-4233-90EE-0A1D35ADBEA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941717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p>
        </p:txBody>
      </p:sp>
      <p:sp>
        <p:nvSpPr>
          <p:cNvPr id="6" name="Slide Number Placeholder 5"/>
          <p:cNvSpPr>
            <a:spLocks noGrp="1"/>
          </p:cNvSpPr>
          <p:nvPr>
            <p:ph type="sldNum" sz="quarter" idx="12"/>
          </p:nvPr>
        </p:nvSpPr>
        <p:spPr>
          <a:xfrm>
            <a:off x="6973455" y="6492877"/>
            <a:ext cx="2133600" cy="365125"/>
          </a:xfrm>
        </p:spPr>
        <p:txBody>
          <a:bodyPr/>
          <a:lstStyle/>
          <a:p>
            <a:fld id="{A97902F1-9105-4233-90EE-0A1D35ADB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8626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p>
        </p:txBody>
      </p:sp>
      <p:sp>
        <p:nvSpPr>
          <p:cNvPr id="6" name="Slide Number Placeholder 5"/>
          <p:cNvSpPr>
            <a:spLocks noGrp="1"/>
          </p:cNvSpPr>
          <p:nvPr>
            <p:ph type="sldNum" sz="quarter" idx="12"/>
          </p:nvPr>
        </p:nvSpPr>
        <p:spPr/>
        <p:txBody>
          <a:bodyPr/>
          <a:lstStyle/>
          <a:p>
            <a:fld id="{A97902F1-9105-4233-90EE-0A1D35ADB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70341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p>
        </p:txBody>
      </p:sp>
      <p:sp>
        <p:nvSpPr>
          <p:cNvPr id="7" name="Slide Number Placeholder 6"/>
          <p:cNvSpPr>
            <a:spLocks noGrp="1"/>
          </p:cNvSpPr>
          <p:nvPr>
            <p:ph type="sldNum" sz="quarter" idx="12"/>
          </p:nvPr>
        </p:nvSpPr>
        <p:spPr/>
        <p:txBody>
          <a:bodyPr/>
          <a:lstStyle/>
          <a:p>
            <a:fld id="{A97902F1-9105-4233-90EE-0A1D35ADB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5107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p>
        </p:txBody>
      </p:sp>
      <p:sp>
        <p:nvSpPr>
          <p:cNvPr id="9" name="Slide Number Placeholder 8"/>
          <p:cNvSpPr>
            <a:spLocks noGrp="1"/>
          </p:cNvSpPr>
          <p:nvPr>
            <p:ph type="sldNum" sz="quarter" idx="12"/>
          </p:nvPr>
        </p:nvSpPr>
        <p:spPr/>
        <p:txBody>
          <a:bodyPr/>
          <a:lstStyle/>
          <a:p>
            <a:fld id="{A97902F1-9105-4233-90EE-0A1D35ADB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84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1"/>
          </p:nvPr>
        </p:nvSpPr>
        <p:spPr>
          <a:xfrm>
            <a:off x="7070782" y="6537018"/>
            <a:ext cx="2133600" cy="476250"/>
          </a:xfrm>
        </p:spPr>
        <p:txBody>
          <a:bodyPr/>
          <a:lstStyle>
            <a:lvl1pPr>
              <a:defRPr/>
            </a:lvl1pPr>
          </a:lstStyle>
          <a:p>
            <a:fld id="{7F7D8E1E-68BD-44F7-940C-7D3D7704C30C}" type="slidenum">
              <a:rPr lang="en-US">
                <a:solidFill>
                  <a:srgbClr val="000000"/>
                </a:solidFill>
              </a:rPr>
              <a:pPr/>
              <a:t>‹#›</a:t>
            </a:fld>
            <a:endParaRPr lang="en-US">
              <a:solidFill>
                <a:srgbClr val="000000"/>
              </a:solidFill>
            </a:endParaRPr>
          </a:p>
        </p:txBody>
      </p:sp>
      <p:pic>
        <p:nvPicPr>
          <p:cNvPr id="7" name="Picture 6"/>
          <p:cNvPicPr>
            <a:picLocks noChangeAspect="1"/>
          </p:cNvPicPr>
          <p:nvPr userDrawn="1"/>
        </p:nvPicPr>
        <p:blipFill>
          <a:blip r:embed="rId2"/>
          <a:stretch>
            <a:fillRect/>
          </a:stretch>
        </p:blipFill>
        <p:spPr>
          <a:xfrm>
            <a:off x="219190" y="6356351"/>
            <a:ext cx="923810" cy="333333"/>
          </a:xfrm>
          <a:prstGeom prst="rect">
            <a:avLst/>
          </a:prstGeom>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p>
        </p:txBody>
      </p:sp>
      <p:sp>
        <p:nvSpPr>
          <p:cNvPr id="5" name="Slide Number Placeholder 4"/>
          <p:cNvSpPr>
            <a:spLocks noGrp="1"/>
          </p:cNvSpPr>
          <p:nvPr>
            <p:ph type="sldNum" sz="quarter" idx="12"/>
          </p:nvPr>
        </p:nvSpPr>
        <p:spPr/>
        <p:txBody>
          <a:bodyPr/>
          <a:lstStyle/>
          <a:p>
            <a:fld id="{A97902F1-9105-4233-90EE-0A1D35ADB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1336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p>
        </p:txBody>
      </p:sp>
      <p:sp>
        <p:nvSpPr>
          <p:cNvPr id="4" name="Slide Number Placeholder 3"/>
          <p:cNvSpPr>
            <a:spLocks noGrp="1"/>
          </p:cNvSpPr>
          <p:nvPr>
            <p:ph type="sldNum" sz="quarter" idx="12"/>
          </p:nvPr>
        </p:nvSpPr>
        <p:spPr/>
        <p:txBody>
          <a:bodyPr/>
          <a:lstStyle/>
          <a:p>
            <a:fld id="{A97902F1-9105-4233-90EE-0A1D35ADB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1493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p>
        </p:txBody>
      </p:sp>
      <p:sp>
        <p:nvSpPr>
          <p:cNvPr id="7" name="Slide Number Placeholder 6"/>
          <p:cNvSpPr>
            <a:spLocks noGrp="1"/>
          </p:cNvSpPr>
          <p:nvPr>
            <p:ph type="sldNum" sz="quarter" idx="12"/>
          </p:nvPr>
        </p:nvSpPr>
        <p:spPr/>
        <p:txBody>
          <a:bodyPr/>
          <a:lstStyle/>
          <a:p>
            <a:fld id="{A97902F1-9105-4233-90EE-0A1D35ADB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0121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p>
        </p:txBody>
      </p:sp>
      <p:sp>
        <p:nvSpPr>
          <p:cNvPr id="7" name="Slide Number Placeholder 6"/>
          <p:cNvSpPr>
            <a:spLocks noGrp="1"/>
          </p:cNvSpPr>
          <p:nvPr>
            <p:ph type="sldNum" sz="quarter" idx="12"/>
          </p:nvPr>
        </p:nvSpPr>
        <p:spPr/>
        <p:txBody>
          <a:bodyPr/>
          <a:lstStyle/>
          <a:p>
            <a:fld id="{A97902F1-9105-4233-90EE-0A1D35ADB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8562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p>
        </p:txBody>
      </p:sp>
      <p:sp>
        <p:nvSpPr>
          <p:cNvPr id="6" name="Slide Number Placeholder 5"/>
          <p:cNvSpPr>
            <a:spLocks noGrp="1"/>
          </p:cNvSpPr>
          <p:nvPr>
            <p:ph type="sldNum" sz="quarter" idx="12"/>
          </p:nvPr>
        </p:nvSpPr>
        <p:spPr/>
        <p:txBody>
          <a:bodyPr/>
          <a:lstStyle/>
          <a:p>
            <a:fld id="{A97902F1-9105-4233-90EE-0A1D35ADB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81878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r>
              <a:rPr lang="en-US">
                <a:solidFill>
                  <a:prstClr val="black">
                    <a:tint val="75000"/>
                  </a:prstClr>
                </a:solidFill>
              </a:rPr>
              <a:t>M. Abdou FPA 12-20-2023</a:t>
            </a:r>
          </a:p>
        </p:txBody>
      </p:sp>
      <p:sp>
        <p:nvSpPr>
          <p:cNvPr id="6" name="Slide Number Placeholder 5"/>
          <p:cNvSpPr>
            <a:spLocks noGrp="1"/>
          </p:cNvSpPr>
          <p:nvPr>
            <p:ph type="sldNum" sz="quarter" idx="12"/>
          </p:nvPr>
        </p:nvSpPr>
        <p:spPr/>
        <p:txBody>
          <a:bodyPr/>
          <a:lstStyle/>
          <a:p>
            <a:fld id="{A97902F1-9105-4233-90EE-0A1D35ADB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8418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308902" y="6034962"/>
            <a:ext cx="3294366" cy="528606"/>
            <a:chOff x="5735960" y="5717361"/>
            <a:chExt cx="6120680" cy="757955"/>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3" y="5717361"/>
              <a:ext cx="5112567" cy="757955"/>
            </a:xfrm>
            <a:prstGeom prst="rect">
              <a:avLst/>
            </a:prstGeom>
          </p:spPr>
          <p:txBody>
            <a:bodyPr wrap="square">
              <a:spAutoFit/>
            </a:bodyPr>
            <a:lstStyle/>
            <a:p>
              <a:pPr marL="0" marR="0" lvl="0" indent="0" algn="just" defTabSz="685800" rtl="0" eaLnBrk="1" fontAlgn="auto" latinLnBrk="0" hangingPunct="1">
                <a:lnSpc>
                  <a:spcPct val="90000"/>
                </a:lnSpc>
                <a:spcBef>
                  <a:spcPts val="0"/>
                </a:spcBef>
                <a:spcAft>
                  <a:spcPts val="0"/>
                </a:spcAft>
                <a:buClrTx/>
                <a:buSzTx/>
                <a:buFontTx/>
                <a:buNone/>
                <a:tabLst/>
                <a:defRPr/>
              </a:pPr>
              <a:r>
                <a:rPr kumimoji="0" lang="en-GB" sz="525"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33800" y="325143"/>
            <a:ext cx="1728192"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305527" y="2074189"/>
            <a:ext cx="4158461"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305526" y="3693074"/>
            <a:ext cx="3281363" cy="457848"/>
          </a:xfrm>
        </p:spPr>
        <p:txBody>
          <a:bodyPr/>
          <a:lstStyle>
            <a:lvl1pPr marL="0" indent="0">
              <a:buNone/>
              <a:defRPr b="1"/>
            </a:lvl1pPr>
            <a:lvl2pPr marL="257175"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305526" y="4159260"/>
            <a:ext cx="3281363" cy="457848"/>
          </a:xfrm>
        </p:spPr>
        <p:txBody>
          <a:bodyPr/>
          <a:lstStyle>
            <a:lvl1pPr marL="0" indent="0">
              <a:buNone/>
              <a:defRPr b="0"/>
            </a:lvl1pPr>
            <a:lvl2pPr marL="257175"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305526" y="1650286"/>
            <a:ext cx="4158461" cy="338554"/>
          </a:xfrm>
        </p:spPr>
        <p:txBody>
          <a:bodyPr>
            <a:normAutofit/>
          </a:bodyPr>
          <a:lstStyle>
            <a:lvl1pPr marL="0" indent="0">
              <a:buNone/>
              <a:defRPr sz="1200" b="0"/>
            </a:lvl1pPr>
            <a:lvl2pPr marL="257175"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5435917" y="252413"/>
            <a:ext cx="3708083" cy="6353175"/>
          </a:xfrm>
          <a:prstGeom prst="rect">
            <a:avLst/>
          </a:prstGeom>
          <a:solidFill>
            <a:schemeClr val="bg1"/>
          </a:solidFill>
        </p:spPr>
      </p:pic>
    </p:spTree>
    <p:extLst>
      <p:ext uri="{BB962C8B-B14F-4D97-AF65-F5344CB8AC3E}">
        <p14:creationId xmlns:p14="http://schemas.microsoft.com/office/powerpoint/2010/main" val="40193678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9144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737574" y="192515"/>
            <a:ext cx="7088832" cy="457200"/>
          </a:xfrm>
        </p:spPr>
        <p:txBody>
          <a:bodyPr>
            <a:noAutofit/>
          </a:bodyPr>
          <a:lstStyle>
            <a:lvl1pPr algn="l">
              <a:lnSpc>
                <a:spcPts val="1800"/>
              </a:lnSpc>
              <a:defRPr sz="21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836712"/>
            <a:ext cx="8327268" cy="5688632"/>
          </a:xfrm>
        </p:spPr>
        <p:txBody>
          <a:bodyPr>
            <a:normAutofit/>
          </a:bodyPr>
          <a:lstStyle>
            <a:lvl1pPr marL="192881" indent="-192881">
              <a:buFont typeface="Arial" panose="020B0604020202020204" pitchFamily="34" charset="0"/>
              <a:buChar char="•"/>
              <a:defRPr sz="1800">
                <a:latin typeface="+mn-lt"/>
                <a:cs typeface="Arial" panose="020B0604020202020204" pitchFamily="34" charset="0"/>
              </a:defRPr>
            </a:lvl1pPr>
            <a:lvl2pPr marL="417910" indent="-160735">
              <a:buFont typeface="Arial" panose="020B0604020202020204" pitchFamily="34" charset="0"/>
              <a:buChar char="•"/>
              <a:defRPr sz="1350">
                <a:latin typeface="+mn-lt"/>
                <a:cs typeface="Arial" panose="020B0604020202020204" pitchFamily="34" charset="0"/>
              </a:defRPr>
            </a:lvl2pPr>
            <a:lvl3pPr marL="642938" indent="-128588">
              <a:buFont typeface="Arial" panose="020B0604020202020204" pitchFamily="34" charset="0"/>
              <a:buChar char="•"/>
              <a:defRPr sz="12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619217" y="6555770"/>
            <a:ext cx="5111549" cy="329614"/>
          </a:xfrm>
          <a:prstGeom prst="rect">
            <a:avLst/>
          </a:prstGeom>
        </p:spPr>
        <p:txBody>
          <a:bodyPr anchor="t"/>
          <a:lstStyle>
            <a:lvl1pPr>
              <a:defRPr sz="900">
                <a:solidFill>
                  <a:schemeClr val="bg1"/>
                </a:solidFill>
              </a:defRPr>
            </a:lvl1pPr>
          </a:lstStyle>
          <a:p>
            <a:r>
              <a:rPr lang="en-US" dirty="0">
                <a:solidFill>
                  <a:prstClr val="white"/>
                </a:solidFill>
              </a:rPr>
              <a:t>G. </a:t>
            </a:r>
            <a:r>
              <a:rPr lang="en-GB" sz="900" dirty="0">
                <a:solidFill>
                  <a:prstClr val="white"/>
                </a:solidFill>
              </a:rPr>
              <a:t> Federici and H. Zohm | ITER Meeting - Importance of  ITER for DEMOs  | 26</a:t>
            </a:r>
            <a:r>
              <a:rPr lang="en-GB" sz="900" baseline="30000" dirty="0">
                <a:solidFill>
                  <a:prstClr val="white"/>
                </a:solidFill>
              </a:rPr>
              <a:t>th</a:t>
            </a:r>
            <a:r>
              <a:rPr lang="en-GB" sz="900" dirty="0">
                <a:solidFill>
                  <a:prstClr val="white"/>
                </a:solidFill>
              </a:rPr>
              <a:t> January 2024</a:t>
            </a:r>
            <a:endParaRPr lang="en-GB" dirty="0">
              <a:solidFill>
                <a:prstClr val="white"/>
              </a:solidFill>
            </a:endParaRPr>
          </a:p>
        </p:txBody>
      </p:sp>
      <p:sp>
        <p:nvSpPr>
          <p:cNvPr id="9" name="Slide Number Placeholder 8"/>
          <p:cNvSpPr>
            <a:spLocks noGrp="1"/>
          </p:cNvSpPr>
          <p:nvPr>
            <p:ph type="sldNum" sz="quarter" idx="12"/>
          </p:nvPr>
        </p:nvSpPr>
        <p:spPr>
          <a:xfrm>
            <a:off x="0" y="6590037"/>
            <a:ext cx="540060" cy="199174"/>
          </a:xfrm>
        </p:spPr>
        <p:txBody>
          <a:bodyPr anchor="ctr"/>
          <a:lstStyle>
            <a:lvl1pPr>
              <a:defRPr sz="105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5435917" y="252413"/>
            <a:ext cx="3708083" cy="6353175"/>
          </a:xfrm>
          <a:prstGeom prst="rect">
            <a:avLst/>
          </a:prstGeom>
          <a:noFill/>
        </p:spPr>
      </p:pic>
    </p:spTree>
    <p:extLst>
      <p:ext uri="{BB962C8B-B14F-4D97-AF65-F5344CB8AC3E}">
        <p14:creationId xmlns:p14="http://schemas.microsoft.com/office/powerpoint/2010/main" val="40351116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9144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737574" y="192515"/>
            <a:ext cx="7088832" cy="457200"/>
          </a:xfrm>
        </p:spPr>
        <p:txBody>
          <a:bodyPr>
            <a:noAutofit/>
          </a:bodyPr>
          <a:lstStyle>
            <a:lvl1pPr algn="l">
              <a:lnSpc>
                <a:spcPts val="1800"/>
              </a:lnSpc>
              <a:defRPr sz="21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619218" y="6555770"/>
            <a:ext cx="5694872" cy="329614"/>
          </a:xfrm>
          <a:prstGeom prst="rect">
            <a:avLst/>
          </a:prstGeom>
        </p:spPr>
        <p:txBody>
          <a:bodyPr anchor="t"/>
          <a:lstStyle>
            <a:lvl1pPr>
              <a:defRPr sz="900">
                <a:solidFill>
                  <a:schemeClr val="bg1"/>
                </a:solidFill>
              </a:defRPr>
            </a:lvl1pPr>
          </a:lstStyle>
          <a:p>
            <a:r>
              <a:rPr lang="en-GB">
                <a:solidFill>
                  <a:prstClr val="white"/>
                </a:solidFill>
              </a:rPr>
              <a:t>G.  Federici and H. Zohm | ITER Meeting - Importance of  ITER for DEMOs  | 26th January 2024</a:t>
            </a:r>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43509" y="57008"/>
            <a:ext cx="477017" cy="636023"/>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a:xfrm>
            <a:off x="0" y="6590037"/>
            <a:ext cx="540060" cy="199174"/>
          </a:xfrm>
        </p:spPr>
        <p:txBody>
          <a:bodyPr anchor="ctr"/>
          <a:lstStyle>
            <a:lvl1pPr>
              <a:defRPr sz="105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5435917" y="252413"/>
            <a:ext cx="3708083" cy="6353175"/>
          </a:xfrm>
          <a:prstGeom prst="rect">
            <a:avLst/>
          </a:prstGeom>
          <a:noFill/>
        </p:spPr>
      </p:pic>
    </p:spTree>
    <p:extLst>
      <p:ext uri="{BB962C8B-B14F-4D97-AF65-F5344CB8AC3E}">
        <p14:creationId xmlns:p14="http://schemas.microsoft.com/office/powerpoint/2010/main" val="12446811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9144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5435917" y="252413"/>
            <a:ext cx="3708083"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4806563" y="2146853"/>
            <a:ext cx="1628030"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le 6">
            <a:extLst>
              <a:ext uri="{FF2B5EF4-FFF2-40B4-BE49-F238E27FC236}">
                <a16:creationId xmlns:a16="http://schemas.microsoft.com/office/drawing/2014/main" id="{55464233-290E-F450-429D-1C58FA6BE3BA}"/>
              </a:ext>
            </a:extLst>
          </p:cNvPr>
          <p:cNvSpPr/>
          <p:nvPr userDrawn="1"/>
        </p:nvSpPr>
        <p:spPr>
          <a:xfrm>
            <a:off x="6847067" y="1957347"/>
            <a:ext cx="1628030"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title" hasCustomPrompt="1"/>
          </p:nvPr>
        </p:nvSpPr>
        <p:spPr>
          <a:xfrm>
            <a:off x="737574" y="192515"/>
            <a:ext cx="7088832" cy="457200"/>
          </a:xfrm>
        </p:spPr>
        <p:txBody>
          <a:bodyPr>
            <a:noAutofit/>
          </a:bodyPr>
          <a:lstStyle>
            <a:lvl1pPr algn="l">
              <a:lnSpc>
                <a:spcPts val="1800"/>
              </a:lnSpc>
              <a:defRPr sz="21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619218" y="6555770"/>
            <a:ext cx="5158844" cy="329614"/>
          </a:xfrm>
          <a:prstGeom prst="rect">
            <a:avLst/>
          </a:prstGeom>
        </p:spPr>
        <p:txBody>
          <a:bodyPr anchor="t"/>
          <a:lstStyle>
            <a:lvl1pPr>
              <a:defRPr sz="900">
                <a:solidFill>
                  <a:schemeClr val="bg1"/>
                </a:solidFill>
              </a:defRPr>
            </a:lvl1pPr>
          </a:lstStyle>
          <a:p>
            <a:r>
              <a:rPr lang="en-GB">
                <a:solidFill>
                  <a:prstClr val="white"/>
                </a:solidFill>
              </a:rPr>
              <a:t>G.  Federici and H. Zohm | ITER Meeting - Importance of  ITER for DEMOs  | 26th January 2024</a:t>
            </a:r>
            <a:endParaRPr lang="en-GB" dirty="0">
              <a:solidFill>
                <a:prstClr val="white"/>
              </a:solidFill>
            </a:endParaRPr>
          </a:p>
        </p:txBody>
      </p:sp>
      <p:sp>
        <p:nvSpPr>
          <p:cNvPr id="9" name="Slide Number Placeholder 8"/>
          <p:cNvSpPr>
            <a:spLocks noGrp="1"/>
          </p:cNvSpPr>
          <p:nvPr>
            <p:ph type="sldNum" sz="quarter" idx="12"/>
          </p:nvPr>
        </p:nvSpPr>
        <p:spPr>
          <a:xfrm>
            <a:off x="0" y="6590037"/>
            <a:ext cx="540060" cy="199174"/>
          </a:xfrm>
        </p:spPr>
        <p:txBody>
          <a:bodyPr anchor="ctr"/>
          <a:lstStyle>
            <a:lvl1pPr>
              <a:defRPr sz="105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43509" y="57008"/>
            <a:ext cx="477017"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061" y="979851"/>
            <a:ext cx="9135879" cy="5577840"/>
          </a:xfrm>
          <a:prstGeom prst="rect">
            <a:avLst/>
          </a:prstGeom>
        </p:spPr>
      </p:pic>
    </p:spTree>
    <p:extLst>
      <p:ext uri="{BB962C8B-B14F-4D97-AF65-F5344CB8AC3E}">
        <p14:creationId xmlns:p14="http://schemas.microsoft.com/office/powerpoint/2010/main" val="2458459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a:xfrm>
            <a:off x="5949043" y="6539593"/>
            <a:ext cx="2794907" cy="318407"/>
          </a:xfrm>
          <a:prstGeom prst="rect">
            <a:avLst/>
          </a:prstGeom>
        </p:spPr>
        <p:txBody>
          <a:bodyPr/>
          <a:lstStyle>
            <a:lvl1pPr>
              <a:defRPr/>
            </a:lvl1pPr>
          </a:lstStyle>
          <a:p>
            <a:r>
              <a:rPr lang="en-US">
                <a:solidFill>
                  <a:srgbClr val="000000"/>
                </a:solidFill>
              </a:rPr>
              <a:t>M. Abdou FPA 12-20-2023</a:t>
            </a:r>
          </a:p>
        </p:txBody>
      </p:sp>
      <p:sp>
        <p:nvSpPr>
          <p:cNvPr id="6" name="Slide Number Placeholder 5"/>
          <p:cNvSpPr>
            <a:spLocks noGrp="1"/>
          </p:cNvSpPr>
          <p:nvPr>
            <p:ph type="sldNum" sz="quarter" idx="11"/>
          </p:nvPr>
        </p:nvSpPr>
        <p:spPr>
          <a:xfrm>
            <a:off x="7062156" y="6528392"/>
            <a:ext cx="2133600" cy="476250"/>
          </a:xfrm>
        </p:spPr>
        <p:txBody>
          <a:bodyPr/>
          <a:lstStyle>
            <a:lvl1pPr>
              <a:defRPr/>
            </a:lvl1pPr>
          </a:lstStyle>
          <a:p>
            <a:fld id="{5C56CF37-A335-41BB-8FCD-5C570DD278E8}" type="slidenum">
              <a:rPr lang="en-US">
                <a:solidFill>
                  <a:srgbClr val="000000"/>
                </a:solidFill>
              </a:rPr>
              <a:pPr/>
              <a:t>‹#›</a:t>
            </a:fld>
            <a:endParaRPr lang="en-US">
              <a:solidFill>
                <a:srgbClr val="000000"/>
              </a:solidFill>
            </a:endParaRPr>
          </a:p>
        </p:txBody>
      </p:sp>
      <p:pic>
        <p:nvPicPr>
          <p:cNvPr id="7" name="Picture 6"/>
          <p:cNvPicPr>
            <a:picLocks noChangeAspect="1"/>
          </p:cNvPicPr>
          <p:nvPr userDrawn="1"/>
        </p:nvPicPr>
        <p:blipFill>
          <a:blip r:embed="rId2"/>
          <a:stretch>
            <a:fillRect/>
          </a:stretch>
        </p:blipFill>
        <p:spPr>
          <a:xfrm>
            <a:off x="219190" y="6356351"/>
            <a:ext cx="923810" cy="333333"/>
          </a:xfrm>
          <a:prstGeom prst="rect">
            <a:avLst/>
          </a:prstGeom>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4E53A7-B15B-43E1-9621-D264E5FE26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603941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506B54-EA5E-4484-900E-2D229376EB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752741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6FEB4EE-50A1-406D-8ADD-1BBF82055A0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367479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F1CABCD-578E-4969-A277-843EC11751D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720867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CB8FF22-87C8-4D6D-BA91-8BB98BC48C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894788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D00DF1E-45AF-403A-9FA8-D513DBDB01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564388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CD653A4-B096-4CF8-9D07-61296426839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96169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2BF2843-15DC-4275-A066-64C7CF7BD0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641669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C7E4317-CEA6-41F0-92BE-1B4E977A8AA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945492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C42C5DB-DACE-471E-A111-F797BC5D514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5834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10.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1.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15.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theme" Target="../theme/theme12.xml"/><Relationship Id="rId5" Type="http://schemas.openxmlformats.org/officeDocument/2006/relationships/slideLayout" Target="../slideLayouts/slideLayout117.xml"/><Relationship Id="rId4" Type="http://schemas.openxmlformats.org/officeDocument/2006/relationships/slideLayout" Target="../slideLayouts/slideLayout1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png"/><Relationship Id="rId5" Type="http://schemas.openxmlformats.org/officeDocument/2006/relationships/slideLayout" Target="../slideLayouts/slideLayout16.xml"/><Relationship Id="rId10"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1.pn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7.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8.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5" Type="http://schemas.openxmlformats.org/officeDocument/2006/relationships/theme" Target="../theme/theme9.xml"/><Relationship Id="rId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5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17" name="Rectangle 5"/>
          <p:cNvSpPr>
            <a:spLocks noGrp="1" noChangeArrowheads="1"/>
          </p:cNvSpPr>
          <p:nvPr>
            <p:ph type="sldNum" sz="quarter" idx="4"/>
          </p:nvPr>
        </p:nvSpPr>
        <p:spPr bwMode="auto">
          <a:xfrm>
            <a:off x="8743950" y="6539592"/>
            <a:ext cx="400049" cy="3184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b="0">
                <a:solidFill>
                  <a:schemeClr val="bg2"/>
                </a:solidFill>
                <a:latin typeface="Calibri" panose="020F0502020204030204" pitchFamily="34" charset="0"/>
                <a:cs typeface="Calibri" panose="020F0502020204030204" pitchFamily="34" charset="0"/>
              </a:defRPr>
            </a:lvl1pPr>
          </a:lstStyle>
          <a:p>
            <a:fld id="{55514532-00F6-461C-A863-301B75D66AE6}" type="slidenum">
              <a:rPr lang="en-US" smtClean="0"/>
              <a:pPr/>
              <a:t>‹#›</a:t>
            </a:fld>
            <a:endParaRPr lang="en-US" dirty="0"/>
          </a:p>
        </p:txBody>
      </p:sp>
      <p:sp>
        <p:nvSpPr>
          <p:cNvPr id="5" name="Footer Placeholder 4">
            <a:extLst>
              <a:ext uri="{FF2B5EF4-FFF2-40B4-BE49-F238E27FC236}">
                <a16:creationId xmlns:a16="http://schemas.microsoft.com/office/drawing/2014/main" id="{2240A44B-FE8E-4379-A591-F237BC3353D6}"/>
              </a:ext>
            </a:extLst>
          </p:cNvPr>
          <p:cNvSpPr>
            <a:spLocks noGrp="1"/>
          </p:cNvSpPr>
          <p:nvPr>
            <p:ph type="ftr" sz="quarter" idx="3"/>
          </p:nvPr>
        </p:nvSpPr>
        <p:spPr>
          <a:xfrm>
            <a:off x="3892116" y="6537055"/>
            <a:ext cx="1594284" cy="38214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a:ea typeface="+mn-ea"/>
                <a:cs typeface="+mn-cs"/>
              </a:rPr>
              <a:t>M. Abdou FPA 12-20-2023</a:t>
            </a: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4240" r:id="rId1"/>
    <p:sldLayoutId id="2147484241" r:id="rId2"/>
    <p:sldLayoutId id="2147484242" r:id="rId3"/>
    <p:sldLayoutId id="2147484243" r:id="rId4"/>
    <p:sldLayoutId id="2147484244" r:id="rId5"/>
    <p:sldLayoutId id="2147484245" r:id="rId6"/>
    <p:sldLayoutId id="2147484246" r:id="rId7"/>
    <p:sldLayoutId id="2147484247" r:id="rId8"/>
    <p:sldLayoutId id="2147484248" r:id="rId9"/>
    <p:sldLayoutId id="2147484249" r:id="rId10"/>
    <p:sldLayoutId id="2147484250" r:id="rId11"/>
  </p:sldLayoutIdLst>
  <p:hf hdr="0" dt="0"/>
  <p:txStyles>
    <p:titleStyle>
      <a:lvl1pPr algn="ctr" rtl="0" fontAlgn="base">
        <a:spcBef>
          <a:spcPct val="0"/>
        </a:spcBef>
        <a:spcAft>
          <a:spcPct val="0"/>
        </a:spcAft>
        <a:defRPr sz="2800" b="1">
          <a:solidFill>
            <a:srgbClr val="0000FF"/>
          </a:solidFill>
          <a:latin typeface="+mj-lt"/>
          <a:ea typeface="+mj-ea"/>
          <a:cs typeface="+mj-cs"/>
        </a:defRPr>
      </a:lvl1pPr>
      <a:lvl2pPr algn="ctr" rtl="0" fontAlgn="base">
        <a:spcBef>
          <a:spcPct val="0"/>
        </a:spcBef>
        <a:spcAft>
          <a:spcPct val="0"/>
        </a:spcAft>
        <a:defRPr sz="2800" b="1">
          <a:solidFill>
            <a:srgbClr val="0000FF"/>
          </a:solidFill>
          <a:latin typeface="Arial" pitchFamily="34" charset="0"/>
        </a:defRPr>
      </a:lvl2pPr>
      <a:lvl3pPr algn="ctr" rtl="0" fontAlgn="base">
        <a:spcBef>
          <a:spcPct val="0"/>
        </a:spcBef>
        <a:spcAft>
          <a:spcPct val="0"/>
        </a:spcAft>
        <a:defRPr sz="2800" b="1">
          <a:solidFill>
            <a:srgbClr val="0000FF"/>
          </a:solidFill>
          <a:latin typeface="Arial" pitchFamily="34" charset="0"/>
        </a:defRPr>
      </a:lvl3pPr>
      <a:lvl4pPr algn="ctr" rtl="0" fontAlgn="base">
        <a:spcBef>
          <a:spcPct val="0"/>
        </a:spcBef>
        <a:spcAft>
          <a:spcPct val="0"/>
        </a:spcAft>
        <a:defRPr sz="2800" b="1">
          <a:solidFill>
            <a:srgbClr val="0000FF"/>
          </a:solidFill>
          <a:latin typeface="Arial" pitchFamily="34" charset="0"/>
        </a:defRPr>
      </a:lvl4pPr>
      <a:lvl5pPr algn="ctr" rtl="0" fontAlgn="base">
        <a:spcBef>
          <a:spcPct val="0"/>
        </a:spcBef>
        <a:spcAft>
          <a:spcPct val="0"/>
        </a:spcAft>
        <a:defRPr sz="2800" b="1">
          <a:solidFill>
            <a:srgbClr val="0000FF"/>
          </a:solidFill>
          <a:latin typeface="Arial" pitchFamily="34" charset="0"/>
        </a:defRPr>
      </a:lvl5pPr>
      <a:lvl6pPr marL="457200" algn="ctr" rtl="0" fontAlgn="base">
        <a:spcBef>
          <a:spcPct val="0"/>
        </a:spcBef>
        <a:spcAft>
          <a:spcPct val="0"/>
        </a:spcAft>
        <a:defRPr sz="2800" b="1">
          <a:solidFill>
            <a:srgbClr val="0000FF"/>
          </a:solidFill>
          <a:latin typeface="Arial" pitchFamily="34" charset="0"/>
        </a:defRPr>
      </a:lvl6pPr>
      <a:lvl7pPr marL="914400" algn="ctr" rtl="0" fontAlgn="base">
        <a:spcBef>
          <a:spcPct val="0"/>
        </a:spcBef>
        <a:spcAft>
          <a:spcPct val="0"/>
        </a:spcAft>
        <a:defRPr sz="2800" b="1">
          <a:solidFill>
            <a:srgbClr val="0000FF"/>
          </a:solidFill>
          <a:latin typeface="Arial" pitchFamily="34" charset="0"/>
        </a:defRPr>
      </a:lvl7pPr>
      <a:lvl8pPr marL="1371600" algn="ctr" rtl="0" fontAlgn="base">
        <a:spcBef>
          <a:spcPct val="0"/>
        </a:spcBef>
        <a:spcAft>
          <a:spcPct val="0"/>
        </a:spcAft>
        <a:defRPr sz="2800" b="1">
          <a:solidFill>
            <a:srgbClr val="0000FF"/>
          </a:solidFill>
          <a:latin typeface="Arial" pitchFamily="34" charset="0"/>
        </a:defRPr>
      </a:lvl8pPr>
      <a:lvl9pPr marL="1828800" algn="ctr" rtl="0" fontAlgn="base">
        <a:spcBef>
          <a:spcPct val="0"/>
        </a:spcBef>
        <a:spcAft>
          <a:spcPct val="0"/>
        </a:spcAft>
        <a:defRPr sz="2800" b="1">
          <a:solidFill>
            <a:srgbClr val="0000FF"/>
          </a:solidFill>
          <a:latin typeface="Arial" pitchFamily="34" charset="0"/>
        </a:defRPr>
      </a:lvl9pPr>
    </p:titleStyle>
    <p:bodyStyle>
      <a:lvl1pPr marL="342900" indent="-342900" algn="l" rtl="0" fontAlgn="base">
        <a:spcBef>
          <a:spcPct val="20000"/>
        </a:spcBef>
        <a:spcAft>
          <a:spcPct val="0"/>
        </a:spcAft>
        <a:buFont typeface="Wingdings" pitchFamily="2" charset="2"/>
        <a:buChar char="q"/>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B4B7FE9-6ADF-4C84-B6B6-AB75048A508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13458513"/>
      </p:ext>
    </p:extLst>
  </p:cSld>
  <p:clrMap bg1="lt1" tx1="dk1" bg2="lt2" tx2="dk2" accent1="accent1" accent2="accent2" accent3="accent3" accent4="accent4" accent5="accent5" accent6="accent6" hlink="hlink" folHlink="folHlink"/>
  <p:sldLayoutIdLst>
    <p:sldLayoutId id="2147484907" r:id="rId1"/>
    <p:sldLayoutId id="2147484908" r:id="rId2"/>
    <p:sldLayoutId id="2147484909" r:id="rId3"/>
    <p:sldLayoutId id="2147484910" r:id="rId4"/>
    <p:sldLayoutId id="2147484911" r:id="rId5"/>
    <p:sldLayoutId id="2147484912" r:id="rId6"/>
    <p:sldLayoutId id="2147484913" r:id="rId7"/>
    <p:sldLayoutId id="2147484914" r:id="rId8"/>
    <p:sldLayoutId id="2147484915" r:id="rId9"/>
    <p:sldLayoutId id="2147484916" r:id="rId10"/>
    <p:sldLayoutId id="2147484917" r:id="rId11"/>
    <p:sldLayoutId id="2147484918" r:id="rId1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97C5AF"/>
        </a:solidFill>
        <a:effectLst/>
      </p:bgPr>
    </p:bg>
    <p:spTree>
      <p:nvGrpSpPr>
        <p:cNvPr id="1" name=""/>
        <p:cNvGrpSpPr/>
        <p:nvPr/>
      </p:nvGrpSpPr>
      <p:grpSpPr>
        <a:xfrm>
          <a:off x="0" y="0"/>
          <a:ext cx="0" cy="0"/>
          <a:chOff x="0" y="0"/>
          <a:chExt cx="0" cy="0"/>
        </a:xfrm>
      </p:grpSpPr>
      <p:sp>
        <p:nvSpPr>
          <p:cNvPr id="8058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058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058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FontTx/>
              <a:buNone/>
              <a:defRPr sz="1400" b="0">
                <a:solidFill>
                  <a:schemeClr val="tx1"/>
                </a:solidFill>
              </a:defRPr>
            </a:lvl1pPr>
          </a:lstStyle>
          <a:p>
            <a:endParaRPr lang="en-US">
              <a:solidFill>
                <a:srgbClr val="000000"/>
              </a:solidFill>
            </a:endParaRPr>
          </a:p>
        </p:txBody>
      </p:sp>
      <p:sp>
        <p:nvSpPr>
          <p:cNvPr id="8058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400" b="0">
                <a:solidFill>
                  <a:schemeClr val="tx1"/>
                </a:solidFill>
              </a:defRPr>
            </a:lvl1pPr>
          </a:lstStyle>
          <a:p>
            <a:endParaRPr lang="en-US">
              <a:solidFill>
                <a:srgbClr val="000000"/>
              </a:solidFill>
            </a:endParaRPr>
          </a:p>
        </p:txBody>
      </p:sp>
      <p:sp>
        <p:nvSpPr>
          <p:cNvPr id="805894" name="Rectangle 6"/>
          <p:cNvSpPr>
            <a:spLocks noGrp="1" noChangeArrowheads="1"/>
          </p:cNvSpPr>
          <p:nvPr>
            <p:ph type="sldNum" sz="quarter" idx="4"/>
          </p:nvPr>
        </p:nvSpPr>
        <p:spPr bwMode="auto">
          <a:xfrm>
            <a:off x="8805863" y="6610350"/>
            <a:ext cx="401637" cy="327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b="0">
                <a:solidFill>
                  <a:schemeClr val="tx1"/>
                </a:solidFill>
              </a:defRPr>
            </a:lvl1pPr>
          </a:lstStyle>
          <a:p>
            <a:fld id="{4807CB18-298D-488E-B565-30D154E1CC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31676281"/>
      </p:ext>
    </p:extLst>
  </p:cSld>
  <p:clrMap bg1="lt1" tx1="dk1" bg2="lt2" tx2="dk2" accent1="accent1" accent2="accent2" accent3="accent3" accent4="accent4" accent5="accent5" accent6="accent6" hlink="hlink" folHlink="folHlink"/>
  <p:sldLayoutIdLst>
    <p:sldLayoutId id="2147484920" r:id="rId1"/>
    <p:sldLayoutId id="2147484921" r:id="rId2"/>
    <p:sldLayoutId id="2147484922" r:id="rId3"/>
    <p:sldLayoutId id="2147484923" r:id="rId4"/>
    <p:sldLayoutId id="2147484924" r:id="rId5"/>
    <p:sldLayoutId id="2147484925" r:id="rId6"/>
    <p:sldLayoutId id="2147484926" r:id="rId7"/>
    <p:sldLayoutId id="2147484927" r:id="rId8"/>
    <p:sldLayoutId id="2147484928" r:id="rId9"/>
    <p:sldLayoutId id="2147484929" r:id="rId10"/>
    <p:sldLayoutId id="2147484930"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457444" y="111634"/>
            <a:ext cx="6306979" cy="553998"/>
          </a:xfrm>
          <a:prstGeom prst="rect">
            <a:avLst/>
          </a:prstGeom>
        </p:spPr>
        <p:txBody>
          <a:bodyPr wrap="square" lIns="0" tIns="0" rIns="0" bIns="0">
            <a:spAutoFit/>
          </a:bodyPr>
          <a:lstStyle>
            <a:lvl1pPr>
              <a:defRPr sz="3600" b="1" i="0">
                <a:solidFill>
                  <a:schemeClr val="tx1"/>
                </a:solidFill>
                <a:latin typeface="Arial"/>
                <a:cs typeface="Arial"/>
              </a:defRPr>
            </a:lvl1pPr>
          </a:lstStyle>
          <a:p>
            <a:endParaRPr/>
          </a:p>
        </p:txBody>
      </p:sp>
      <p:sp>
        <p:nvSpPr>
          <p:cNvPr id="3" name="Holder 3"/>
          <p:cNvSpPr>
            <a:spLocks noGrp="1"/>
          </p:cNvSpPr>
          <p:nvPr>
            <p:ph type="body" idx="1"/>
          </p:nvPr>
        </p:nvSpPr>
        <p:spPr>
          <a:xfrm>
            <a:off x="4406394" y="2073860"/>
            <a:ext cx="4561999" cy="307777"/>
          </a:xfrm>
          <a:prstGeom prst="rect">
            <a:avLst/>
          </a:prstGeom>
        </p:spPr>
        <p:txBody>
          <a:bodyPr wrap="square" lIns="0" tIns="0" rIns="0" bIns="0">
            <a:spAutoFit/>
          </a:bodyPr>
          <a:lstStyle>
            <a:lvl1pPr>
              <a:defRPr sz="2000" b="1" i="0">
                <a:solidFill>
                  <a:srgbClr val="FF0000"/>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12/1/2024</a:t>
            </a:fld>
            <a:endParaRPr lang="en-US"/>
          </a:p>
        </p:txBody>
      </p:sp>
      <p:sp>
        <p:nvSpPr>
          <p:cNvPr id="6" name="Holder 6"/>
          <p:cNvSpPr>
            <a:spLocks noGrp="1"/>
          </p:cNvSpPr>
          <p:nvPr>
            <p:ph type="sldNum" sz="quarter" idx="7"/>
          </p:nvPr>
        </p:nvSpPr>
        <p:spPr>
          <a:xfrm>
            <a:off x="6583680"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47233258"/>
      </p:ext>
    </p:extLst>
  </p:cSld>
  <p:clrMap bg1="lt1" tx1="dk1" bg2="lt2" tx2="dk2" accent1="accent1" accent2="accent2" accent3="accent3" accent4="accent4" accent5="accent5" accent6="accent6" hlink="hlink" folHlink="folHlink"/>
  <p:sldLayoutIdLst>
    <p:sldLayoutId id="2147484932" r:id="rId1"/>
    <p:sldLayoutId id="2147484933" r:id="rId2"/>
    <p:sldLayoutId id="2147484934" r:id="rId3"/>
    <p:sldLayoutId id="2147484935" r:id="rId4"/>
    <p:sldLayoutId id="2147484936"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448550" y="6338888"/>
            <a:ext cx="133032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184150" y="244475"/>
            <a:ext cx="8628063"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a:t>Click to edit Master title style</a:t>
            </a:r>
          </a:p>
        </p:txBody>
      </p:sp>
      <p:sp>
        <p:nvSpPr>
          <p:cNvPr id="1029" name="Text Placeholder 2"/>
          <p:cNvSpPr>
            <a:spLocks noGrp="1"/>
          </p:cNvSpPr>
          <p:nvPr>
            <p:ph type="body" idx="1"/>
          </p:nvPr>
        </p:nvSpPr>
        <p:spPr bwMode="auto">
          <a:xfrm>
            <a:off x="188913" y="1446213"/>
            <a:ext cx="8642350" cy="404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4" name="Rectangle 6"/>
          <p:cNvSpPr>
            <a:spLocks noChangeArrowheads="1"/>
          </p:cNvSpPr>
          <p:nvPr/>
        </p:nvSpPr>
        <p:spPr bwMode="auto">
          <a:xfrm flipH="1">
            <a:off x="22225" y="6513513"/>
            <a:ext cx="21113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73038">
              <a:tabLst>
                <a:tab pos="230188" algn="l"/>
              </a:tabLst>
              <a:defRPr>
                <a:solidFill>
                  <a:schemeClr val="tx1"/>
                </a:solidFill>
                <a:latin typeface="Arial" panose="020B0604020202020204" pitchFamily="34" charset="0"/>
              </a:defRPr>
            </a:lvl1pPr>
            <a:lvl2pPr marL="742950" indent="-285750" defTabSz="173038">
              <a:tabLst>
                <a:tab pos="230188" algn="l"/>
              </a:tabLst>
              <a:defRPr>
                <a:solidFill>
                  <a:schemeClr val="tx1"/>
                </a:solidFill>
                <a:latin typeface="Arial" panose="020B0604020202020204" pitchFamily="34" charset="0"/>
              </a:defRPr>
            </a:lvl2pPr>
            <a:lvl3pPr marL="1143000" indent="-228600" defTabSz="173038">
              <a:tabLst>
                <a:tab pos="230188" algn="l"/>
              </a:tabLst>
              <a:defRPr>
                <a:solidFill>
                  <a:schemeClr val="tx1"/>
                </a:solidFill>
                <a:latin typeface="Arial" panose="020B0604020202020204" pitchFamily="34" charset="0"/>
              </a:defRPr>
            </a:lvl3pPr>
            <a:lvl4pPr marL="1600200" indent="-228600" defTabSz="173038">
              <a:tabLst>
                <a:tab pos="230188" algn="l"/>
              </a:tabLst>
              <a:defRPr>
                <a:solidFill>
                  <a:schemeClr val="tx1"/>
                </a:solidFill>
                <a:latin typeface="Arial" panose="020B0604020202020204" pitchFamily="34" charset="0"/>
              </a:defRPr>
            </a:lvl4pPr>
            <a:lvl5pPr marL="2057400" indent="-228600" defTabSz="173038">
              <a:tabLst>
                <a:tab pos="230188" algn="l"/>
              </a:tabLst>
              <a:defRPr>
                <a:solidFill>
                  <a:schemeClr val="tx1"/>
                </a:solidFill>
                <a:latin typeface="Arial" panose="020B0604020202020204" pitchFamily="34" charset="0"/>
              </a:defRPr>
            </a:lvl5pPr>
            <a:lvl6pPr marL="2514600" indent="-228600" defTabSz="173038" eaLnBrk="0" fontAlgn="base" hangingPunct="0">
              <a:spcBef>
                <a:spcPct val="0"/>
              </a:spcBef>
              <a:spcAft>
                <a:spcPct val="0"/>
              </a:spcAft>
              <a:tabLst>
                <a:tab pos="230188" algn="l"/>
              </a:tabLst>
              <a:defRPr>
                <a:solidFill>
                  <a:schemeClr val="tx1"/>
                </a:solidFill>
                <a:latin typeface="Arial" panose="020B0604020202020204" pitchFamily="34" charset="0"/>
              </a:defRPr>
            </a:lvl6pPr>
            <a:lvl7pPr marL="2971800" indent="-228600" defTabSz="173038" eaLnBrk="0" fontAlgn="base" hangingPunct="0">
              <a:spcBef>
                <a:spcPct val="0"/>
              </a:spcBef>
              <a:spcAft>
                <a:spcPct val="0"/>
              </a:spcAft>
              <a:tabLst>
                <a:tab pos="230188" algn="l"/>
              </a:tabLst>
              <a:defRPr>
                <a:solidFill>
                  <a:schemeClr val="tx1"/>
                </a:solidFill>
                <a:latin typeface="Arial" panose="020B0604020202020204" pitchFamily="34" charset="0"/>
              </a:defRPr>
            </a:lvl7pPr>
            <a:lvl8pPr marL="3429000" indent="-228600" defTabSz="173038" eaLnBrk="0" fontAlgn="base" hangingPunct="0">
              <a:spcBef>
                <a:spcPct val="0"/>
              </a:spcBef>
              <a:spcAft>
                <a:spcPct val="0"/>
              </a:spcAft>
              <a:tabLst>
                <a:tab pos="230188" algn="l"/>
              </a:tabLst>
              <a:defRPr>
                <a:solidFill>
                  <a:schemeClr val="tx1"/>
                </a:solidFill>
                <a:latin typeface="Arial" panose="020B0604020202020204" pitchFamily="34" charset="0"/>
              </a:defRPr>
            </a:lvl8pPr>
            <a:lvl9pPr marL="3886200" indent="-228600" defTabSz="173038" eaLnBrk="0" fontAlgn="base" hangingPunct="0">
              <a:spcBef>
                <a:spcPct val="0"/>
              </a:spcBef>
              <a:spcAft>
                <a:spcPct val="0"/>
              </a:spcAft>
              <a:tabLst>
                <a:tab pos="230188" algn="l"/>
              </a:tabLst>
              <a:defRPr>
                <a:solidFill>
                  <a:schemeClr val="tx1"/>
                </a:solidFill>
                <a:latin typeface="Arial" panose="020B0604020202020204" pitchFamily="34" charset="0"/>
              </a:defRPr>
            </a:lvl9pPr>
          </a:lstStyle>
          <a:p>
            <a:pPr algn="r" fontAlgn="base">
              <a:lnSpc>
                <a:spcPct val="90000"/>
              </a:lnSpc>
              <a:spcBef>
                <a:spcPct val="0"/>
              </a:spcBef>
              <a:spcAft>
                <a:spcPct val="0"/>
              </a:spcAft>
              <a:defRPr/>
            </a:pPr>
            <a:fld id="{45A93403-D4AB-4E66-A8F4-DC7AC6128AA9}" type="slidenum">
              <a:rPr lang="en-US" altLang="en-US" sz="1000" smtClean="0">
                <a:solidFill>
                  <a:srgbClr val="BFBFBF"/>
                </a:solidFill>
                <a:cs typeface="Arial" panose="020B0604020202020204" pitchFamily="34" charset="0"/>
              </a:rPr>
              <a:pPr algn="r" fontAlgn="base">
                <a:lnSpc>
                  <a:spcPct val="90000"/>
                </a:lnSpc>
                <a:spcBef>
                  <a:spcPct val="0"/>
                </a:spcBef>
                <a:spcAft>
                  <a:spcPct val="0"/>
                </a:spcAft>
                <a:defRPr/>
              </a:pPr>
              <a:t>‹#›</a:t>
            </a:fld>
            <a:endParaRPr lang="en-US" altLang="en-US" sz="1000">
              <a:solidFill>
                <a:srgbClr val="BFBFBF"/>
              </a:solidFill>
              <a:cs typeface="Arial" panose="020B0604020202020204" pitchFamily="34" charset="0"/>
            </a:endParaRPr>
          </a:p>
        </p:txBody>
      </p:sp>
      <p:sp>
        <p:nvSpPr>
          <p:cNvPr id="2055" name="Rectangle 256"/>
          <p:cNvSpPr txBox="1">
            <a:spLocks noChangeArrowheads="1"/>
          </p:cNvSpPr>
          <p:nvPr/>
        </p:nvSpPr>
        <p:spPr bwMode="auto">
          <a:xfrm>
            <a:off x="2805113" y="6618288"/>
            <a:ext cx="2895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en-US" altLang="en-US" sz="1000" dirty="0">
                <a:solidFill>
                  <a:srgbClr val="BFBFBF"/>
                </a:solidFill>
                <a:cs typeface="Arial" charset="0"/>
              </a:rPr>
              <a:t>DEMO 2016   LRB</a:t>
            </a:r>
          </a:p>
        </p:txBody>
      </p:sp>
      <p:pic>
        <p:nvPicPr>
          <p:cNvPr id="8" name="Picture 7"/>
          <p:cNvPicPr>
            <a:picLocks noChangeAspect="1"/>
          </p:cNvPicPr>
          <p:nvPr userDrawn="1"/>
        </p:nvPicPr>
        <p:blipFill>
          <a:blip r:embed="rId12"/>
          <a:stretch>
            <a:fillRect/>
          </a:stretch>
        </p:blipFill>
        <p:spPr>
          <a:xfrm>
            <a:off x="219190" y="6356351"/>
            <a:ext cx="923810" cy="333333"/>
          </a:xfrm>
          <a:prstGeom prst="rect">
            <a:avLst/>
          </a:prstGeom>
        </p:spPr>
      </p:pic>
    </p:spTree>
    <p:extLst>
      <p:ext uri="{BB962C8B-B14F-4D97-AF65-F5344CB8AC3E}">
        <p14:creationId xmlns:p14="http://schemas.microsoft.com/office/powerpoint/2010/main" val="1190209678"/>
      </p:ext>
    </p:extLst>
  </p:cSld>
  <p:clrMap bg1="lt1" tx1="dk1" bg2="lt2" tx2="dk2" accent1="accent1" accent2="accent2" accent3="accent3" accent4="accent4" accent5="accent5" accent6="accent6" hlink="hlink" folHlink="folHlink"/>
  <p:sldLayoutIdLst>
    <p:sldLayoutId id="2147484494" r:id="rId1"/>
    <p:sldLayoutId id="2147484495" r:id="rId2"/>
    <p:sldLayoutId id="2147484496" r:id="rId3"/>
    <p:sldLayoutId id="2147484497" r:id="rId4"/>
    <p:sldLayoutId id="2147484498" r:id="rId5"/>
    <p:sldLayoutId id="2147484499" r:id="rId6"/>
    <p:sldLayoutId id="2147484500" r:id="rId7"/>
    <p:sldLayoutId id="2147484501" r:id="rId8"/>
  </p:sldLayoutIdLst>
  <p:hf hdr="0" dt="0"/>
  <p:txStyles>
    <p:titleStyle>
      <a:lvl1pPr algn="l" rtl="0" eaLnBrk="0" fontAlgn="base" hangingPunct="0">
        <a:lnSpc>
          <a:spcPct val="85000"/>
        </a:lnSpc>
        <a:spcBef>
          <a:spcPct val="0"/>
        </a:spcBef>
        <a:spcAft>
          <a:spcPct val="0"/>
        </a:spcAft>
        <a:defRPr sz="3000" kern="1200">
          <a:solidFill>
            <a:schemeClr val="tx2"/>
          </a:solidFill>
          <a:latin typeface="Arial Black" pitchFamily="34" charset="0"/>
          <a:ea typeface="+mj-ea"/>
          <a:cs typeface="+mj-cs"/>
        </a:defRPr>
      </a:lvl1pPr>
      <a:lvl2pPr algn="l" rtl="0" eaLnBrk="0" fontAlgn="base" hangingPunct="0">
        <a:lnSpc>
          <a:spcPct val="85000"/>
        </a:lnSpc>
        <a:spcBef>
          <a:spcPct val="0"/>
        </a:spcBef>
        <a:spcAft>
          <a:spcPct val="0"/>
        </a:spcAft>
        <a:defRPr sz="3000">
          <a:solidFill>
            <a:schemeClr val="tx2"/>
          </a:solidFill>
          <a:latin typeface="Arial Black" pitchFamily="34" charset="0"/>
        </a:defRPr>
      </a:lvl2pPr>
      <a:lvl3pPr algn="l" rtl="0" eaLnBrk="0" fontAlgn="base" hangingPunct="0">
        <a:lnSpc>
          <a:spcPct val="85000"/>
        </a:lnSpc>
        <a:spcBef>
          <a:spcPct val="0"/>
        </a:spcBef>
        <a:spcAft>
          <a:spcPct val="0"/>
        </a:spcAft>
        <a:defRPr sz="3000">
          <a:solidFill>
            <a:schemeClr val="tx2"/>
          </a:solidFill>
          <a:latin typeface="Arial Black" pitchFamily="34" charset="0"/>
        </a:defRPr>
      </a:lvl3pPr>
      <a:lvl4pPr algn="l" rtl="0" eaLnBrk="0" fontAlgn="base" hangingPunct="0">
        <a:lnSpc>
          <a:spcPct val="85000"/>
        </a:lnSpc>
        <a:spcBef>
          <a:spcPct val="0"/>
        </a:spcBef>
        <a:spcAft>
          <a:spcPct val="0"/>
        </a:spcAft>
        <a:defRPr sz="3000">
          <a:solidFill>
            <a:schemeClr val="tx2"/>
          </a:solidFill>
          <a:latin typeface="Arial Black" pitchFamily="34" charset="0"/>
        </a:defRPr>
      </a:lvl4pPr>
      <a:lvl5pPr algn="l" rtl="0" eaLnBrk="0" fontAlgn="base" hangingPunct="0">
        <a:lnSpc>
          <a:spcPct val="85000"/>
        </a:lnSpc>
        <a:spcBef>
          <a:spcPct val="0"/>
        </a:spcBef>
        <a:spcAft>
          <a:spcPct val="0"/>
        </a:spcAft>
        <a:defRPr sz="3000">
          <a:solidFill>
            <a:schemeClr val="tx2"/>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0" fontAlgn="base" hangingPunct="0">
        <a:lnSpc>
          <a:spcPct val="90000"/>
        </a:lnSpc>
        <a:spcBef>
          <a:spcPts val="14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1pPr>
      <a:lvl2pPr marL="625475" indent="-279400" algn="l" rtl="0" eaLnBrk="0" fontAlgn="base" hangingPunct="0">
        <a:lnSpc>
          <a:spcPct val="90000"/>
        </a:lnSpc>
        <a:spcBef>
          <a:spcPts val="800"/>
        </a:spcBef>
        <a:spcAft>
          <a:spcPct val="0"/>
        </a:spcAft>
        <a:buClr>
          <a:schemeClr val="tx2"/>
        </a:buClr>
        <a:buFont typeface="Arial" panose="020B0604020202020204" pitchFamily="34" charset="0"/>
        <a:buChar char="–"/>
        <a:defRPr sz="2400" kern="1200">
          <a:solidFill>
            <a:schemeClr val="tx1"/>
          </a:solidFill>
          <a:latin typeface="+mn-lt"/>
          <a:ea typeface="+mn-ea"/>
          <a:cs typeface="+mn-cs"/>
        </a:defRPr>
      </a:lvl2pPr>
      <a:lvl3pPr marL="914400" indent="-230188" algn="l" rtl="0" eaLnBrk="0" fontAlgn="base" hangingPunct="0">
        <a:lnSpc>
          <a:spcPct val="90000"/>
        </a:lnSpc>
        <a:spcBef>
          <a:spcPts val="800"/>
        </a:spcBef>
        <a:spcAft>
          <a:spcPct val="0"/>
        </a:spcAft>
        <a:buClr>
          <a:schemeClr val="tx2"/>
        </a:buClr>
        <a:buFont typeface="Arial" panose="020B0604020202020204" pitchFamily="34" charset="0"/>
        <a:buChar char="•"/>
        <a:defRPr sz="2000" kern="1200">
          <a:solidFill>
            <a:schemeClr val="tx1"/>
          </a:solidFill>
          <a:latin typeface="+mn-lt"/>
          <a:ea typeface="+mn-ea"/>
          <a:cs typeface="+mn-cs"/>
        </a:defRPr>
      </a:lvl3pPr>
      <a:lvl4pPr marL="1144588" indent="-173038" algn="l" rtl="0" eaLnBrk="0" fontAlgn="base" hangingPunct="0">
        <a:lnSpc>
          <a:spcPct val="90000"/>
        </a:lnSpc>
        <a:spcBef>
          <a:spcPts val="8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4pPr>
      <a:lvl5pPr marL="1482725" indent="-222250" algn="l" rtl="0" eaLnBrk="0" fontAlgn="base" hangingPunct="0">
        <a:lnSpc>
          <a:spcPct val="90000"/>
        </a:lnSpc>
        <a:spcBef>
          <a:spcPts val="6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4000">
              <a:srgbClr val="CAD9EB"/>
            </a:gs>
            <a:gs pos="0">
              <a:schemeClr val="accent1">
                <a:lumMod val="5000"/>
                <a:lumOff val="95000"/>
              </a:schemeClr>
            </a:gs>
            <a:gs pos="65000">
              <a:schemeClr val="accent1">
                <a:lumMod val="45000"/>
                <a:lumOff val="55000"/>
              </a:schemeClr>
            </a:gs>
            <a:gs pos="97000">
              <a:schemeClr val="accent1">
                <a:lumMod val="60000"/>
                <a:lumOff val="40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933457" y="6467185"/>
            <a:ext cx="2133600" cy="365125"/>
          </a:xfrm>
          <a:prstGeom prst="rect">
            <a:avLst/>
          </a:prstGeom>
        </p:spPr>
        <p:txBody>
          <a:bodyPr vert="horz" lIns="91440" tIns="45720" rIns="91440" bIns="45720" rtlCol="0" anchor="ctr"/>
          <a:lstStyle>
            <a:lvl1pPr algn="r">
              <a:defRPr sz="1500">
                <a:solidFill>
                  <a:schemeClr val="tx1"/>
                </a:solidFill>
              </a:defRPr>
            </a:lvl1pPr>
          </a:lstStyle>
          <a:p>
            <a:fld id="{885F627C-DAE2-451D-9ABE-ADFBB9CA1B55}" type="slidenum">
              <a:rPr lang="en-US" smtClean="0"/>
              <a:pPr/>
              <a:t>‹#›</a:t>
            </a:fld>
            <a:endParaRPr lang="en-US" dirty="0"/>
          </a:p>
        </p:txBody>
      </p:sp>
      <p:pic>
        <p:nvPicPr>
          <p:cNvPr id="7" name="Picture 6"/>
          <p:cNvPicPr>
            <a:picLocks noChangeAspect="1"/>
          </p:cNvPicPr>
          <p:nvPr userDrawn="1"/>
        </p:nvPicPr>
        <p:blipFill>
          <a:blip r:embed="rId13"/>
          <a:stretch>
            <a:fillRect/>
          </a:stretch>
        </p:blipFill>
        <p:spPr>
          <a:xfrm>
            <a:off x="200718" y="6399111"/>
            <a:ext cx="923810" cy="333333"/>
          </a:xfrm>
          <a:prstGeom prst="rect">
            <a:avLst/>
          </a:prstGeom>
        </p:spPr>
      </p:pic>
      <p:sp>
        <p:nvSpPr>
          <p:cNvPr id="8" name="Footer Placeholder 4">
            <a:extLst>
              <a:ext uri="{FF2B5EF4-FFF2-40B4-BE49-F238E27FC236}">
                <a16:creationId xmlns:a16="http://schemas.microsoft.com/office/drawing/2014/main" id="{ECAFE738-64DD-459B-8A07-8CE7D6BBD409}"/>
              </a:ext>
            </a:extLst>
          </p:cNvPr>
          <p:cNvSpPr>
            <a:spLocks noGrp="1"/>
          </p:cNvSpPr>
          <p:nvPr>
            <p:ph type="ftr" sz="quarter" idx="3"/>
          </p:nvPr>
        </p:nvSpPr>
        <p:spPr>
          <a:xfrm>
            <a:off x="3892116" y="6537055"/>
            <a:ext cx="1594284" cy="38214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a:ea typeface="+mn-ea"/>
                <a:cs typeface="+mn-cs"/>
              </a:rPr>
              <a:t>M. Abdou FPA 12-20-2023</a:t>
            </a: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36860443"/>
      </p:ext>
    </p:extLst>
  </p:cSld>
  <p:clrMap bg1="lt1" tx1="dk1" bg2="lt2" tx2="dk2" accent1="accent1" accent2="accent2" accent3="accent3" accent4="accent4" accent5="accent5" accent6="accent6" hlink="hlink" folHlink="folHlink"/>
  <p:sldLayoutIdLst>
    <p:sldLayoutId id="2147484539" r:id="rId1"/>
    <p:sldLayoutId id="2147484540" r:id="rId2"/>
    <p:sldLayoutId id="2147484541" r:id="rId3"/>
    <p:sldLayoutId id="2147484542" r:id="rId4"/>
    <p:sldLayoutId id="2147484543" r:id="rId5"/>
    <p:sldLayoutId id="2147484544" r:id="rId6"/>
    <p:sldLayoutId id="2147484545" r:id="rId7"/>
    <p:sldLayoutId id="2147484546" r:id="rId8"/>
    <p:sldLayoutId id="2147484547" r:id="rId9"/>
    <p:sldLayoutId id="2147484548" r:id="rId10"/>
    <p:sldLayoutId id="2147484549" r:id="rId11"/>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5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17" name="Rectangle 5"/>
          <p:cNvSpPr>
            <a:spLocks noGrp="1" noChangeArrowheads="1"/>
          </p:cNvSpPr>
          <p:nvPr>
            <p:ph type="sldNum" sz="quarter" idx="4"/>
          </p:nvPr>
        </p:nvSpPr>
        <p:spPr bwMode="auto">
          <a:xfrm>
            <a:off x="8743950" y="6539592"/>
            <a:ext cx="400049" cy="3184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b="0">
                <a:solidFill>
                  <a:schemeClr val="bg2"/>
                </a:solidFill>
                <a:latin typeface="Calibri" panose="020F0502020204030204" pitchFamily="34" charset="0"/>
                <a:cs typeface="Calibri" panose="020F0502020204030204" pitchFamily="34" charset="0"/>
              </a:defRPr>
            </a:lvl1pPr>
          </a:lstStyle>
          <a:p>
            <a:fld id="{55514532-00F6-461C-A863-301B75D66AE6}" type="slidenum">
              <a:rPr lang="en-US" smtClean="0"/>
              <a:pPr/>
              <a:t>‹#›</a:t>
            </a:fld>
            <a:endParaRPr lang="en-US" dirty="0"/>
          </a:p>
        </p:txBody>
      </p:sp>
      <p:sp>
        <p:nvSpPr>
          <p:cNvPr id="5" name="Footer Placeholder 4">
            <a:extLst>
              <a:ext uri="{FF2B5EF4-FFF2-40B4-BE49-F238E27FC236}">
                <a16:creationId xmlns:a16="http://schemas.microsoft.com/office/drawing/2014/main" id="{E8D268C1-7A5B-4EB1-B95F-2976758D9132}"/>
              </a:ext>
            </a:extLst>
          </p:cNvPr>
          <p:cNvSpPr>
            <a:spLocks noGrp="1"/>
          </p:cNvSpPr>
          <p:nvPr>
            <p:ph type="ftr" sz="quarter" idx="3"/>
          </p:nvPr>
        </p:nvSpPr>
        <p:spPr>
          <a:xfrm>
            <a:off x="3892116" y="6537055"/>
            <a:ext cx="1594284" cy="38214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a:ea typeface="+mn-ea"/>
                <a:cs typeface="+mn-cs"/>
              </a:rPr>
              <a:t>M. Abdou FPA 12-20-2023</a:t>
            </a: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056252"/>
      </p:ext>
    </p:extLst>
  </p:cSld>
  <p:clrMap bg1="lt1" tx1="dk1" bg2="lt2" tx2="dk2" accent1="accent1" accent2="accent2" accent3="accent3" accent4="accent4" accent5="accent5" accent6="accent6" hlink="hlink" folHlink="folHlink"/>
  <p:sldLayoutIdLst>
    <p:sldLayoutId id="2147484563" r:id="rId1"/>
    <p:sldLayoutId id="2147484564" r:id="rId2"/>
    <p:sldLayoutId id="2147484565" r:id="rId3"/>
    <p:sldLayoutId id="2147484566" r:id="rId4"/>
    <p:sldLayoutId id="2147484567" r:id="rId5"/>
    <p:sldLayoutId id="2147484568" r:id="rId6"/>
    <p:sldLayoutId id="2147484569" r:id="rId7"/>
    <p:sldLayoutId id="2147484570" r:id="rId8"/>
    <p:sldLayoutId id="2147484571" r:id="rId9"/>
    <p:sldLayoutId id="2147484572" r:id="rId10"/>
    <p:sldLayoutId id="2147484573" r:id="rId11"/>
  </p:sldLayoutIdLst>
  <p:hf hdr="0" dt="0"/>
  <p:txStyles>
    <p:titleStyle>
      <a:lvl1pPr algn="ctr" rtl="0" fontAlgn="base">
        <a:spcBef>
          <a:spcPct val="0"/>
        </a:spcBef>
        <a:spcAft>
          <a:spcPct val="0"/>
        </a:spcAft>
        <a:defRPr sz="2800" b="1">
          <a:solidFill>
            <a:srgbClr val="0000FF"/>
          </a:solidFill>
          <a:latin typeface="+mj-lt"/>
          <a:ea typeface="+mj-ea"/>
          <a:cs typeface="+mj-cs"/>
        </a:defRPr>
      </a:lvl1pPr>
      <a:lvl2pPr algn="ctr" rtl="0" fontAlgn="base">
        <a:spcBef>
          <a:spcPct val="0"/>
        </a:spcBef>
        <a:spcAft>
          <a:spcPct val="0"/>
        </a:spcAft>
        <a:defRPr sz="2800" b="1">
          <a:solidFill>
            <a:srgbClr val="0000FF"/>
          </a:solidFill>
          <a:latin typeface="Arial" pitchFamily="34" charset="0"/>
        </a:defRPr>
      </a:lvl2pPr>
      <a:lvl3pPr algn="ctr" rtl="0" fontAlgn="base">
        <a:spcBef>
          <a:spcPct val="0"/>
        </a:spcBef>
        <a:spcAft>
          <a:spcPct val="0"/>
        </a:spcAft>
        <a:defRPr sz="2800" b="1">
          <a:solidFill>
            <a:srgbClr val="0000FF"/>
          </a:solidFill>
          <a:latin typeface="Arial" pitchFamily="34" charset="0"/>
        </a:defRPr>
      </a:lvl3pPr>
      <a:lvl4pPr algn="ctr" rtl="0" fontAlgn="base">
        <a:spcBef>
          <a:spcPct val="0"/>
        </a:spcBef>
        <a:spcAft>
          <a:spcPct val="0"/>
        </a:spcAft>
        <a:defRPr sz="2800" b="1">
          <a:solidFill>
            <a:srgbClr val="0000FF"/>
          </a:solidFill>
          <a:latin typeface="Arial" pitchFamily="34" charset="0"/>
        </a:defRPr>
      </a:lvl4pPr>
      <a:lvl5pPr algn="ctr" rtl="0" fontAlgn="base">
        <a:spcBef>
          <a:spcPct val="0"/>
        </a:spcBef>
        <a:spcAft>
          <a:spcPct val="0"/>
        </a:spcAft>
        <a:defRPr sz="2800" b="1">
          <a:solidFill>
            <a:srgbClr val="0000FF"/>
          </a:solidFill>
          <a:latin typeface="Arial" pitchFamily="34" charset="0"/>
        </a:defRPr>
      </a:lvl5pPr>
      <a:lvl6pPr marL="457200" algn="ctr" rtl="0" fontAlgn="base">
        <a:spcBef>
          <a:spcPct val="0"/>
        </a:spcBef>
        <a:spcAft>
          <a:spcPct val="0"/>
        </a:spcAft>
        <a:defRPr sz="2800" b="1">
          <a:solidFill>
            <a:srgbClr val="0000FF"/>
          </a:solidFill>
          <a:latin typeface="Arial" pitchFamily="34" charset="0"/>
        </a:defRPr>
      </a:lvl6pPr>
      <a:lvl7pPr marL="914400" algn="ctr" rtl="0" fontAlgn="base">
        <a:spcBef>
          <a:spcPct val="0"/>
        </a:spcBef>
        <a:spcAft>
          <a:spcPct val="0"/>
        </a:spcAft>
        <a:defRPr sz="2800" b="1">
          <a:solidFill>
            <a:srgbClr val="0000FF"/>
          </a:solidFill>
          <a:latin typeface="Arial" pitchFamily="34" charset="0"/>
        </a:defRPr>
      </a:lvl7pPr>
      <a:lvl8pPr marL="1371600" algn="ctr" rtl="0" fontAlgn="base">
        <a:spcBef>
          <a:spcPct val="0"/>
        </a:spcBef>
        <a:spcAft>
          <a:spcPct val="0"/>
        </a:spcAft>
        <a:defRPr sz="2800" b="1">
          <a:solidFill>
            <a:srgbClr val="0000FF"/>
          </a:solidFill>
          <a:latin typeface="Arial" pitchFamily="34" charset="0"/>
        </a:defRPr>
      </a:lvl8pPr>
      <a:lvl9pPr marL="1828800" algn="ctr" rtl="0" fontAlgn="base">
        <a:spcBef>
          <a:spcPct val="0"/>
        </a:spcBef>
        <a:spcAft>
          <a:spcPct val="0"/>
        </a:spcAft>
        <a:defRPr sz="2800" b="1">
          <a:solidFill>
            <a:srgbClr val="0000FF"/>
          </a:solidFill>
          <a:latin typeface="Arial" pitchFamily="34" charset="0"/>
        </a:defRPr>
      </a:lvl9pPr>
    </p:titleStyle>
    <p:bodyStyle>
      <a:lvl1pPr marL="342900" indent="-342900" algn="l" rtl="0" fontAlgn="base">
        <a:spcBef>
          <a:spcPct val="20000"/>
        </a:spcBef>
        <a:spcAft>
          <a:spcPct val="0"/>
        </a:spcAft>
        <a:buFont typeface="Wingdings" pitchFamily="2" charset="2"/>
        <a:buChar char="q"/>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53530" y="6553259"/>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13"/>
          <a:stretch>
            <a:fillRect/>
          </a:stretch>
        </p:blipFill>
        <p:spPr>
          <a:xfrm>
            <a:off x="150254" y="6537055"/>
            <a:ext cx="613892" cy="221507"/>
          </a:xfrm>
          <a:prstGeom prst="rect">
            <a:avLst/>
          </a:prstGeom>
        </p:spPr>
      </p:pic>
      <p:sp>
        <p:nvSpPr>
          <p:cNvPr id="8" name="Footer Placeholder 4">
            <a:extLst>
              <a:ext uri="{FF2B5EF4-FFF2-40B4-BE49-F238E27FC236}">
                <a16:creationId xmlns:a16="http://schemas.microsoft.com/office/drawing/2014/main" id="{2038850C-CD15-400A-B010-301D180A7CE1}"/>
              </a:ext>
            </a:extLst>
          </p:cNvPr>
          <p:cNvSpPr>
            <a:spLocks noGrp="1"/>
          </p:cNvSpPr>
          <p:nvPr>
            <p:ph type="ftr" sz="quarter" idx="3"/>
          </p:nvPr>
        </p:nvSpPr>
        <p:spPr>
          <a:xfrm>
            <a:off x="3892116" y="6537055"/>
            <a:ext cx="1594284" cy="38214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a:ea typeface="+mn-ea"/>
                <a:cs typeface="+mn-cs"/>
              </a:rPr>
              <a:t>M. Abdou FPA 12-20-2023</a:t>
            </a: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31237902"/>
      </p:ext>
    </p:extLst>
  </p:cSld>
  <p:clrMap bg1="lt1" tx1="dk1" bg2="lt2" tx2="dk2" accent1="accent1" accent2="accent2" accent3="accent3" accent4="accent4" accent5="accent5" accent6="accent6" hlink="hlink" folHlink="folHlink"/>
  <p:sldLayoutIdLst>
    <p:sldLayoutId id="2147484795" r:id="rId1"/>
    <p:sldLayoutId id="2147484796" r:id="rId2"/>
    <p:sldLayoutId id="2147484797" r:id="rId3"/>
    <p:sldLayoutId id="2147484798" r:id="rId4"/>
    <p:sldLayoutId id="2147484799" r:id="rId5"/>
    <p:sldLayoutId id="2147484800" r:id="rId6"/>
    <p:sldLayoutId id="2147484801" r:id="rId7"/>
    <p:sldLayoutId id="2147484802" r:id="rId8"/>
    <p:sldLayoutId id="2147484803" r:id="rId9"/>
    <p:sldLayoutId id="2147484804" r:id="rId10"/>
    <p:sldLayoutId id="2147484805" r:id="rId11"/>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54FB9-0A80-47E6-8629-F8FF85B142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1383154"/>
      </p:ext>
    </p:extLst>
  </p:cSld>
  <p:clrMap bg1="lt1" tx1="dk1" bg2="lt2" tx2="dk2" accent1="accent1" accent2="accent2" accent3="accent3" accent4="accent4" accent5="accent5" accent6="accent6" hlink="hlink" folHlink="folHlink"/>
  <p:sldLayoutIdLst>
    <p:sldLayoutId id="2147484819" r:id="rId1"/>
    <p:sldLayoutId id="2147484820" r:id="rId2"/>
    <p:sldLayoutId id="2147484821" r:id="rId3"/>
    <p:sldLayoutId id="2147484822" r:id="rId4"/>
    <p:sldLayoutId id="2147484823" r:id="rId5"/>
    <p:sldLayoutId id="2147484824" r:id="rId6"/>
    <p:sldLayoutId id="2147484825" r:id="rId7"/>
    <p:sldLayoutId id="2147484826" r:id="rId8"/>
    <p:sldLayoutId id="2147484827" r:id="rId9"/>
    <p:sldLayoutId id="2147484828" r:id="rId10"/>
    <p:sldLayoutId id="214748482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53530" y="6553259"/>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5F627C-DAE2-451D-9ABE-ADFBB9CA1B55}"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13"/>
          <a:stretch>
            <a:fillRect/>
          </a:stretch>
        </p:blipFill>
        <p:spPr>
          <a:xfrm>
            <a:off x="150394" y="6552994"/>
            <a:ext cx="613611" cy="221406"/>
          </a:xfrm>
          <a:prstGeom prst="rect">
            <a:avLst/>
          </a:prstGeom>
        </p:spPr>
      </p:pic>
      <p:sp>
        <p:nvSpPr>
          <p:cNvPr id="8" name="Footer Placeholder 4">
            <a:extLst>
              <a:ext uri="{FF2B5EF4-FFF2-40B4-BE49-F238E27FC236}">
                <a16:creationId xmlns:a16="http://schemas.microsoft.com/office/drawing/2014/main" id="{2038850C-CD15-400A-B010-301D180A7CE1}"/>
              </a:ext>
            </a:extLst>
          </p:cNvPr>
          <p:cNvSpPr>
            <a:spLocks noGrp="1"/>
          </p:cNvSpPr>
          <p:nvPr>
            <p:ph type="ftr" sz="quarter" idx="3"/>
          </p:nvPr>
        </p:nvSpPr>
        <p:spPr>
          <a:xfrm>
            <a:off x="3892116" y="6537055"/>
            <a:ext cx="1594284" cy="38214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a:ea typeface="+mn-ea"/>
                <a:cs typeface="+mn-cs"/>
              </a:rPr>
              <a:t>M. Abdou FPA 12-20-2023</a:t>
            </a: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03274778"/>
      </p:ext>
    </p:extLst>
  </p:cSld>
  <p:clrMap bg1="lt1" tx1="dk1" bg2="lt2" tx2="dk2" accent1="accent1" accent2="accent2" accent3="accent3" accent4="accent4" accent5="accent5" accent6="accent6" hlink="hlink" folHlink="folHlink"/>
  <p:sldLayoutIdLst>
    <p:sldLayoutId id="2147484843" r:id="rId1"/>
    <p:sldLayoutId id="2147484844" r:id="rId2"/>
    <p:sldLayoutId id="2147484845" r:id="rId3"/>
    <p:sldLayoutId id="2147484846" r:id="rId4"/>
    <p:sldLayoutId id="2147484847" r:id="rId5"/>
    <p:sldLayoutId id="2147484848" r:id="rId6"/>
    <p:sldLayoutId id="2147484849" r:id="rId7"/>
    <p:sldLayoutId id="2147484850" r:id="rId8"/>
    <p:sldLayoutId id="2147484851" r:id="rId9"/>
    <p:sldLayoutId id="2147484852" r:id="rId10"/>
    <p:sldLayoutId id="2147484853" r:id="rId11"/>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10400" y="6538481"/>
            <a:ext cx="2133600" cy="365125"/>
          </a:xfrm>
          <a:prstGeom prst="rect">
            <a:avLst/>
          </a:prstGeom>
        </p:spPr>
        <p:txBody>
          <a:bodyPr vert="horz" lIns="91440" tIns="45720" rIns="91440" bIns="45720" rtlCol="0" anchor="ctr"/>
          <a:lstStyle>
            <a:lvl1pPr algn="r">
              <a:defRPr sz="900">
                <a:solidFill>
                  <a:schemeClr val="tx1"/>
                </a:solidFill>
              </a:defRPr>
            </a:lvl1pPr>
          </a:lstStyle>
          <a:p>
            <a:fld id="{A97902F1-9105-4233-90EE-0A1D35ADBEAE}" type="slidenum">
              <a:rPr lang="en-US" smtClean="0">
                <a:solidFill>
                  <a:prstClr val="black"/>
                </a:solidFill>
              </a:rPr>
              <a:pPr/>
              <a:t>‹#›</a:t>
            </a:fld>
            <a:endParaRPr lang="en-US" dirty="0">
              <a:solidFill>
                <a:prstClr val="black"/>
              </a:solidFill>
            </a:endParaRPr>
          </a:p>
        </p:txBody>
      </p:sp>
      <p:sp>
        <p:nvSpPr>
          <p:cNvPr id="7" name="Footer Placeholder 4">
            <a:extLst>
              <a:ext uri="{FF2B5EF4-FFF2-40B4-BE49-F238E27FC236}">
                <a16:creationId xmlns:a16="http://schemas.microsoft.com/office/drawing/2014/main" id="{3B569747-B20E-45A2-B0BF-1256FD786F37}"/>
              </a:ext>
            </a:extLst>
          </p:cNvPr>
          <p:cNvSpPr>
            <a:spLocks noGrp="1"/>
          </p:cNvSpPr>
          <p:nvPr>
            <p:ph type="ftr" sz="quarter" idx="3"/>
          </p:nvPr>
        </p:nvSpPr>
        <p:spPr>
          <a:xfrm>
            <a:off x="3892116" y="6537055"/>
            <a:ext cx="1594284" cy="38214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a:ea typeface="+mn-ea"/>
                <a:cs typeface="+mn-cs"/>
              </a:rPr>
              <a:t>M. Abdou FPA 12-20-2023</a:t>
            </a: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57820000"/>
      </p:ext>
    </p:extLst>
  </p:cSld>
  <p:clrMap bg1="lt1" tx1="dk1" bg2="lt2" tx2="dk2" accent1="accent1" accent2="accent2" accent3="accent3" accent4="accent4" accent5="accent5" accent6="accent6" hlink="hlink" folHlink="folHlink"/>
  <p:sldLayoutIdLst>
    <p:sldLayoutId id="2147484855" r:id="rId1"/>
    <p:sldLayoutId id="2147484856" r:id="rId2"/>
    <p:sldLayoutId id="2147484857" r:id="rId3"/>
    <p:sldLayoutId id="2147484858" r:id="rId4"/>
    <p:sldLayoutId id="2147484859" r:id="rId5"/>
    <p:sldLayoutId id="2147484860" r:id="rId6"/>
    <p:sldLayoutId id="2147484861" r:id="rId7"/>
    <p:sldLayoutId id="2147484862" r:id="rId8"/>
    <p:sldLayoutId id="2147484863" r:id="rId9"/>
    <p:sldLayoutId id="2147484864" r:id="rId10"/>
    <p:sldLayoutId id="2147484865" r:id="rId11"/>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136396" y="6356354"/>
            <a:ext cx="550404" cy="365125"/>
          </a:xfrm>
          <a:prstGeom prst="rect">
            <a:avLst/>
          </a:prstGeom>
        </p:spPr>
        <p:txBody>
          <a:bodyPr vert="horz" lIns="91440" tIns="45720" rIns="91440" bIns="45720" rtlCol="0" anchor="ctr"/>
          <a:lstStyle>
            <a:lvl1pPr algn="r">
              <a:defRPr sz="750">
                <a:solidFill>
                  <a:schemeClr val="tx1">
                    <a:tint val="75000"/>
                  </a:schemeClr>
                </a:solidFill>
                <a:latin typeface="+mn-lt"/>
              </a:defRPr>
            </a:lvl1pPr>
          </a:lstStyle>
          <a:p>
            <a:pPr defTabSz="685800">
              <a:defRPr/>
            </a:pPr>
            <a:fld id="{6A6D9FA1-99C7-4910-8E32-B85D378B0060}" type="slidenum">
              <a:rPr lang="en-GB" smtClean="0">
                <a:solidFill>
                  <a:prstClr val="black">
                    <a:tint val="75000"/>
                  </a:prstClr>
                </a:solidFill>
              </a:rPr>
              <a:pPr defTabSz="685800">
                <a:defRPr/>
              </a:pPr>
              <a:t>‹#›</a:t>
            </a:fld>
            <a:endParaRPr lang="en-GB" dirty="0">
              <a:solidFill>
                <a:prstClr val="black">
                  <a:tint val="75000"/>
                </a:prstClr>
              </a:solidFill>
            </a:endParaRPr>
          </a:p>
        </p:txBody>
      </p:sp>
      <p:sp>
        <p:nvSpPr>
          <p:cNvPr id="4" name="Slide Number Placeholder 8">
            <a:extLst>
              <a:ext uri="{FF2B5EF4-FFF2-40B4-BE49-F238E27FC236}">
                <a16:creationId xmlns:a16="http://schemas.microsoft.com/office/drawing/2014/main" id="{6209D2FF-3E88-6D08-3A72-2146ED284385}"/>
              </a:ext>
            </a:extLst>
          </p:cNvPr>
          <p:cNvSpPr txBox="1">
            <a:spLocks/>
          </p:cNvSpPr>
          <p:nvPr userDrawn="1"/>
        </p:nvSpPr>
        <p:spPr>
          <a:xfrm>
            <a:off x="0" y="6590037"/>
            <a:ext cx="540060" cy="199174"/>
          </a:xfrm>
          <a:prstGeom prst="rect">
            <a:avLst/>
          </a:prstGeom>
        </p:spPr>
        <p:txBody>
          <a:bodyPr anchor="ctr"/>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6D9FA1-99C7-4910-8E32-B85D378B0060}" type="slidenum">
              <a:rPr lang="en-GB" sz="1050" smtClean="0">
                <a:solidFill>
                  <a:prstClr val="white"/>
                </a:solidFill>
              </a:rPr>
              <a:pPr/>
              <a:t>‹#›</a:t>
            </a:fld>
            <a:endParaRPr lang="en-GB" sz="1050" dirty="0">
              <a:solidFill>
                <a:prstClr val="white"/>
              </a:solidFill>
            </a:endParaRPr>
          </a:p>
        </p:txBody>
      </p:sp>
    </p:spTree>
    <p:extLst>
      <p:ext uri="{BB962C8B-B14F-4D97-AF65-F5344CB8AC3E}">
        <p14:creationId xmlns:p14="http://schemas.microsoft.com/office/powerpoint/2010/main" val="876907803"/>
      </p:ext>
    </p:extLst>
  </p:cSld>
  <p:clrMap bg1="lt1" tx1="dk1" bg2="lt2" tx2="dk2" accent1="accent1" accent2="accent2" accent3="accent3" accent4="accent4" accent5="accent5" accent6="accent6" hlink="hlink" folHlink="folHlink"/>
  <p:sldLayoutIdLst>
    <p:sldLayoutId id="2147484879" r:id="rId1"/>
    <p:sldLayoutId id="2147484880" r:id="rId2"/>
    <p:sldLayoutId id="2147484881" r:id="rId3"/>
    <p:sldLayoutId id="2147484882" r:id="rId4"/>
  </p:sldLayoutIdLst>
  <p:hf hdr="0" dt="0"/>
  <p:txStyles>
    <p:titleStyle>
      <a:lvl1pPr algn="ctr" defTabSz="514350" rtl="0" eaLnBrk="1" latinLnBrk="0" hangingPunct="1">
        <a:spcBef>
          <a:spcPct val="0"/>
        </a:spcBef>
        <a:buNone/>
        <a:defRPr sz="2475" kern="1200">
          <a:solidFill>
            <a:schemeClr val="tx1"/>
          </a:solidFill>
          <a:latin typeface="+mj-lt"/>
          <a:ea typeface="+mj-ea"/>
          <a:cs typeface="+mj-cs"/>
        </a:defRPr>
      </a:lvl1pPr>
    </p:titleStyle>
    <p:bodyStyle>
      <a:lvl1pPr marL="192881" indent="-192881" algn="l" defTabSz="5143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usion.ucla.edu/" TargetMode="External"/><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1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xml"/><Relationship Id="rId1" Type="http://schemas.openxmlformats.org/officeDocument/2006/relationships/slideLayout" Target="../slideLayouts/slideLayout108.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a:gsLst>
            <a:gs pos="16000">
              <a:srgbClr val="DAEFC3"/>
            </a:gs>
            <a:gs pos="42000">
              <a:srgbClr val="B6DC96"/>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3122" y="829542"/>
            <a:ext cx="8297754" cy="1750287"/>
          </a:xfrm>
          <a:solidFill>
            <a:srgbClr val="DAEFC3"/>
          </a:solidFill>
          <a:ln>
            <a:noFill/>
          </a:ln>
        </p:spPr>
        <p:txBody>
          <a:bodyPr>
            <a:noAutofit/>
          </a:bodyPr>
          <a:lstStyle/>
          <a:p>
            <a:pPr marL="0" marR="0">
              <a:spcBef>
                <a:spcPts val="0"/>
              </a:spcBef>
              <a:spcAft>
                <a:spcPts val="0"/>
              </a:spcAft>
            </a:pPr>
            <a:br>
              <a:rPr lang="en-US" sz="2200" b="1" dirty="0">
                <a:solidFill>
                  <a:srgbClr val="0000FF"/>
                </a:solidFill>
                <a:latin typeface="Arial" panose="020B0604020202020204" pitchFamily="34" charset="0"/>
                <a:cs typeface="Arial" panose="020B0604020202020204" pitchFamily="34" charset="0"/>
              </a:rPr>
            </a:br>
            <a:r>
              <a:rPr lang="en-US" sz="3200" b="1" dirty="0">
                <a:solidFill>
                  <a:srgbClr val="0000FF"/>
                </a:solidFill>
                <a:cs typeface="Arial" panose="020B0604020202020204" pitchFamily="34" charset="0"/>
              </a:rPr>
              <a:t>Fusion is Needed Now</a:t>
            </a:r>
            <a:br>
              <a:rPr lang="en-US" sz="3200" dirty="0"/>
            </a:br>
            <a:r>
              <a:rPr lang="en-US" sz="2800" b="1" dirty="0"/>
              <a:t>What is a credible and realistic plan to DELIVER?</a:t>
            </a:r>
            <a:br>
              <a:rPr lang="en-US" sz="2800" b="1" dirty="0"/>
            </a:br>
            <a:r>
              <a:rPr lang="en-US" sz="2800" b="1" dirty="0"/>
              <a:t> (and not just promise)</a:t>
            </a:r>
            <a:br>
              <a:rPr lang="en-US" sz="3200" b="1" dirty="0">
                <a:solidFill>
                  <a:srgbClr val="0000FF"/>
                </a:solidFill>
                <a:cs typeface="Arial" panose="020B0604020202020204" pitchFamily="34" charset="0"/>
              </a:rPr>
            </a:br>
            <a:endParaRPr lang="en-US" sz="3200" dirty="0">
              <a:effectLst/>
              <a:ea typeface="Calibri" panose="020F0502020204030204" pitchFamily="34" charset="0"/>
              <a:cs typeface="Times New Roman" panose="02020603050405020304" pitchFamily="18" charset="0"/>
            </a:endParaRPr>
          </a:p>
        </p:txBody>
      </p:sp>
      <p:sp>
        <p:nvSpPr>
          <p:cNvPr id="3" name="Subtitle 2"/>
          <p:cNvSpPr>
            <a:spLocks noGrp="1"/>
          </p:cNvSpPr>
          <p:nvPr>
            <p:ph type="subTitle" idx="1"/>
          </p:nvPr>
        </p:nvSpPr>
        <p:spPr>
          <a:xfrm>
            <a:off x="291074" y="2829726"/>
            <a:ext cx="8561850" cy="2788930"/>
          </a:xfrm>
          <a:gradFill>
            <a:gsLst>
              <a:gs pos="0">
                <a:srgbClr val="DAEFC3"/>
              </a:gs>
              <a:gs pos="83000">
                <a:srgbClr val="B6DC96"/>
              </a:gs>
            </a:gsLst>
            <a:lin ang="5400000" scaled="1"/>
          </a:gradFill>
        </p:spPr>
        <p:txBody>
          <a:bodyPr>
            <a:noAutofit/>
          </a:bodyPr>
          <a:lstStyle/>
          <a:p>
            <a:pPr>
              <a:spcBef>
                <a:spcPts val="0"/>
              </a:spcBef>
            </a:pPr>
            <a:r>
              <a:rPr lang="en-US" b="1" dirty="0">
                <a:solidFill>
                  <a:schemeClr val="tx1"/>
                </a:solidFill>
                <a:latin typeface="Arial" pitchFamily="34" charset="0"/>
                <a:cs typeface="Arial" pitchFamily="34" charset="0"/>
              </a:rPr>
              <a:t>Mohamed Abdou</a:t>
            </a:r>
          </a:p>
          <a:p>
            <a:pPr>
              <a:spcBef>
                <a:spcPts val="0"/>
              </a:spcBef>
            </a:pPr>
            <a:endParaRPr lang="en-US" sz="1050" b="1" dirty="0">
              <a:solidFill>
                <a:schemeClr val="tx1"/>
              </a:solidFill>
              <a:latin typeface="Arial" pitchFamily="34" charset="0"/>
              <a:cs typeface="Arial" pitchFamily="34" charset="0"/>
            </a:endParaRPr>
          </a:p>
          <a:p>
            <a:pPr>
              <a:spcBef>
                <a:spcPts val="0"/>
              </a:spcBef>
            </a:pPr>
            <a:r>
              <a:rPr lang="en-US" sz="2000" b="1" dirty="0">
                <a:solidFill>
                  <a:prstClr val="black"/>
                </a:solidFill>
                <a:latin typeface="Arial" panose="020B0604020202020204" pitchFamily="34" charset="0"/>
                <a:cs typeface="Arial" panose="020B0604020202020204" pitchFamily="34" charset="0"/>
              </a:rPr>
              <a:t>Distinguished Professor of Engineering and Applied Science</a:t>
            </a:r>
          </a:p>
          <a:p>
            <a:pPr>
              <a:spcBef>
                <a:spcPts val="0"/>
              </a:spcBef>
            </a:pPr>
            <a:r>
              <a:rPr lang="en-US" sz="2000" b="1" dirty="0">
                <a:solidFill>
                  <a:prstClr val="black"/>
                </a:solidFill>
                <a:latin typeface="Arial" panose="020B0604020202020204" pitchFamily="34" charset="0"/>
                <a:cs typeface="Arial" panose="020B0604020202020204" pitchFamily="34" charset="0"/>
              </a:rPr>
              <a:t>Director, Fusion Science and Technology Center, UCLA</a:t>
            </a:r>
          </a:p>
          <a:p>
            <a:pPr>
              <a:spcBef>
                <a:spcPts val="0"/>
              </a:spcBef>
            </a:pPr>
            <a:r>
              <a:rPr lang="en-US" sz="2200" b="1" dirty="0">
                <a:solidFill>
                  <a:schemeClr val="tx1"/>
                </a:solidFill>
                <a:latin typeface="Arial" pitchFamily="34" charset="0"/>
                <a:cs typeface="Arial" pitchFamily="34" charset="0"/>
                <a:hlinkClick r:id="rId3"/>
              </a:rPr>
              <a:t>https://www.fusion.ucla.edu/</a:t>
            </a:r>
            <a:r>
              <a:rPr lang="en-US" sz="2200" b="1" dirty="0">
                <a:solidFill>
                  <a:schemeClr val="tx1"/>
                </a:solidFill>
                <a:latin typeface="Arial" pitchFamily="34" charset="0"/>
                <a:cs typeface="Arial" pitchFamily="34" charset="0"/>
              </a:rPr>
              <a:t> </a:t>
            </a:r>
          </a:p>
          <a:p>
            <a:pPr>
              <a:spcBef>
                <a:spcPts val="0"/>
              </a:spcBef>
            </a:pPr>
            <a:endParaRPr lang="en-US" b="1" dirty="0">
              <a:solidFill>
                <a:schemeClr val="tx1"/>
              </a:solidFill>
              <a:latin typeface="Arial" pitchFamily="34" charset="0"/>
              <a:cs typeface="Arial" pitchFamily="34" charset="0"/>
            </a:endParaRPr>
          </a:p>
          <a:p>
            <a:pPr>
              <a:spcBef>
                <a:spcPts val="0"/>
              </a:spcBef>
            </a:pPr>
            <a:endParaRPr lang="en-US" sz="1000" b="1" dirty="0">
              <a:solidFill>
                <a:schemeClr val="tx1"/>
              </a:solidFill>
              <a:latin typeface="Arial" pitchFamily="34" charset="0"/>
              <a:cs typeface="Arial" pitchFamily="34" charset="0"/>
            </a:endParaRPr>
          </a:p>
          <a:p>
            <a:pPr>
              <a:spcBef>
                <a:spcPts val="0"/>
              </a:spcBef>
            </a:pPr>
            <a:r>
              <a:rPr lang="en-US" sz="2000" b="1" dirty="0">
                <a:solidFill>
                  <a:schemeClr val="tx1"/>
                </a:solidFill>
                <a:latin typeface="Arial" pitchFamily="34" charset="0"/>
                <a:cs typeface="Arial" pitchFamily="34" charset="0"/>
              </a:rPr>
              <a:t>With much appreciation to the many scientists and engineers </a:t>
            </a:r>
            <a:br>
              <a:rPr lang="en-US" sz="2000" b="1" dirty="0">
                <a:solidFill>
                  <a:schemeClr val="tx1"/>
                </a:solidFill>
                <a:latin typeface="Arial" pitchFamily="34" charset="0"/>
                <a:cs typeface="Arial" pitchFamily="34" charset="0"/>
              </a:rPr>
            </a:br>
            <a:r>
              <a:rPr lang="en-US" sz="2000" b="1" dirty="0">
                <a:solidFill>
                  <a:schemeClr val="tx1"/>
                </a:solidFill>
                <a:latin typeface="Arial" pitchFamily="34" charset="0"/>
                <a:cs typeface="Arial" pitchFamily="34" charset="0"/>
              </a:rPr>
              <a:t>I have worked with over decades!</a:t>
            </a:r>
          </a:p>
          <a:p>
            <a:pPr>
              <a:spcBef>
                <a:spcPts val="0"/>
              </a:spcBef>
            </a:pPr>
            <a:endParaRPr lang="en-US" sz="1200" b="1" dirty="0">
              <a:solidFill>
                <a:schemeClr val="tx1"/>
              </a:solidFill>
              <a:latin typeface="Arial" pitchFamily="34" charset="0"/>
              <a:ea typeface="ＭＳ Ｐゴシック" pitchFamily="-65" charset="-128"/>
              <a:cs typeface="Arial" pitchFamily="34" charset="0"/>
            </a:endParaRPr>
          </a:p>
          <a:p>
            <a:pPr>
              <a:spcBef>
                <a:spcPts val="450"/>
              </a:spcBef>
            </a:pPr>
            <a:endParaRPr lang="en-US" sz="1500" dirty="0">
              <a:solidFill>
                <a:schemeClr val="tx1"/>
              </a:solidFill>
            </a:endParaRPr>
          </a:p>
          <a:p>
            <a:pPr>
              <a:spcBef>
                <a:spcPts val="0"/>
              </a:spcBef>
            </a:pPr>
            <a:endParaRPr lang="en-US" sz="1500" dirty="0">
              <a:solidFill>
                <a:schemeClr val="tx1"/>
              </a:solidFill>
              <a:latin typeface="Arial" pitchFamily="34" charset="0"/>
              <a:ea typeface="ＭＳ Ｐゴシック" pitchFamily="-65" charset="-128"/>
              <a:cs typeface="Arial" pitchFamily="34" charset="0"/>
            </a:endParaRPr>
          </a:p>
        </p:txBody>
      </p:sp>
      <p:sp>
        <p:nvSpPr>
          <p:cNvPr id="5" name="Footer Placeholder 4">
            <a:extLst>
              <a:ext uri="{FF2B5EF4-FFF2-40B4-BE49-F238E27FC236}">
                <a16:creationId xmlns:a16="http://schemas.microsoft.com/office/drawing/2014/main" id="{6803C485-3278-46C6-87B4-0464A2BE9DC5}"/>
              </a:ext>
            </a:extLst>
          </p:cNvPr>
          <p:cNvSpPr>
            <a:spLocks noGrp="1"/>
          </p:cNvSpPr>
          <p:nvPr>
            <p:ph type="ftr" sz="quarter" idx="11"/>
          </p:nvPr>
        </p:nvSpPr>
        <p:spPr>
          <a:xfrm>
            <a:off x="3892116" y="6537055"/>
            <a:ext cx="1594284" cy="38214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rPr>
              <a:t>M. Abdou FPA 12-3-2024</a:t>
            </a:r>
          </a:p>
        </p:txBody>
      </p:sp>
      <p:sp>
        <p:nvSpPr>
          <p:cNvPr id="4" name="TextBox 3"/>
          <p:cNvSpPr txBox="1"/>
          <p:nvPr/>
        </p:nvSpPr>
        <p:spPr>
          <a:xfrm>
            <a:off x="1351928" y="6057964"/>
            <a:ext cx="6440143" cy="338554"/>
          </a:xfrm>
          <a:prstGeom prst="rect">
            <a:avLst/>
          </a:prstGeom>
          <a:solidFill>
            <a:srgbClr val="B6DC96"/>
          </a:solidFill>
          <a:ln>
            <a:no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Presentation at the FPA Annual Meeting 12-3-2024 </a:t>
            </a:r>
            <a:endParaRPr kumimoji="0" lang="en-US" sz="1600" b="1" i="0" u="none" strike="noStrike" kern="1200" cap="none" spc="0" normalizeH="0" baseline="0" noProof="0" dirty="0">
              <a:ln>
                <a:noFill/>
              </a:ln>
              <a:solidFill>
                <a:prstClr val="black"/>
              </a:solidFill>
              <a:effectLst/>
              <a:uLnTx/>
              <a:uFillTx/>
              <a:latin typeface="Arial" pitchFamily="34" charset="0"/>
              <a:ea typeface="ＭＳ Ｐゴシック" pitchFamily="-65" charset="-128"/>
              <a:cs typeface="Arial" pitchFamily="34" charset="0"/>
            </a:endParaRPr>
          </a:p>
        </p:txBody>
      </p:sp>
      <p:sp>
        <p:nvSpPr>
          <p:cNvPr id="7" name="Slide Number Placeholder 4">
            <a:extLst>
              <a:ext uri="{FF2B5EF4-FFF2-40B4-BE49-F238E27FC236}">
                <a16:creationId xmlns:a16="http://schemas.microsoft.com/office/drawing/2014/main" id="{D5117547-205A-4BF5-92BA-475A39E450BA}"/>
              </a:ext>
            </a:extLst>
          </p:cNvPr>
          <p:cNvSpPr>
            <a:spLocks noGrp="1"/>
          </p:cNvSpPr>
          <p:nvPr>
            <p:ph type="sldNum" sz="quarter" idx="12"/>
          </p:nvPr>
        </p:nvSpPr>
        <p:spPr>
          <a:xfrm>
            <a:off x="8720876" y="6475861"/>
            <a:ext cx="423124" cy="38214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F627C-DAE2-451D-9ABE-ADFBB9CA1B55}" type="slidenum">
              <a:rPr kumimoji="0" lang="en-US" sz="105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3281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297484" y="5965997"/>
            <a:ext cx="5682995" cy="813815"/>
          </a:xfrm>
          <a:prstGeom prst="rect">
            <a:avLst/>
          </a:prstGeom>
        </p:spPr>
      </p:pic>
      <p:sp>
        <p:nvSpPr>
          <p:cNvPr id="4" name="object 4"/>
          <p:cNvSpPr txBox="1"/>
          <p:nvPr/>
        </p:nvSpPr>
        <p:spPr>
          <a:xfrm>
            <a:off x="7879460" y="5205340"/>
            <a:ext cx="56198" cy="89929"/>
          </a:xfrm>
          <a:prstGeom prst="rect">
            <a:avLst/>
          </a:prstGeom>
        </p:spPr>
        <p:txBody>
          <a:bodyPr vert="horz" wrap="square" lIns="0" tIns="9049" rIns="0" bIns="0" rtlCol="0">
            <a:spAutoFit/>
          </a:bodyPr>
          <a:lstStyle/>
          <a:p>
            <a:pPr marL="9525" marR="0" lvl="0" indent="0" algn="l" defTabSz="685800" rtl="0" eaLnBrk="1" fontAlgn="auto" latinLnBrk="0" hangingPunct="1">
              <a:lnSpc>
                <a:spcPct val="100000"/>
              </a:lnSpc>
              <a:spcBef>
                <a:spcPts val="71"/>
              </a:spcBef>
              <a:spcAft>
                <a:spcPts val="0"/>
              </a:spcAft>
              <a:buClrTx/>
              <a:buSzTx/>
              <a:buFontTx/>
              <a:buNone/>
              <a:tabLst/>
              <a:defRPr/>
            </a:pPr>
            <a:r>
              <a:rPr kumimoji="0" sz="525" b="0" i="0" u="none" strike="noStrike" kern="0" cap="none" spc="-38" normalizeH="0" baseline="0" noProof="0" dirty="0">
                <a:ln>
                  <a:noFill/>
                </a:ln>
                <a:solidFill>
                  <a:srgbClr val="8A8A8A"/>
                </a:solidFill>
                <a:effectLst/>
                <a:uLnTx/>
                <a:uFillTx/>
                <a:latin typeface="Arial"/>
                <a:ea typeface="+mn-ea"/>
                <a:cs typeface="Arial"/>
              </a:rPr>
              <a:t>6</a:t>
            </a:r>
            <a:endParaRPr kumimoji="0" sz="525" b="0" i="0" u="none" strike="noStrike" kern="0" cap="none" spc="0" normalizeH="0" baseline="0" noProof="0">
              <a:ln>
                <a:noFill/>
              </a:ln>
              <a:solidFill>
                <a:sysClr val="windowText" lastClr="000000"/>
              </a:solidFill>
              <a:effectLst/>
              <a:uLnTx/>
              <a:uFillTx/>
              <a:latin typeface="Arial"/>
              <a:ea typeface="+mn-ea"/>
              <a:cs typeface="Arial"/>
            </a:endParaRPr>
          </a:p>
        </p:txBody>
      </p:sp>
      <p:graphicFrame>
        <p:nvGraphicFramePr>
          <p:cNvPr id="5" name="object 5"/>
          <p:cNvGraphicFramePr>
            <a:graphicFrameLocks noGrp="1"/>
          </p:cNvGraphicFramePr>
          <p:nvPr>
            <p:extLst>
              <p:ext uri="{D42A27DB-BD31-4B8C-83A1-F6EECF244321}">
                <p14:modId xmlns:p14="http://schemas.microsoft.com/office/powerpoint/2010/main" val="2521334049"/>
              </p:ext>
            </p:extLst>
          </p:nvPr>
        </p:nvGraphicFramePr>
        <p:xfrm>
          <a:off x="362969" y="2159982"/>
          <a:ext cx="3809203" cy="3544029"/>
        </p:xfrm>
        <a:graphic>
          <a:graphicData uri="http://schemas.openxmlformats.org/drawingml/2006/table">
            <a:tbl>
              <a:tblPr firstRow="1" bandRow="1">
                <a:tableStyleId>{2D5ABB26-0587-4C30-8999-92F81FD0307C}</a:tableStyleId>
              </a:tblPr>
              <a:tblGrid>
                <a:gridCol w="1215933">
                  <a:extLst>
                    <a:ext uri="{9D8B030D-6E8A-4147-A177-3AD203B41FA5}">
                      <a16:colId xmlns:a16="http://schemas.microsoft.com/office/drawing/2014/main" val="20000"/>
                    </a:ext>
                  </a:extLst>
                </a:gridCol>
                <a:gridCol w="1385252">
                  <a:extLst>
                    <a:ext uri="{9D8B030D-6E8A-4147-A177-3AD203B41FA5}">
                      <a16:colId xmlns:a16="http://schemas.microsoft.com/office/drawing/2014/main" val="20001"/>
                    </a:ext>
                  </a:extLst>
                </a:gridCol>
                <a:gridCol w="1208018">
                  <a:extLst>
                    <a:ext uri="{9D8B030D-6E8A-4147-A177-3AD203B41FA5}">
                      <a16:colId xmlns:a16="http://schemas.microsoft.com/office/drawing/2014/main" val="20002"/>
                    </a:ext>
                  </a:extLst>
                </a:gridCol>
              </a:tblGrid>
              <a:tr h="407153">
                <a:tc>
                  <a:txBody>
                    <a:bodyPr/>
                    <a:lstStyle/>
                    <a:p>
                      <a:pPr>
                        <a:lnSpc>
                          <a:spcPct val="100000"/>
                        </a:lnSpc>
                      </a:pPr>
                      <a:endParaRPr sz="10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DADADA"/>
                    </a:solidFill>
                  </a:tcPr>
                </a:tc>
                <a:tc>
                  <a:txBody>
                    <a:bodyPr/>
                    <a:lstStyle/>
                    <a:p>
                      <a:pPr marL="543560" marR="313055" indent="-222885" algn="ctr">
                        <a:lnSpc>
                          <a:spcPts val="1280"/>
                        </a:lnSpc>
                        <a:spcBef>
                          <a:spcPts val="120"/>
                        </a:spcBef>
                      </a:pPr>
                      <a:r>
                        <a:rPr sz="800" b="1" spc="-10" dirty="0">
                          <a:latin typeface="Arial"/>
                          <a:cs typeface="Arial"/>
                        </a:rPr>
                        <a:t>Q&gt;5(100MW)</a:t>
                      </a:r>
                      <a:endParaRPr lang="en-US" sz="800" b="1" spc="-10" dirty="0">
                        <a:latin typeface="Arial"/>
                        <a:cs typeface="Arial"/>
                      </a:endParaRPr>
                    </a:p>
                    <a:p>
                      <a:pPr marL="543560" marR="313055" indent="-222885" algn="ctr">
                        <a:lnSpc>
                          <a:spcPts val="1280"/>
                        </a:lnSpc>
                        <a:spcBef>
                          <a:spcPts val="120"/>
                        </a:spcBef>
                      </a:pPr>
                      <a:r>
                        <a:rPr sz="800" b="1" spc="-20" dirty="0">
                          <a:latin typeface="Arial"/>
                          <a:cs typeface="Arial"/>
                        </a:rPr>
                        <a:t>GASC</a:t>
                      </a:r>
                      <a:endParaRPr sz="800" b="1" dirty="0">
                        <a:latin typeface="Arial"/>
                        <a:cs typeface="Arial"/>
                      </a:endParaRPr>
                    </a:p>
                  </a:txBody>
                  <a:tcPr marL="0" marR="0" marT="1143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DADADA"/>
                    </a:solidFill>
                  </a:tcPr>
                </a:tc>
                <a:tc>
                  <a:txBody>
                    <a:bodyPr/>
                    <a:lstStyle/>
                    <a:p>
                      <a:pPr marL="493395" marR="301625" indent="-182880" algn="ctr">
                        <a:lnSpc>
                          <a:spcPts val="1280"/>
                        </a:lnSpc>
                        <a:spcBef>
                          <a:spcPts val="120"/>
                        </a:spcBef>
                      </a:pPr>
                      <a:r>
                        <a:rPr sz="800" b="1" spc="-10" dirty="0">
                          <a:latin typeface="Arial"/>
                          <a:cs typeface="Arial"/>
                        </a:rPr>
                        <a:t>Q&gt;1(30MW)</a:t>
                      </a:r>
                      <a:endParaRPr lang="en-US" sz="800" b="1" spc="-10" dirty="0">
                        <a:latin typeface="Arial"/>
                        <a:cs typeface="Arial"/>
                      </a:endParaRPr>
                    </a:p>
                    <a:p>
                      <a:pPr marL="493395" marR="301625" indent="-182880" algn="ctr">
                        <a:lnSpc>
                          <a:spcPts val="1280"/>
                        </a:lnSpc>
                        <a:spcBef>
                          <a:spcPts val="120"/>
                        </a:spcBef>
                      </a:pPr>
                      <a:r>
                        <a:rPr sz="800" b="1" spc="-20" dirty="0">
                          <a:latin typeface="Arial"/>
                          <a:cs typeface="Arial"/>
                        </a:rPr>
                        <a:t>GASC</a:t>
                      </a:r>
                      <a:endParaRPr sz="800" dirty="0">
                        <a:latin typeface="Arial"/>
                        <a:cs typeface="Arial"/>
                      </a:endParaRPr>
                    </a:p>
                  </a:txBody>
                  <a:tcPr marL="0" marR="0" marT="1143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DADADA"/>
                    </a:solidFill>
                  </a:tcPr>
                </a:tc>
                <a:extLst>
                  <a:ext uri="{0D108BD9-81ED-4DB2-BD59-A6C34878D82A}">
                    <a16:rowId xmlns:a16="http://schemas.microsoft.com/office/drawing/2014/main" val="10000"/>
                  </a:ext>
                </a:extLst>
              </a:tr>
              <a:tr h="157849">
                <a:tc>
                  <a:txBody>
                    <a:bodyPr/>
                    <a:lstStyle/>
                    <a:p>
                      <a:pPr algn="ctr">
                        <a:lnSpc>
                          <a:spcPct val="100000"/>
                        </a:lnSpc>
                      </a:pPr>
                      <a:r>
                        <a:rPr sz="900" b="1" spc="-10" dirty="0">
                          <a:latin typeface="Arial"/>
                          <a:cs typeface="Arial"/>
                        </a:rPr>
                        <a:t>R/a(m)</a:t>
                      </a:r>
                      <a:endParaRPr sz="90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ADADA"/>
                    </a:solidFill>
                  </a:tcPr>
                </a:tc>
                <a:tc>
                  <a:txBody>
                    <a:bodyPr/>
                    <a:lstStyle/>
                    <a:p>
                      <a:pPr algn="ctr">
                        <a:lnSpc>
                          <a:spcPct val="100000"/>
                        </a:lnSpc>
                        <a:spcBef>
                          <a:spcPts val="5"/>
                        </a:spcBef>
                      </a:pPr>
                      <a:r>
                        <a:rPr sz="800" b="1" spc="-10" dirty="0">
                          <a:solidFill>
                            <a:srgbClr val="0000FF"/>
                          </a:solidFill>
                          <a:latin typeface="Arial"/>
                          <a:cs typeface="Arial"/>
                        </a:rPr>
                        <a:t>3.6/1.1</a:t>
                      </a:r>
                      <a:endParaRPr sz="800" dirty="0">
                        <a:latin typeface="Arial"/>
                        <a:cs typeface="Arial"/>
                      </a:endParaRPr>
                    </a:p>
                  </a:txBody>
                  <a:tcPr marL="0" marR="0" marT="476"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5"/>
                        </a:spcBef>
                      </a:pPr>
                      <a:r>
                        <a:rPr sz="800" b="1" spc="-10" dirty="0">
                          <a:solidFill>
                            <a:srgbClr val="0000FF"/>
                          </a:solidFill>
                          <a:latin typeface="Arial"/>
                          <a:cs typeface="Arial"/>
                        </a:rPr>
                        <a:t>3.6/1.1</a:t>
                      </a:r>
                      <a:endParaRPr sz="800">
                        <a:latin typeface="Arial"/>
                        <a:cs typeface="Arial"/>
                      </a:endParaRPr>
                    </a:p>
                  </a:txBody>
                  <a:tcPr marL="0" marR="0" marT="476"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1"/>
                  </a:ext>
                </a:extLst>
              </a:tr>
              <a:tr h="157849">
                <a:tc>
                  <a:txBody>
                    <a:bodyPr/>
                    <a:lstStyle/>
                    <a:p>
                      <a:pPr algn="ctr">
                        <a:lnSpc>
                          <a:spcPct val="100000"/>
                        </a:lnSpc>
                      </a:pPr>
                      <a:r>
                        <a:rPr sz="900" b="1" spc="-10" dirty="0">
                          <a:latin typeface="Arial"/>
                          <a:cs typeface="Arial"/>
                        </a:rPr>
                        <a:t>Bmax/Bt(T)</a:t>
                      </a:r>
                      <a:endParaRPr sz="9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algn="ctr">
                        <a:lnSpc>
                          <a:spcPct val="100000"/>
                        </a:lnSpc>
                        <a:spcBef>
                          <a:spcPts val="5"/>
                        </a:spcBef>
                      </a:pPr>
                      <a:r>
                        <a:rPr sz="800" b="1" spc="-10" dirty="0">
                          <a:solidFill>
                            <a:srgbClr val="0000FF"/>
                          </a:solidFill>
                          <a:latin typeface="Arial"/>
                          <a:cs typeface="Arial"/>
                        </a:rPr>
                        <a:t>12.48/6.14</a:t>
                      </a:r>
                      <a:endParaRPr sz="800">
                        <a:latin typeface="Arial"/>
                        <a:cs typeface="Arial"/>
                      </a:endParaRPr>
                    </a:p>
                  </a:txBody>
                  <a:tcPr marL="0" marR="0" marT="4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5"/>
                        </a:spcBef>
                      </a:pPr>
                      <a:r>
                        <a:rPr sz="800" b="1" spc="-10" dirty="0">
                          <a:solidFill>
                            <a:srgbClr val="0000FF"/>
                          </a:solidFill>
                          <a:latin typeface="Arial"/>
                          <a:cs typeface="Arial"/>
                        </a:rPr>
                        <a:t>12.48/6.14</a:t>
                      </a:r>
                      <a:endParaRPr sz="800">
                        <a:latin typeface="Arial"/>
                        <a:cs typeface="Arial"/>
                      </a:endParaRPr>
                    </a:p>
                  </a:txBody>
                  <a:tcPr marL="0" marR="0" marT="4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2"/>
                  </a:ext>
                </a:extLst>
              </a:tr>
              <a:tr h="157380">
                <a:tc>
                  <a:txBody>
                    <a:bodyPr/>
                    <a:lstStyle/>
                    <a:p>
                      <a:pPr marL="635" algn="ctr">
                        <a:lnSpc>
                          <a:spcPct val="100000"/>
                        </a:lnSpc>
                      </a:pPr>
                      <a:r>
                        <a:rPr sz="900" b="1" spc="-10" dirty="0">
                          <a:latin typeface="Arial"/>
                          <a:cs typeface="Arial"/>
                        </a:rPr>
                        <a:t>Kappa/delta(q95)</a:t>
                      </a:r>
                      <a:endParaRPr sz="9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algn="ctr">
                        <a:lnSpc>
                          <a:spcPct val="100000"/>
                        </a:lnSpc>
                        <a:spcBef>
                          <a:spcPts val="5"/>
                        </a:spcBef>
                      </a:pPr>
                      <a:r>
                        <a:rPr sz="800" b="1" spc="-10" dirty="0">
                          <a:solidFill>
                            <a:srgbClr val="0000FF"/>
                          </a:solidFill>
                          <a:latin typeface="Arial"/>
                          <a:cs typeface="Arial"/>
                        </a:rPr>
                        <a:t>1.75/0.335</a:t>
                      </a:r>
                      <a:endParaRPr sz="800">
                        <a:latin typeface="Arial"/>
                        <a:cs typeface="Arial"/>
                      </a:endParaRPr>
                    </a:p>
                  </a:txBody>
                  <a:tcPr marL="0" marR="0" marT="4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5"/>
                        </a:spcBef>
                      </a:pPr>
                      <a:r>
                        <a:rPr sz="800" b="1" spc="-10" dirty="0">
                          <a:solidFill>
                            <a:srgbClr val="0000FF"/>
                          </a:solidFill>
                          <a:latin typeface="Arial"/>
                          <a:cs typeface="Arial"/>
                        </a:rPr>
                        <a:t>1.75/0.335</a:t>
                      </a:r>
                      <a:endParaRPr sz="800">
                        <a:latin typeface="Arial"/>
                        <a:cs typeface="Arial"/>
                      </a:endParaRPr>
                    </a:p>
                  </a:txBody>
                  <a:tcPr marL="0" marR="0" marT="4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3"/>
                  </a:ext>
                </a:extLst>
              </a:tr>
              <a:tr h="157380">
                <a:tc>
                  <a:txBody>
                    <a:bodyPr/>
                    <a:lstStyle/>
                    <a:p>
                      <a:pPr marL="3810" algn="ctr">
                        <a:lnSpc>
                          <a:spcPct val="100000"/>
                        </a:lnSpc>
                      </a:pPr>
                      <a:r>
                        <a:rPr sz="900" b="1" spc="-50" dirty="0">
                          <a:latin typeface="Arial"/>
                          <a:cs typeface="Arial"/>
                        </a:rPr>
                        <a:t>A</a:t>
                      </a:r>
                      <a:endParaRPr sz="9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algn="ctr">
                        <a:lnSpc>
                          <a:spcPct val="100000"/>
                        </a:lnSpc>
                        <a:spcBef>
                          <a:spcPts val="5"/>
                        </a:spcBef>
                      </a:pPr>
                      <a:r>
                        <a:rPr sz="800" b="1" spc="-20" dirty="0">
                          <a:solidFill>
                            <a:srgbClr val="0000FF"/>
                          </a:solidFill>
                          <a:latin typeface="Arial"/>
                          <a:cs typeface="Arial"/>
                        </a:rPr>
                        <a:t>3.27</a:t>
                      </a:r>
                      <a:endParaRPr sz="800">
                        <a:latin typeface="Arial"/>
                        <a:cs typeface="Arial"/>
                      </a:endParaRPr>
                    </a:p>
                  </a:txBody>
                  <a:tcPr marL="0" marR="0" marT="4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5"/>
                        </a:spcBef>
                      </a:pPr>
                      <a:r>
                        <a:rPr sz="800" b="1" spc="-20" dirty="0">
                          <a:solidFill>
                            <a:srgbClr val="0000FF"/>
                          </a:solidFill>
                          <a:latin typeface="Arial"/>
                          <a:cs typeface="Arial"/>
                        </a:rPr>
                        <a:t>3.27</a:t>
                      </a:r>
                      <a:endParaRPr sz="800">
                        <a:latin typeface="Arial"/>
                        <a:cs typeface="Arial"/>
                      </a:endParaRPr>
                    </a:p>
                  </a:txBody>
                  <a:tcPr marL="0" marR="0" marT="4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4"/>
                  </a:ext>
                </a:extLst>
              </a:tr>
              <a:tr h="190959">
                <a:tc>
                  <a:txBody>
                    <a:bodyPr/>
                    <a:lstStyle/>
                    <a:p>
                      <a:pPr algn="ctr">
                        <a:lnSpc>
                          <a:spcPts val="1250"/>
                        </a:lnSpc>
                        <a:spcBef>
                          <a:spcPts val="325"/>
                        </a:spcBef>
                      </a:pPr>
                      <a:r>
                        <a:rPr sz="1400" b="1" spc="-37" baseline="13888" dirty="0">
                          <a:latin typeface="Arial"/>
                          <a:cs typeface="Arial"/>
                        </a:rPr>
                        <a:t>q</a:t>
                      </a:r>
                      <a:r>
                        <a:rPr sz="600" b="1" spc="-25" dirty="0">
                          <a:latin typeface="Arial"/>
                          <a:cs typeface="Arial"/>
                        </a:rPr>
                        <a:t>95</a:t>
                      </a:r>
                      <a:endParaRPr sz="600">
                        <a:latin typeface="Arial"/>
                        <a:cs typeface="Arial"/>
                      </a:endParaRPr>
                    </a:p>
                  </a:txBody>
                  <a:tcPr marL="0" marR="0" marT="3095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algn="ctr">
                        <a:lnSpc>
                          <a:spcPct val="100000"/>
                        </a:lnSpc>
                        <a:spcBef>
                          <a:spcPts val="5"/>
                        </a:spcBef>
                      </a:pPr>
                      <a:r>
                        <a:rPr sz="800" b="1" spc="-20" dirty="0">
                          <a:solidFill>
                            <a:srgbClr val="0000FF"/>
                          </a:solidFill>
                          <a:latin typeface="Arial"/>
                          <a:cs typeface="Arial"/>
                        </a:rPr>
                        <a:t>4.45</a:t>
                      </a:r>
                      <a:endParaRPr sz="800">
                        <a:latin typeface="Arial"/>
                        <a:cs typeface="Arial"/>
                      </a:endParaRPr>
                    </a:p>
                  </a:txBody>
                  <a:tcPr marL="0" marR="0" marT="4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5"/>
                        </a:spcBef>
                      </a:pPr>
                      <a:r>
                        <a:rPr sz="800" b="1" spc="-20" dirty="0">
                          <a:solidFill>
                            <a:srgbClr val="0000FF"/>
                          </a:solidFill>
                          <a:latin typeface="Arial"/>
                          <a:cs typeface="Arial"/>
                        </a:rPr>
                        <a:t>5.86</a:t>
                      </a:r>
                      <a:endParaRPr sz="800">
                        <a:latin typeface="Arial"/>
                        <a:cs typeface="Arial"/>
                      </a:endParaRPr>
                    </a:p>
                  </a:txBody>
                  <a:tcPr marL="0" marR="0" marT="4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5"/>
                  </a:ext>
                </a:extLst>
              </a:tr>
              <a:tr h="157849">
                <a:tc>
                  <a:txBody>
                    <a:bodyPr/>
                    <a:lstStyle/>
                    <a:p>
                      <a:pPr algn="ctr">
                        <a:lnSpc>
                          <a:spcPct val="100000"/>
                        </a:lnSpc>
                      </a:pPr>
                      <a:r>
                        <a:rPr sz="900" b="1" spc="-10" dirty="0">
                          <a:latin typeface="Arial"/>
                          <a:cs typeface="Arial"/>
                        </a:rPr>
                        <a:t>Ip(MA)</a:t>
                      </a:r>
                      <a:endParaRPr sz="9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algn="ctr">
                        <a:lnSpc>
                          <a:spcPct val="100000"/>
                        </a:lnSpc>
                        <a:spcBef>
                          <a:spcPts val="5"/>
                        </a:spcBef>
                      </a:pPr>
                      <a:r>
                        <a:rPr sz="800" b="1" spc="-20" dirty="0">
                          <a:solidFill>
                            <a:srgbClr val="0000FF"/>
                          </a:solidFill>
                          <a:latin typeface="Arial"/>
                          <a:cs typeface="Arial"/>
                        </a:rPr>
                        <a:t>6.32</a:t>
                      </a:r>
                      <a:endParaRPr sz="800">
                        <a:latin typeface="Arial"/>
                        <a:cs typeface="Arial"/>
                      </a:endParaRPr>
                    </a:p>
                  </a:txBody>
                  <a:tcPr marL="0" marR="0" marT="4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5"/>
                        </a:spcBef>
                      </a:pPr>
                      <a:r>
                        <a:rPr sz="800" b="1" spc="-20" dirty="0">
                          <a:solidFill>
                            <a:srgbClr val="0000FF"/>
                          </a:solidFill>
                          <a:latin typeface="Arial"/>
                          <a:cs typeface="Arial"/>
                        </a:rPr>
                        <a:t>4.79</a:t>
                      </a:r>
                      <a:endParaRPr sz="800">
                        <a:latin typeface="Arial"/>
                        <a:cs typeface="Arial"/>
                      </a:endParaRPr>
                    </a:p>
                  </a:txBody>
                  <a:tcPr marL="0" marR="0" marT="4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6"/>
                  </a:ext>
                </a:extLst>
              </a:tr>
              <a:tr h="157380">
                <a:tc>
                  <a:txBody>
                    <a:bodyPr/>
                    <a:lstStyle/>
                    <a:p>
                      <a:pPr algn="ctr">
                        <a:lnSpc>
                          <a:spcPct val="100000"/>
                        </a:lnSpc>
                      </a:pPr>
                      <a:r>
                        <a:rPr sz="900" b="1" spc="-25" dirty="0">
                          <a:latin typeface="Arial"/>
                          <a:cs typeface="Arial"/>
                        </a:rPr>
                        <a:t>H98</a:t>
                      </a:r>
                      <a:endParaRPr sz="9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algn="ctr">
                        <a:lnSpc>
                          <a:spcPct val="100000"/>
                        </a:lnSpc>
                        <a:spcBef>
                          <a:spcPts val="5"/>
                        </a:spcBef>
                      </a:pPr>
                      <a:r>
                        <a:rPr sz="800" b="1" spc="-20" dirty="0">
                          <a:solidFill>
                            <a:srgbClr val="0000FF"/>
                          </a:solidFill>
                          <a:latin typeface="Arial"/>
                          <a:cs typeface="Arial"/>
                        </a:rPr>
                        <a:t>1.51</a:t>
                      </a:r>
                      <a:endParaRPr sz="800">
                        <a:latin typeface="Arial"/>
                        <a:cs typeface="Arial"/>
                      </a:endParaRPr>
                    </a:p>
                  </a:txBody>
                  <a:tcPr marL="0" marR="0" marT="4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5"/>
                        </a:spcBef>
                      </a:pPr>
                      <a:r>
                        <a:rPr sz="800" b="1" spc="-20" dirty="0">
                          <a:solidFill>
                            <a:srgbClr val="0000FF"/>
                          </a:solidFill>
                          <a:latin typeface="Arial"/>
                          <a:cs typeface="Arial"/>
                        </a:rPr>
                        <a:t>1.69</a:t>
                      </a:r>
                      <a:endParaRPr sz="800">
                        <a:latin typeface="Arial"/>
                        <a:cs typeface="Arial"/>
                      </a:endParaRPr>
                    </a:p>
                  </a:txBody>
                  <a:tcPr marL="0" marR="0" marT="4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7"/>
                  </a:ext>
                </a:extLst>
              </a:tr>
              <a:tr h="156910">
                <a:tc>
                  <a:txBody>
                    <a:bodyPr/>
                    <a:lstStyle/>
                    <a:p>
                      <a:pPr algn="ctr">
                        <a:lnSpc>
                          <a:spcPct val="100000"/>
                        </a:lnSpc>
                        <a:spcBef>
                          <a:spcPts val="40"/>
                        </a:spcBef>
                      </a:pPr>
                      <a:r>
                        <a:rPr sz="900" b="1" spc="-10" dirty="0">
                          <a:latin typeface="Arial"/>
                          <a:cs typeface="Arial"/>
                        </a:rPr>
                        <a:t>n</a:t>
                      </a:r>
                      <a:r>
                        <a:rPr sz="900" b="1" spc="-15" baseline="-20833" dirty="0">
                          <a:latin typeface="Arial"/>
                          <a:cs typeface="Arial"/>
                        </a:rPr>
                        <a:t>e</a:t>
                      </a:r>
                      <a:r>
                        <a:rPr sz="900" b="1" spc="-10" dirty="0">
                          <a:latin typeface="Arial"/>
                          <a:cs typeface="Arial"/>
                        </a:rPr>
                        <a:t>/n</a:t>
                      </a:r>
                      <a:r>
                        <a:rPr sz="900" b="1" spc="-15" baseline="-20833" dirty="0">
                          <a:latin typeface="Arial"/>
                          <a:cs typeface="Arial"/>
                        </a:rPr>
                        <a:t>GW</a:t>
                      </a:r>
                      <a:endParaRPr sz="900" baseline="-20833">
                        <a:latin typeface="Arial"/>
                        <a:cs typeface="Arial"/>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algn="ctr">
                        <a:lnSpc>
                          <a:spcPct val="100000"/>
                        </a:lnSpc>
                        <a:spcBef>
                          <a:spcPts val="5"/>
                        </a:spcBef>
                      </a:pPr>
                      <a:r>
                        <a:rPr sz="800" b="1" spc="-20" dirty="0">
                          <a:solidFill>
                            <a:srgbClr val="0000FF"/>
                          </a:solidFill>
                          <a:latin typeface="Arial"/>
                          <a:cs typeface="Arial"/>
                        </a:rPr>
                        <a:t>0.68</a:t>
                      </a:r>
                      <a:endParaRPr sz="800">
                        <a:latin typeface="Arial"/>
                        <a:cs typeface="Arial"/>
                      </a:endParaRPr>
                    </a:p>
                  </a:txBody>
                  <a:tcPr marL="0" marR="0" marT="4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5"/>
                        </a:spcBef>
                      </a:pPr>
                      <a:r>
                        <a:rPr sz="800" b="1" spc="-20" dirty="0">
                          <a:solidFill>
                            <a:srgbClr val="0000FF"/>
                          </a:solidFill>
                          <a:latin typeface="Arial"/>
                          <a:cs typeface="Arial"/>
                        </a:rPr>
                        <a:t>0.40</a:t>
                      </a:r>
                      <a:endParaRPr sz="800">
                        <a:latin typeface="Arial"/>
                        <a:cs typeface="Arial"/>
                      </a:endParaRPr>
                    </a:p>
                  </a:txBody>
                  <a:tcPr marL="0" marR="0" marT="4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8"/>
                  </a:ext>
                </a:extLst>
              </a:tr>
              <a:tr h="167377">
                <a:tc>
                  <a:txBody>
                    <a:bodyPr/>
                    <a:lstStyle/>
                    <a:p>
                      <a:pPr algn="ctr">
                        <a:lnSpc>
                          <a:spcPts val="1410"/>
                        </a:lnSpc>
                      </a:pPr>
                      <a:r>
                        <a:rPr sz="900" b="1" spc="-10" dirty="0">
                          <a:latin typeface="Arial"/>
                          <a:cs typeface="Arial"/>
                        </a:rPr>
                        <a:t>Te/Ti</a:t>
                      </a:r>
                      <a:endParaRPr sz="9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algn="ctr">
                        <a:lnSpc>
                          <a:spcPct val="100000"/>
                        </a:lnSpc>
                        <a:spcBef>
                          <a:spcPts val="5"/>
                        </a:spcBef>
                      </a:pPr>
                      <a:r>
                        <a:rPr sz="800" b="1" spc="-20" dirty="0">
                          <a:solidFill>
                            <a:srgbClr val="0000FF"/>
                          </a:solidFill>
                          <a:latin typeface="Arial"/>
                          <a:cs typeface="Arial"/>
                        </a:rPr>
                        <a:t>16.0</a:t>
                      </a:r>
                      <a:endParaRPr sz="800">
                        <a:latin typeface="Arial"/>
                        <a:cs typeface="Arial"/>
                      </a:endParaRPr>
                    </a:p>
                  </a:txBody>
                  <a:tcPr marL="0" marR="0" marT="4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635" algn="ctr">
                        <a:lnSpc>
                          <a:spcPct val="100000"/>
                        </a:lnSpc>
                        <a:spcBef>
                          <a:spcPts val="5"/>
                        </a:spcBef>
                      </a:pPr>
                      <a:r>
                        <a:rPr sz="800" b="1" spc="-20" dirty="0">
                          <a:solidFill>
                            <a:srgbClr val="0000FF"/>
                          </a:solidFill>
                          <a:latin typeface="Arial"/>
                          <a:cs typeface="Arial"/>
                        </a:rPr>
                        <a:t>20.0</a:t>
                      </a:r>
                      <a:endParaRPr sz="800">
                        <a:latin typeface="Arial"/>
                        <a:cs typeface="Arial"/>
                      </a:endParaRPr>
                    </a:p>
                  </a:txBody>
                  <a:tcPr marL="0" marR="0" marT="4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9"/>
                  </a:ext>
                </a:extLst>
              </a:tr>
              <a:tr h="157849">
                <a:tc>
                  <a:txBody>
                    <a:bodyPr/>
                    <a:lstStyle/>
                    <a:p>
                      <a:pPr algn="ctr">
                        <a:lnSpc>
                          <a:spcPct val="100000"/>
                        </a:lnSpc>
                      </a:pPr>
                      <a:r>
                        <a:rPr sz="900" b="1" spc="-10" dirty="0">
                          <a:latin typeface="Arial"/>
                          <a:cs typeface="Arial"/>
                        </a:rPr>
                        <a:t>betaN</a:t>
                      </a:r>
                      <a:endParaRPr sz="9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algn="ctr">
                        <a:lnSpc>
                          <a:spcPct val="100000"/>
                        </a:lnSpc>
                        <a:spcBef>
                          <a:spcPts val="5"/>
                        </a:spcBef>
                      </a:pPr>
                      <a:r>
                        <a:rPr sz="800" b="1" spc="-20" dirty="0">
                          <a:solidFill>
                            <a:srgbClr val="0000FF"/>
                          </a:solidFill>
                          <a:latin typeface="Arial"/>
                          <a:cs typeface="Arial"/>
                        </a:rPr>
                        <a:t>2.00</a:t>
                      </a:r>
                      <a:endParaRPr sz="800">
                        <a:latin typeface="Arial"/>
                        <a:cs typeface="Arial"/>
                      </a:endParaRPr>
                    </a:p>
                  </a:txBody>
                  <a:tcPr marL="0" marR="0" marT="4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5"/>
                        </a:spcBef>
                      </a:pPr>
                      <a:r>
                        <a:rPr sz="800" b="1" spc="-20" dirty="0">
                          <a:solidFill>
                            <a:srgbClr val="0000FF"/>
                          </a:solidFill>
                          <a:latin typeface="Arial"/>
                          <a:cs typeface="Arial"/>
                        </a:rPr>
                        <a:t>1.45</a:t>
                      </a:r>
                      <a:endParaRPr sz="800">
                        <a:latin typeface="Arial"/>
                        <a:cs typeface="Arial"/>
                      </a:endParaRPr>
                    </a:p>
                  </a:txBody>
                  <a:tcPr marL="0" marR="0" marT="4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10"/>
                  </a:ext>
                </a:extLst>
              </a:tr>
              <a:tr h="190959">
                <a:tc>
                  <a:txBody>
                    <a:bodyPr/>
                    <a:lstStyle/>
                    <a:p>
                      <a:pPr algn="ctr">
                        <a:lnSpc>
                          <a:spcPts val="1250"/>
                        </a:lnSpc>
                        <a:spcBef>
                          <a:spcPts val="325"/>
                        </a:spcBef>
                      </a:pPr>
                      <a:r>
                        <a:rPr sz="1400" b="1" spc="-37" baseline="13888" dirty="0">
                          <a:latin typeface="Arial"/>
                          <a:cs typeface="Arial"/>
                        </a:rPr>
                        <a:t>f</a:t>
                      </a:r>
                      <a:r>
                        <a:rPr sz="600" b="1" spc="-25" dirty="0">
                          <a:latin typeface="Arial"/>
                          <a:cs typeface="Arial"/>
                        </a:rPr>
                        <a:t>BS</a:t>
                      </a:r>
                      <a:endParaRPr sz="600">
                        <a:latin typeface="Arial"/>
                        <a:cs typeface="Arial"/>
                      </a:endParaRPr>
                    </a:p>
                  </a:txBody>
                  <a:tcPr marL="0" marR="0" marT="3095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algn="ctr">
                        <a:lnSpc>
                          <a:spcPct val="100000"/>
                        </a:lnSpc>
                        <a:spcBef>
                          <a:spcPts val="5"/>
                        </a:spcBef>
                      </a:pPr>
                      <a:r>
                        <a:rPr sz="800" b="1" spc="-20" dirty="0">
                          <a:solidFill>
                            <a:srgbClr val="0000FF"/>
                          </a:solidFill>
                          <a:latin typeface="Arial"/>
                          <a:cs typeface="Arial"/>
                        </a:rPr>
                        <a:t>0.45</a:t>
                      </a:r>
                      <a:endParaRPr sz="800">
                        <a:latin typeface="Arial"/>
                        <a:cs typeface="Arial"/>
                      </a:endParaRPr>
                    </a:p>
                  </a:txBody>
                  <a:tcPr marL="0" marR="0" marT="4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5"/>
                        </a:spcBef>
                      </a:pPr>
                      <a:r>
                        <a:rPr sz="800" b="1" spc="-20" dirty="0">
                          <a:solidFill>
                            <a:srgbClr val="0000FF"/>
                          </a:solidFill>
                          <a:latin typeface="Arial"/>
                          <a:cs typeface="Arial"/>
                        </a:rPr>
                        <a:t>0.43</a:t>
                      </a:r>
                      <a:endParaRPr sz="800">
                        <a:latin typeface="Arial"/>
                        <a:cs typeface="Arial"/>
                      </a:endParaRPr>
                    </a:p>
                  </a:txBody>
                  <a:tcPr marL="0" marR="0" marT="4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11"/>
                  </a:ext>
                </a:extLst>
              </a:tr>
              <a:tr h="190959">
                <a:tc>
                  <a:txBody>
                    <a:bodyPr/>
                    <a:lstStyle/>
                    <a:p>
                      <a:pPr algn="ctr">
                        <a:lnSpc>
                          <a:spcPts val="1250"/>
                        </a:lnSpc>
                        <a:spcBef>
                          <a:spcPts val="325"/>
                        </a:spcBef>
                      </a:pPr>
                      <a:r>
                        <a:rPr sz="1400" b="1" spc="-30" baseline="13888" dirty="0">
                          <a:latin typeface="Arial"/>
                          <a:cs typeface="Arial"/>
                        </a:rPr>
                        <a:t>f</a:t>
                      </a:r>
                      <a:r>
                        <a:rPr sz="600" b="1" spc="-20" dirty="0">
                          <a:latin typeface="Arial"/>
                          <a:cs typeface="Arial"/>
                        </a:rPr>
                        <a:t>ohm</a:t>
                      </a:r>
                      <a:endParaRPr sz="600">
                        <a:latin typeface="Arial"/>
                        <a:cs typeface="Arial"/>
                      </a:endParaRPr>
                    </a:p>
                  </a:txBody>
                  <a:tcPr marL="0" marR="0" marT="3095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algn="ctr">
                        <a:lnSpc>
                          <a:spcPct val="100000"/>
                        </a:lnSpc>
                        <a:spcBef>
                          <a:spcPts val="5"/>
                        </a:spcBef>
                      </a:pPr>
                      <a:r>
                        <a:rPr sz="800" b="1" spc="-20" dirty="0">
                          <a:solidFill>
                            <a:srgbClr val="0000FF"/>
                          </a:solidFill>
                          <a:latin typeface="Arial"/>
                          <a:cs typeface="Arial"/>
                        </a:rPr>
                        <a:t>0.44</a:t>
                      </a:r>
                      <a:endParaRPr sz="800">
                        <a:latin typeface="Arial"/>
                        <a:cs typeface="Arial"/>
                      </a:endParaRPr>
                    </a:p>
                  </a:txBody>
                  <a:tcPr marL="0" marR="0" marT="4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5"/>
                        </a:spcBef>
                      </a:pPr>
                      <a:r>
                        <a:rPr sz="800" b="1" spc="-20" dirty="0">
                          <a:solidFill>
                            <a:srgbClr val="0000FF"/>
                          </a:solidFill>
                          <a:latin typeface="Arial"/>
                          <a:cs typeface="Arial"/>
                        </a:rPr>
                        <a:t>0.00</a:t>
                      </a:r>
                      <a:endParaRPr sz="800" dirty="0">
                        <a:latin typeface="Arial"/>
                        <a:cs typeface="Arial"/>
                      </a:endParaRPr>
                    </a:p>
                  </a:txBody>
                  <a:tcPr marL="0" marR="0" marT="4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12"/>
                  </a:ext>
                </a:extLst>
              </a:tr>
              <a:tr h="157380">
                <a:tc>
                  <a:txBody>
                    <a:bodyPr/>
                    <a:lstStyle/>
                    <a:p>
                      <a:pPr algn="ctr">
                        <a:lnSpc>
                          <a:spcPct val="100000"/>
                        </a:lnSpc>
                      </a:pPr>
                      <a:r>
                        <a:rPr sz="900" b="1" spc="-10" dirty="0">
                          <a:latin typeface="Arial"/>
                          <a:cs typeface="Arial"/>
                        </a:rPr>
                        <a:t>Pn/Awall</a:t>
                      </a:r>
                      <a:endParaRPr sz="9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algn="ctr">
                        <a:lnSpc>
                          <a:spcPct val="100000"/>
                        </a:lnSpc>
                        <a:spcBef>
                          <a:spcPts val="5"/>
                        </a:spcBef>
                      </a:pPr>
                      <a:r>
                        <a:rPr sz="800" b="1" spc="-20" dirty="0">
                          <a:solidFill>
                            <a:srgbClr val="0000FF"/>
                          </a:solidFill>
                          <a:latin typeface="Arial"/>
                          <a:cs typeface="Arial"/>
                        </a:rPr>
                        <a:t>0.57</a:t>
                      </a:r>
                      <a:endParaRPr sz="800">
                        <a:latin typeface="Arial"/>
                        <a:cs typeface="Arial"/>
                      </a:endParaRPr>
                    </a:p>
                  </a:txBody>
                  <a:tcPr marL="0" marR="0" marT="4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5"/>
                        </a:spcBef>
                      </a:pPr>
                      <a:r>
                        <a:rPr sz="800" b="1" spc="-20" dirty="0">
                          <a:solidFill>
                            <a:srgbClr val="0000FF"/>
                          </a:solidFill>
                          <a:latin typeface="Arial"/>
                          <a:cs typeface="Arial"/>
                        </a:rPr>
                        <a:t>0.17</a:t>
                      </a:r>
                      <a:endParaRPr sz="800">
                        <a:latin typeface="Arial"/>
                        <a:cs typeface="Arial"/>
                      </a:endParaRPr>
                    </a:p>
                  </a:txBody>
                  <a:tcPr marL="0" marR="0" marT="4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13"/>
                  </a:ext>
                </a:extLst>
              </a:tr>
              <a:tr h="157849">
                <a:tc>
                  <a:txBody>
                    <a:bodyPr/>
                    <a:lstStyle/>
                    <a:p>
                      <a:pPr algn="ctr">
                        <a:lnSpc>
                          <a:spcPct val="100000"/>
                        </a:lnSpc>
                      </a:pPr>
                      <a:r>
                        <a:rPr sz="900" b="1" spc="-10" dirty="0">
                          <a:latin typeface="Arial"/>
                          <a:cs typeface="Arial"/>
                        </a:rPr>
                        <a:t>P</a:t>
                      </a:r>
                      <a:r>
                        <a:rPr sz="900" b="1" spc="-15" baseline="-20833" dirty="0">
                          <a:latin typeface="Arial"/>
                          <a:cs typeface="Arial"/>
                        </a:rPr>
                        <a:t>CD</a:t>
                      </a:r>
                      <a:r>
                        <a:rPr sz="900" b="1" spc="-10" dirty="0">
                          <a:latin typeface="Arial"/>
                          <a:cs typeface="Arial"/>
                        </a:rPr>
                        <a:t>(MW)(LH/EC)</a:t>
                      </a:r>
                      <a:endParaRPr sz="9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algn="ctr">
                        <a:lnSpc>
                          <a:spcPct val="100000"/>
                        </a:lnSpc>
                        <a:spcBef>
                          <a:spcPts val="5"/>
                        </a:spcBef>
                      </a:pPr>
                      <a:r>
                        <a:rPr sz="800" b="1" spc="-10" dirty="0">
                          <a:solidFill>
                            <a:srgbClr val="0000FF"/>
                          </a:solidFill>
                          <a:latin typeface="Arial"/>
                          <a:cs typeface="Arial"/>
                        </a:rPr>
                        <a:t>1.4/16.1</a:t>
                      </a:r>
                      <a:endParaRPr sz="800">
                        <a:latin typeface="Arial"/>
                        <a:cs typeface="Arial"/>
                      </a:endParaRPr>
                    </a:p>
                  </a:txBody>
                  <a:tcPr marL="0" marR="0" marT="4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5"/>
                        </a:spcBef>
                      </a:pPr>
                      <a:r>
                        <a:rPr sz="800" b="1" spc="-10" dirty="0">
                          <a:solidFill>
                            <a:srgbClr val="0000FF"/>
                          </a:solidFill>
                          <a:latin typeface="Arial"/>
                          <a:cs typeface="Arial"/>
                        </a:rPr>
                        <a:t>6.2/9.5</a:t>
                      </a:r>
                      <a:endParaRPr sz="800">
                        <a:latin typeface="Arial"/>
                        <a:cs typeface="Arial"/>
                      </a:endParaRPr>
                    </a:p>
                  </a:txBody>
                  <a:tcPr marL="0" marR="0" marT="4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14"/>
                  </a:ext>
                </a:extLst>
              </a:tr>
              <a:tr h="157380">
                <a:tc>
                  <a:txBody>
                    <a:bodyPr/>
                    <a:lstStyle/>
                    <a:p>
                      <a:pPr algn="ctr">
                        <a:lnSpc>
                          <a:spcPct val="100000"/>
                        </a:lnSpc>
                      </a:pPr>
                      <a:r>
                        <a:rPr sz="900" b="1" spc="-10" dirty="0">
                          <a:latin typeface="Arial"/>
                          <a:cs typeface="Arial"/>
                        </a:rPr>
                        <a:t>P</a:t>
                      </a:r>
                      <a:r>
                        <a:rPr sz="900" b="1" spc="-15" baseline="-20833" dirty="0">
                          <a:latin typeface="Arial"/>
                          <a:cs typeface="Arial"/>
                        </a:rPr>
                        <a:t>aux</a:t>
                      </a:r>
                      <a:r>
                        <a:rPr sz="900" b="1" spc="-10" dirty="0">
                          <a:latin typeface="Arial"/>
                          <a:cs typeface="Arial"/>
                        </a:rPr>
                        <a:t>(MW)</a:t>
                      </a:r>
                      <a:endParaRPr sz="9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algn="ctr">
                        <a:lnSpc>
                          <a:spcPct val="100000"/>
                        </a:lnSpc>
                        <a:spcBef>
                          <a:spcPts val="5"/>
                        </a:spcBef>
                      </a:pPr>
                      <a:r>
                        <a:rPr sz="800" b="1" spc="-20" dirty="0">
                          <a:solidFill>
                            <a:srgbClr val="0000FF"/>
                          </a:solidFill>
                          <a:latin typeface="Arial"/>
                          <a:cs typeface="Arial"/>
                        </a:rPr>
                        <a:t>35.0</a:t>
                      </a:r>
                      <a:endParaRPr sz="800">
                        <a:latin typeface="Arial"/>
                        <a:cs typeface="Arial"/>
                      </a:endParaRPr>
                    </a:p>
                  </a:txBody>
                  <a:tcPr marL="0" marR="0" marT="4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635" algn="ctr">
                        <a:lnSpc>
                          <a:spcPct val="100000"/>
                        </a:lnSpc>
                        <a:spcBef>
                          <a:spcPts val="5"/>
                        </a:spcBef>
                      </a:pPr>
                      <a:r>
                        <a:rPr sz="800" b="1" spc="-20" dirty="0">
                          <a:solidFill>
                            <a:srgbClr val="0000FF"/>
                          </a:solidFill>
                          <a:latin typeface="Arial"/>
                          <a:cs typeface="Arial"/>
                        </a:rPr>
                        <a:t>31.5</a:t>
                      </a:r>
                      <a:endParaRPr sz="800">
                        <a:latin typeface="Arial"/>
                        <a:cs typeface="Arial"/>
                      </a:endParaRPr>
                    </a:p>
                  </a:txBody>
                  <a:tcPr marL="0" marR="0" marT="4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15"/>
                  </a:ext>
                </a:extLst>
              </a:tr>
              <a:tr h="156910">
                <a:tc>
                  <a:txBody>
                    <a:bodyPr/>
                    <a:lstStyle/>
                    <a:p>
                      <a:pPr algn="ctr">
                        <a:lnSpc>
                          <a:spcPct val="100000"/>
                        </a:lnSpc>
                      </a:pPr>
                      <a:r>
                        <a:rPr sz="900" b="1" spc="-10" dirty="0">
                          <a:latin typeface="Arial"/>
                          <a:cs typeface="Arial"/>
                        </a:rPr>
                        <a:t>P</a:t>
                      </a:r>
                      <a:r>
                        <a:rPr sz="900" b="1" spc="-15" baseline="-20833" dirty="0">
                          <a:latin typeface="Arial"/>
                          <a:cs typeface="Arial"/>
                        </a:rPr>
                        <a:t>fus</a:t>
                      </a:r>
                      <a:r>
                        <a:rPr sz="900" b="1" spc="-10" dirty="0">
                          <a:latin typeface="Arial"/>
                          <a:cs typeface="Arial"/>
                        </a:rPr>
                        <a:t>(MW)</a:t>
                      </a:r>
                      <a:endParaRPr sz="9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algn="ctr">
                        <a:lnSpc>
                          <a:spcPct val="100000"/>
                        </a:lnSpc>
                        <a:spcBef>
                          <a:spcPts val="5"/>
                        </a:spcBef>
                      </a:pPr>
                      <a:r>
                        <a:rPr sz="800" b="1" spc="-10" dirty="0">
                          <a:solidFill>
                            <a:srgbClr val="0000FF"/>
                          </a:solidFill>
                          <a:latin typeface="Arial"/>
                          <a:cs typeface="Arial"/>
                        </a:rPr>
                        <a:t>124.9</a:t>
                      </a:r>
                      <a:endParaRPr sz="800">
                        <a:latin typeface="Arial"/>
                        <a:cs typeface="Arial"/>
                      </a:endParaRPr>
                    </a:p>
                  </a:txBody>
                  <a:tcPr marL="0" marR="0" marT="4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635" algn="ctr">
                        <a:lnSpc>
                          <a:spcPct val="100000"/>
                        </a:lnSpc>
                        <a:spcBef>
                          <a:spcPts val="5"/>
                        </a:spcBef>
                      </a:pPr>
                      <a:r>
                        <a:rPr sz="800" b="1" spc="-20" dirty="0">
                          <a:solidFill>
                            <a:srgbClr val="0000FF"/>
                          </a:solidFill>
                          <a:latin typeface="Arial"/>
                          <a:cs typeface="Arial"/>
                        </a:rPr>
                        <a:t>37.2</a:t>
                      </a:r>
                      <a:endParaRPr sz="800">
                        <a:latin typeface="Arial"/>
                        <a:cs typeface="Arial"/>
                      </a:endParaRPr>
                    </a:p>
                  </a:txBody>
                  <a:tcPr marL="0" marR="0" marT="4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16"/>
                  </a:ext>
                </a:extLst>
              </a:tr>
              <a:tr h="190959">
                <a:tc>
                  <a:txBody>
                    <a:bodyPr/>
                    <a:lstStyle/>
                    <a:p>
                      <a:pPr algn="ctr">
                        <a:lnSpc>
                          <a:spcPts val="1250"/>
                        </a:lnSpc>
                        <a:spcBef>
                          <a:spcPts val="325"/>
                        </a:spcBef>
                      </a:pPr>
                      <a:r>
                        <a:rPr sz="1400" b="1" spc="-15" baseline="13888" dirty="0">
                          <a:latin typeface="Arial"/>
                          <a:cs typeface="Arial"/>
                        </a:rPr>
                        <a:t>Q</a:t>
                      </a:r>
                      <a:r>
                        <a:rPr sz="600" b="1" spc="-10" dirty="0">
                          <a:latin typeface="Arial"/>
                          <a:cs typeface="Arial"/>
                        </a:rPr>
                        <a:t>plasma</a:t>
                      </a:r>
                      <a:endParaRPr sz="600">
                        <a:latin typeface="Arial"/>
                        <a:cs typeface="Arial"/>
                      </a:endParaRPr>
                    </a:p>
                  </a:txBody>
                  <a:tcPr marL="0" marR="0" marT="3095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algn="ctr">
                        <a:lnSpc>
                          <a:spcPct val="100000"/>
                        </a:lnSpc>
                        <a:spcBef>
                          <a:spcPts val="5"/>
                        </a:spcBef>
                      </a:pPr>
                      <a:r>
                        <a:rPr sz="800" b="1" spc="-20" dirty="0">
                          <a:solidFill>
                            <a:srgbClr val="0000FF"/>
                          </a:solidFill>
                          <a:latin typeface="Arial"/>
                          <a:cs typeface="Arial"/>
                        </a:rPr>
                        <a:t>3.56</a:t>
                      </a:r>
                      <a:endParaRPr sz="800">
                        <a:latin typeface="Arial"/>
                        <a:cs typeface="Arial"/>
                      </a:endParaRPr>
                    </a:p>
                  </a:txBody>
                  <a:tcPr marL="0" marR="0" marT="4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5"/>
                        </a:spcBef>
                      </a:pPr>
                      <a:r>
                        <a:rPr sz="800" b="1" spc="-20" dirty="0">
                          <a:solidFill>
                            <a:srgbClr val="0000FF"/>
                          </a:solidFill>
                          <a:latin typeface="Arial"/>
                          <a:cs typeface="Arial"/>
                        </a:rPr>
                        <a:t>1.18</a:t>
                      </a:r>
                      <a:endParaRPr sz="800">
                        <a:latin typeface="Arial"/>
                        <a:cs typeface="Arial"/>
                      </a:endParaRPr>
                    </a:p>
                  </a:txBody>
                  <a:tcPr marL="0" marR="0" marT="4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17"/>
                  </a:ext>
                </a:extLst>
              </a:tr>
              <a:tr h="157849">
                <a:tc>
                  <a:txBody>
                    <a:bodyPr/>
                    <a:lstStyle/>
                    <a:p>
                      <a:pPr algn="ctr">
                        <a:lnSpc>
                          <a:spcPct val="100000"/>
                        </a:lnSpc>
                      </a:pPr>
                      <a:r>
                        <a:rPr sz="900" b="1" spc="-20" dirty="0">
                          <a:latin typeface="Arial"/>
                          <a:cs typeface="Arial"/>
                        </a:rPr>
                        <a:t>Zeff</a:t>
                      </a:r>
                      <a:endParaRPr sz="9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algn="ctr">
                        <a:lnSpc>
                          <a:spcPct val="100000"/>
                        </a:lnSpc>
                        <a:spcBef>
                          <a:spcPts val="5"/>
                        </a:spcBef>
                      </a:pPr>
                      <a:r>
                        <a:rPr sz="800" b="1" spc="-20" dirty="0">
                          <a:solidFill>
                            <a:srgbClr val="0000FF"/>
                          </a:solidFill>
                          <a:latin typeface="Arial"/>
                          <a:cs typeface="Arial"/>
                        </a:rPr>
                        <a:t>1.96</a:t>
                      </a:r>
                      <a:endParaRPr sz="800">
                        <a:latin typeface="Arial"/>
                        <a:cs typeface="Arial"/>
                      </a:endParaRPr>
                    </a:p>
                  </a:txBody>
                  <a:tcPr marL="0" marR="0" marT="4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5"/>
                        </a:spcBef>
                      </a:pPr>
                      <a:r>
                        <a:rPr sz="800" b="1" spc="-20" dirty="0">
                          <a:solidFill>
                            <a:srgbClr val="0000FF"/>
                          </a:solidFill>
                          <a:latin typeface="Arial"/>
                          <a:cs typeface="Arial"/>
                        </a:rPr>
                        <a:t>1.96</a:t>
                      </a:r>
                      <a:endParaRPr sz="800">
                        <a:latin typeface="Arial"/>
                        <a:cs typeface="Arial"/>
                      </a:endParaRPr>
                    </a:p>
                  </a:txBody>
                  <a:tcPr marL="0" marR="0" marT="4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18"/>
                  </a:ext>
                </a:extLst>
              </a:tr>
              <a:tr h="157849">
                <a:tc>
                  <a:txBody>
                    <a:bodyPr/>
                    <a:lstStyle/>
                    <a:p>
                      <a:pPr algn="ctr">
                        <a:lnSpc>
                          <a:spcPct val="100000"/>
                        </a:lnSpc>
                      </a:pPr>
                      <a:r>
                        <a:rPr sz="900" b="1" spc="-10" dirty="0">
                          <a:latin typeface="Arial"/>
                          <a:cs typeface="Arial"/>
                        </a:rPr>
                        <a:t>P_LH(MW)</a:t>
                      </a:r>
                      <a:endParaRPr sz="9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DADA"/>
                    </a:solidFill>
                  </a:tcPr>
                </a:tc>
                <a:tc>
                  <a:txBody>
                    <a:bodyPr/>
                    <a:lstStyle/>
                    <a:p>
                      <a:pPr algn="ctr">
                        <a:lnSpc>
                          <a:spcPct val="100000"/>
                        </a:lnSpc>
                        <a:spcBef>
                          <a:spcPts val="5"/>
                        </a:spcBef>
                      </a:pPr>
                      <a:r>
                        <a:rPr sz="800" b="1" spc="-20" dirty="0">
                          <a:solidFill>
                            <a:srgbClr val="0000FF"/>
                          </a:solidFill>
                          <a:latin typeface="Arial"/>
                          <a:cs typeface="Arial"/>
                        </a:rPr>
                        <a:t>32.7</a:t>
                      </a:r>
                      <a:endParaRPr sz="800">
                        <a:latin typeface="Arial"/>
                        <a:cs typeface="Arial"/>
                      </a:endParaRPr>
                    </a:p>
                  </a:txBody>
                  <a:tcPr marL="0" marR="0" marT="4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635" algn="ctr">
                        <a:lnSpc>
                          <a:spcPct val="100000"/>
                        </a:lnSpc>
                        <a:spcBef>
                          <a:spcPts val="5"/>
                        </a:spcBef>
                      </a:pPr>
                      <a:r>
                        <a:rPr sz="800" b="1" spc="-20" dirty="0">
                          <a:solidFill>
                            <a:srgbClr val="0000FF"/>
                          </a:solidFill>
                          <a:latin typeface="Arial"/>
                          <a:cs typeface="Arial"/>
                        </a:rPr>
                        <a:t>18.1</a:t>
                      </a:r>
                      <a:endParaRPr sz="800" dirty="0">
                        <a:latin typeface="Arial"/>
                        <a:cs typeface="Arial"/>
                      </a:endParaRPr>
                    </a:p>
                  </a:txBody>
                  <a:tcPr marL="0" marR="0" marT="4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19"/>
                  </a:ext>
                </a:extLst>
              </a:tr>
            </a:tbl>
          </a:graphicData>
        </a:graphic>
      </p:graphicFrame>
      <p:pic>
        <p:nvPicPr>
          <p:cNvPr id="6" name="object 6"/>
          <p:cNvPicPr/>
          <p:nvPr/>
        </p:nvPicPr>
        <p:blipFill>
          <a:blip r:embed="rId3" cstate="print"/>
          <a:stretch>
            <a:fillRect/>
          </a:stretch>
        </p:blipFill>
        <p:spPr>
          <a:xfrm>
            <a:off x="4971829" y="2928080"/>
            <a:ext cx="3387347" cy="3080997"/>
          </a:xfrm>
          <a:prstGeom prst="rect">
            <a:avLst/>
          </a:prstGeom>
        </p:spPr>
      </p:pic>
      <p:sp>
        <p:nvSpPr>
          <p:cNvPr id="7" name="object 7"/>
          <p:cNvSpPr txBox="1"/>
          <p:nvPr/>
        </p:nvSpPr>
        <p:spPr>
          <a:xfrm>
            <a:off x="679645" y="6088980"/>
            <a:ext cx="1866424" cy="431528"/>
          </a:xfrm>
          <a:prstGeom prst="rect">
            <a:avLst/>
          </a:prstGeom>
        </p:spPr>
        <p:txBody>
          <a:bodyPr vert="horz" wrap="square" lIns="0" tIns="20955" rIns="0" bIns="0" rtlCol="0">
            <a:spAutoFit/>
          </a:bodyPr>
          <a:lstStyle/>
          <a:p>
            <a:pPr marL="147638" marR="3810" lvl="0" indent="-138589" algn="l" defTabSz="685800" rtl="0" eaLnBrk="1" fontAlgn="auto" latinLnBrk="0" hangingPunct="1">
              <a:lnSpc>
                <a:spcPts val="1575"/>
              </a:lnSpc>
              <a:spcBef>
                <a:spcPts val="165"/>
              </a:spcBef>
              <a:spcAft>
                <a:spcPts val="0"/>
              </a:spcAft>
              <a:buClrTx/>
              <a:buSzTx/>
              <a:buFontTx/>
              <a:buNone/>
              <a:tabLst/>
              <a:defRPr/>
            </a:pPr>
            <a:r>
              <a:rPr kumimoji="0" sz="1350" b="1" i="0" u="none" strike="noStrike" kern="0" cap="none" spc="0" normalizeH="0" baseline="0" noProof="0" dirty="0">
                <a:ln>
                  <a:noFill/>
                </a:ln>
                <a:solidFill>
                  <a:sysClr val="windowText" lastClr="000000"/>
                </a:solidFill>
                <a:effectLst/>
                <a:uLnTx/>
                <a:uFillTx/>
                <a:latin typeface="Arial"/>
                <a:ea typeface="+mn-ea"/>
                <a:cs typeface="Arial"/>
              </a:rPr>
              <a:t>Machine</a:t>
            </a:r>
            <a:r>
              <a:rPr kumimoji="0" sz="1350" b="1" i="0" u="none" strike="noStrike" kern="0" cap="none" spc="-26" normalizeH="0" baseline="0" noProof="0" dirty="0">
                <a:ln>
                  <a:noFill/>
                </a:ln>
                <a:solidFill>
                  <a:sysClr val="windowText" lastClr="000000"/>
                </a:solidFill>
                <a:effectLst/>
                <a:uLnTx/>
                <a:uFillTx/>
                <a:latin typeface="Arial"/>
                <a:ea typeface="+mn-ea"/>
                <a:cs typeface="Arial"/>
              </a:rPr>
              <a:t> </a:t>
            </a:r>
            <a:r>
              <a:rPr kumimoji="0" sz="1350" b="1" i="0" u="none" strike="noStrike" kern="0" cap="none" spc="0" normalizeH="0" baseline="0" noProof="0" dirty="0">
                <a:ln>
                  <a:noFill/>
                </a:ln>
                <a:solidFill>
                  <a:sysClr val="windowText" lastClr="000000"/>
                </a:solidFill>
                <a:effectLst/>
                <a:uLnTx/>
                <a:uFillTx/>
                <a:latin typeface="Arial"/>
                <a:ea typeface="+mn-ea"/>
                <a:cs typeface="Arial"/>
              </a:rPr>
              <a:t>size</a:t>
            </a:r>
            <a:r>
              <a:rPr kumimoji="0" sz="1350" b="1" i="0" u="none" strike="noStrike" kern="0" cap="none" spc="-23" normalizeH="0" baseline="0" noProof="0" dirty="0">
                <a:ln>
                  <a:noFill/>
                </a:ln>
                <a:solidFill>
                  <a:sysClr val="windowText" lastClr="000000"/>
                </a:solidFill>
                <a:effectLst/>
                <a:uLnTx/>
                <a:uFillTx/>
                <a:latin typeface="Arial"/>
                <a:ea typeface="+mn-ea"/>
                <a:cs typeface="Arial"/>
              </a:rPr>
              <a:t> </a:t>
            </a:r>
            <a:r>
              <a:rPr kumimoji="0" sz="1350" b="1" i="0" u="none" strike="noStrike" kern="0" cap="none" spc="0" normalizeH="0" baseline="0" noProof="0" dirty="0">
                <a:ln>
                  <a:noFill/>
                </a:ln>
                <a:solidFill>
                  <a:sysClr val="windowText" lastClr="000000"/>
                </a:solidFill>
                <a:effectLst/>
                <a:uLnTx/>
                <a:uFillTx/>
                <a:latin typeface="Arial"/>
                <a:ea typeface="+mn-ea"/>
                <a:cs typeface="Arial"/>
              </a:rPr>
              <a:t>has</a:t>
            </a:r>
            <a:r>
              <a:rPr kumimoji="0" sz="1350" b="1" i="0" u="none" strike="noStrike" kern="0" cap="none" spc="-23" normalizeH="0" baseline="0" noProof="0" dirty="0">
                <a:ln>
                  <a:noFill/>
                </a:ln>
                <a:solidFill>
                  <a:sysClr val="windowText" lastClr="000000"/>
                </a:solidFill>
                <a:effectLst/>
                <a:uLnTx/>
                <a:uFillTx/>
                <a:latin typeface="Arial"/>
                <a:ea typeface="+mn-ea"/>
                <a:cs typeface="Arial"/>
              </a:rPr>
              <a:t> </a:t>
            </a:r>
            <a:r>
              <a:rPr kumimoji="0" sz="1350" b="1" i="0" u="none" strike="noStrike" kern="0" cap="none" spc="-15" normalizeH="0" baseline="0" noProof="0" dirty="0">
                <a:ln>
                  <a:noFill/>
                </a:ln>
                <a:solidFill>
                  <a:sysClr val="windowText" lastClr="000000"/>
                </a:solidFill>
                <a:effectLst/>
                <a:uLnTx/>
                <a:uFillTx/>
                <a:latin typeface="Arial"/>
                <a:ea typeface="+mn-ea"/>
                <a:cs typeface="Arial"/>
              </a:rPr>
              <a:t>been </a:t>
            </a:r>
            <a:r>
              <a:rPr kumimoji="0" sz="1350" b="1" i="0" u="none" strike="noStrike" kern="0" cap="none" spc="0" normalizeH="0" baseline="0" noProof="0" dirty="0">
                <a:ln>
                  <a:noFill/>
                </a:ln>
                <a:solidFill>
                  <a:sysClr val="windowText" lastClr="000000"/>
                </a:solidFill>
                <a:effectLst/>
                <a:uLnTx/>
                <a:uFillTx/>
                <a:latin typeface="Arial"/>
                <a:ea typeface="+mn-ea"/>
                <a:cs typeface="Arial"/>
              </a:rPr>
              <a:t>fixed</a:t>
            </a:r>
            <a:r>
              <a:rPr kumimoji="0" sz="1350" b="1" i="0" u="none" strike="noStrike" kern="0" cap="none" spc="-15" normalizeH="0" baseline="0" noProof="0" dirty="0">
                <a:ln>
                  <a:noFill/>
                </a:ln>
                <a:solidFill>
                  <a:sysClr val="windowText" lastClr="000000"/>
                </a:solidFill>
                <a:effectLst/>
                <a:uLnTx/>
                <a:uFillTx/>
                <a:latin typeface="Arial"/>
                <a:ea typeface="+mn-ea"/>
                <a:cs typeface="Arial"/>
              </a:rPr>
              <a:t> </a:t>
            </a:r>
            <a:r>
              <a:rPr kumimoji="0" sz="1350" b="1" i="0" u="none" strike="noStrike" kern="0" cap="none" spc="0" normalizeH="0" baseline="0" noProof="0" dirty="0">
                <a:ln>
                  <a:noFill/>
                </a:ln>
                <a:solidFill>
                  <a:sysClr val="windowText" lastClr="000000"/>
                </a:solidFill>
                <a:effectLst/>
                <a:uLnTx/>
                <a:uFillTx/>
                <a:latin typeface="Arial"/>
                <a:ea typeface="+mn-ea"/>
                <a:cs typeface="Arial"/>
              </a:rPr>
              <a:t>on</a:t>
            </a:r>
            <a:r>
              <a:rPr kumimoji="0" sz="1350" b="1" i="0" u="none" strike="noStrike" kern="0" cap="none" spc="-23" normalizeH="0" baseline="0" noProof="0" dirty="0">
                <a:ln>
                  <a:noFill/>
                </a:ln>
                <a:solidFill>
                  <a:sysClr val="windowText" lastClr="000000"/>
                </a:solidFill>
                <a:effectLst/>
                <a:uLnTx/>
                <a:uFillTx/>
                <a:latin typeface="Arial"/>
                <a:ea typeface="+mn-ea"/>
                <a:cs typeface="Arial"/>
              </a:rPr>
              <a:t> </a:t>
            </a:r>
            <a:r>
              <a:rPr kumimoji="0" sz="1350" b="1" i="0" u="none" strike="noStrike" kern="0" cap="none" spc="-8" normalizeH="0" baseline="0" noProof="0" dirty="0">
                <a:ln>
                  <a:noFill/>
                </a:ln>
                <a:solidFill>
                  <a:sysClr val="windowText" lastClr="000000"/>
                </a:solidFill>
                <a:effectLst/>
                <a:uLnTx/>
                <a:uFillTx/>
                <a:latin typeface="Arial"/>
                <a:ea typeface="+mn-ea"/>
                <a:cs typeface="Arial"/>
              </a:rPr>
              <a:t>Jan.2022.2</a:t>
            </a:r>
            <a:endParaRPr kumimoji="0" sz="135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10" name="Rectangle 9">
            <a:extLst>
              <a:ext uri="{FF2B5EF4-FFF2-40B4-BE49-F238E27FC236}">
                <a16:creationId xmlns:a16="http://schemas.microsoft.com/office/drawing/2014/main" id="{EF7321E2-24E5-4D38-B525-856E862AEBF5}"/>
              </a:ext>
            </a:extLst>
          </p:cNvPr>
          <p:cNvSpPr/>
          <p:nvPr/>
        </p:nvSpPr>
        <p:spPr>
          <a:xfrm>
            <a:off x="4205912" y="2127587"/>
            <a:ext cx="4919179"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Features</a:t>
            </a:r>
            <a:r>
              <a:rPr kumimoji="0" lang="en-US" sz="1600" b="0" i="0" u="none" strike="noStrike" kern="1200" cap="none" spc="0" normalizeH="0" baseline="0" noProof="0" dirty="0">
                <a:ln>
                  <a:noFill/>
                </a:ln>
                <a:solidFill>
                  <a:prstClr val="black"/>
                </a:solidFill>
                <a:effectLst/>
                <a:uLnTx/>
                <a:uFillTx/>
                <a:latin typeface="Calibri"/>
                <a:ea typeface="+mn-ea"/>
                <a:cs typeface="+mn-cs"/>
              </a:rPr>
              <a:t>: Superconducting magnets, HTS in CS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TEST ports with blanket TBM/sectors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Notable: fast schedule: design, R&amp;D, construction, etc. </a:t>
            </a:r>
          </a:p>
        </p:txBody>
      </p:sp>
      <p:sp>
        <p:nvSpPr>
          <p:cNvPr id="11" name="Rectangle 10">
            <a:extLst>
              <a:ext uri="{FF2B5EF4-FFF2-40B4-BE49-F238E27FC236}">
                <a16:creationId xmlns:a16="http://schemas.microsoft.com/office/drawing/2014/main" id="{36AFA16C-7517-4077-81B4-D4D97DFD9A4F}"/>
              </a:ext>
            </a:extLst>
          </p:cNvPr>
          <p:cNvSpPr/>
          <p:nvPr/>
        </p:nvSpPr>
        <p:spPr>
          <a:xfrm>
            <a:off x="362967" y="718430"/>
            <a:ext cx="8704757"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Mission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Steady state DT plasma with Q ~ 1,  together with material, blanket and fuel inventory testing (VNS-type mission): </a:t>
            </a:r>
            <a:r>
              <a:rPr kumimoji="0" lang="en-US" sz="1600" b="0" i="0" u="none" strike="noStrike" kern="1200" cap="none" spc="0" normalizeH="0" baseline="0" noProof="0" dirty="0" err="1">
                <a:ln>
                  <a:noFill/>
                </a:ln>
                <a:solidFill>
                  <a:srgbClr val="000000"/>
                </a:solidFill>
                <a:effectLst/>
                <a:uLnTx/>
                <a:uFillTx/>
                <a:latin typeface="Arial"/>
                <a:ea typeface="+mn-ea"/>
                <a:cs typeface="+mn-cs"/>
              </a:rPr>
              <a:t>P</a:t>
            </a:r>
            <a:r>
              <a:rPr kumimoji="0" lang="en-US" sz="1600" b="0" i="0" u="none" strike="noStrike" kern="1200" cap="none" spc="0" normalizeH="0" baseline="-25000" noProof="0" dirty="0" err="1">
                <a:ln>
                  <a:noFill/>
                </a:ln>
                <a:solidFill>
                  <a:srgbClr val="000000"/>
                </a:solidFill>
                <a:effectLst/>
                <a:uLnTx/>
                <a:uFillTx/>
                <a:latin typeface="Arial"/>
                <a:ea typeface="+mn-ea"/>
                <a:cs typeface="+mn-cs"/>
              </a:rPr>
              <a:t>fusion</a:t>
            </a:r>
            <a:r>
              <a:rPr kumimoji="0" lang="en-US" sz="1600" b="0" i="0" u="none" strike="noStrike" kern="1200" cap="none" spc="0" normalizeH="0" baseline="0" noProof="0" dirty="0">
                <a:ln>
                  <a:noFill/>
                </a:ln>
                <a:solidFill>
                  <a:prstClr val="black"/>
                </a:solidFill>
                <a:effectLst/>
                <a:uLnTx/>
                <a:uFillTx/>
                <a:latin typeface="Calibri"/>
                <a:ea typeface="+mn-ea"/>
                <a:cs typeface="+mn-cs"/>
              </a:rPr>
              <a:t>~ 40 MW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Short pulse DT plasma with Q &gt; 5 (burning plasma physics mission): </a:t>
            </a:r>
            <a:r>
              <a:rPr kumimoji="0" lang="en-US" sz="1600" b="0" i="0" u="none" strike="noStrike" kern="1200" cap="none" spc="0" normalizeH="0" baseline="0" noProof="0" dirty="0" err="1">
                <a:ln>
                  <a:noFill/>
                </a:ln>
                <a:solidFill>
                  <a:srgbClr val="000000"/>
                </a:solidFill>
                <a:effectLst/>
                <a:uLnTx/>
                <a:uFillTx/>
                <a:latin typeface="Arial"/>
                <a:ea typeface="+mn-ea"/>
                <a:cs typeface="+mn-cs"/>
              </a:rPr>
              <a:t>P</a:t>
            </a:r>
            <a:r>
              <a:rPr kumimoji="0" lang="en-US" sz="1600" b="0" i="0" u="none" strike="noStrike" kern="1200" cap="none" spc="0" normalizeH="0" baseline="-25000" noProof="0" dirty="0" err="1">
                <a:ln>
                  <a:noFill/>
                </a:ln>
                <a:solidFill>
                  <a:srgbClr val="000000"/>
                </a:solidFill>
                <a:effectLst/>
                <a:uLnTx/>
                <a:uFillTx/>
                <a:latin typeface="Arial"/>
                <a:ea typeface="+mn-ea"/>
                <a:cs typeface="+mn-cs"/>
              </a:rPr>
              <a:t>fusion</a:t>
            </a:r>
            <a:r>
              <a:rPr kumimoji="0" lang="en-US" sz="1600" b="0" i="0" u="none" strike="noStrike" kern="1200" cap="none" spc="0" normalizeH="0" baseline="-25000" noProof="0" dirty="0">
                <a:ln>
                  <a:noFill/>
                </a:ln>
                <a:solidFill>
                  <a:srgbClr val="000000"/>
                </a:solidFill>
                <a:effectLst/>
                <a:uLnTx/>
                <a:uFillTx/>
                <a:latin typeface="Arial"/>
                <a:ea typeface="+mn-ea"/>
                <a:cs typeface="+mn-cs"/>
              </a:rPr>
              <a:t> </a:t>
            </a:r>
            <a:r>
              <a:rPr kumimoji="0" lang="en-US" sz="1600" b="0" i="0" u="none" strike="noStrike" kern="1200" cap="none" spc="0" normalizeH="0" baseline="0" noProof="0" dirty="0">
                <a:ln>
                  <a:noFill/>
                </a:ln>
                <a:solidFill>
                  <a:srgbClr val="000000"/>
                </a:solidFill>
                <a:effectLst/>
                <a:uLnTx/>
                <a:uFillTx/>
                <a:latin typeface="Arial"/>
                <a:ea typeface="+mn-ea"/>
                <a:cs typeface="+mn-cs"/>
              </a:rPr>
              <a:t>= 125 MW </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Develop key technologies for CFETR (DEMO/PILOT -type)</a:t>
            </a:r>
          </a:p>
        </p:txBody>
      </p:sp>
      <p:sp>
        <p:nvSpPr>
          <p:cNvPr id="12" name="TextBox 11">
            <a:extLst>
              <a:ext uri="{FF2B5EF4-FFF2-40B4-BE49-F238E27FC236}">
                <a16:creationId xmlns:a16="http://schemas.microsoft.com/office/drawing/2014/main" id="{FA4F55B2-C21D-4EC7-8918-121D7C17B518}"/>
              </a:ext>
            </a:extLst>
          </p:cNvPr>
          <p:cNvSpPr txBox="1"/>
          <p:nvPr/>
        </p:nvSpPr>
        <p:spPr>
          <a:xfrm>
            <a:off x="2257273" y="190673"/>
            <a:ext cx="462945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Calibri"/>
                <a:ea typeface="+mn-ea"/>
                <a:cs typeface="+mn-cs"/>
              </a:rPr>
              <a:t>Highlights of Chinese BEST</a:t>
            </a:r>
          </a:p>
        </p:txBody>
      </p:sp>
    </p:spTree>
    <p:extLst>
      <p:ext uri="{BB962C8B-B14F-4D97-AF65-F5344CB8AC3E}">
        <p14:creationId xmlns:p14="http://schemas.microsoft.com/office/powerpoint/2010/main" val="1377562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7F232-7B01-5F99-45FB-D84DF1ABAC6E}"/>
              </a:ext>
            </a:extLst>
          </p:cNvPr>
          <p:cNvSpPr>
            <a:spLocks noGrp="1"/>
          </p:cNvSpPr>
          <p:nvPr>
            <p:ph type="title"/>
          </p:nvPr>
        </p:nvSpPr>
        <p:spPr>
          <a:xfrm>
            <a:off x="471724" y="156473"/>
            <a:ext cx="8304830" cy="457200"/>
          </a:xfrm>
        </p:spPr>
        <p:txBody>
          <a:bodyPr/>
          <a:lstStyle/>
          <a:p>
            <a:r>
              <a:rPr lang="de-DE" sz="2400" dirty="0"/>
              <a:t>Highlights of EU Study of VNS </a:t>
            </a:r>
            <a:endParaRPr lang="en-GB" sz="2400" dirty="0"/>
          </a:p>
        </p:txBody>
      </p:sp>
      <p:sp>
        <p:nvSpPr>
          <p:cNvPr id="9" name="TextBox 8">
            <a:extLst>
              <a:ext uri="{FF2B5EF4-FFF2-40B4-BE49-F238E27FC236}">
                <a16:creationId xmlns:a16="http://schemas.microsoft.com/office/drawing/2014/main" id="{11DACC8D-3B0D-1D04-96CA-88D7D42A1BA4}"/>
              </a:ext>
            </a:extLst>
          </p:cNvPr>
          <p:cNvSpPr txBox="1"/>
          <p:nvPr/>
        </p:nvSpPr>
        <p:spPr>
          <a:xfrm>
            <a:off x="1210474" y="3682408"/>
            <a:ext cx="6143032" cy="30008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45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Calibri"/>
                <a:ea typeface="+mn-ea"/>
                <a:cs typeface="+mn-cs"/>
              </a:rPr>
              <a:t> </a:t>
            </a:r>
          </a:p>
        </p:txBody>
      </p:sp>
      <p:sp>
        <p:nvSpPr>
          <p:cNvPr id="5" name="TextBox 4">
            <a:extLst>
              <a:ext uri="{FF2B5EF4-FFF2-40B4-BE49-F238E27FC236}">
                <a16:creationId xmlns:a16="http://schemas.microsoft.com/office/drawing/2014/main" id="{C634D622-5019-AFCB-4EEE-97FECB15B9CF}"/>
              </a:ext>
            </a:extLst>
          </p:cNvPr>
          <p:cNvSpPr txBox="1"/>
          <p:nvPr/>
        </p:nvSpPr>
        <p:spPr>
          <a:xfrm>
            <a:off x="4389200" y="169661"/>
            <a:ext cx="4669878"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B050"/>
                </a:solidFill>
                <a:effectLst/>
                <a:uLnTx/>
                <a:uFillTx/>
                <a:latin typeface="Calibri"/>
                <a:ea typeface="+mn-ea"/>
                <a:cs typeface="+mn-cs"/>
              </a:rPr>
              <a:t> Reference: G. Federici </a:t>
            </a:r>
            <a:r>
              <a:rPr kumimoji="0" lang="en-US" sz="1050" b="0" i="0" u="none" strike="noStrike" kern="1200" cap="none" spc="0" normalizeH="0" baseline="0" noProof="0" dirty="0">
                <a:ln>
                  <a:noFill/>
                </a:ln>
                <a:solidFill>
                  <a:srgbClr val="00B050"/>
                </a:solidFill>
                <a:effectLst/>
                <a:uLnTx/>
                <a:uFillTx/>
                <a:latin typeface="Calibri"/>
                <a:ea typeface="+mn-ea"/>
                <a:cs typeface="+mn-cs"/>
              </a:rPr>
              <a:t>- </a:t>
            </a:r>
            <a:r>
              <a:rPr kumimoji="0" lang="en-GB" sz="1050" b="1" i="1" u="none" strike="noStrike" kern="1200" cap="none" spc="0" normalizeH="0" baseline="0" noProof="0" dirty="0">
                <a:ln>
                  <a:noFill/>
                </a:ln>
                <a:solidFill>
                  <a:srgbClr val="00B050"/>
                </a:solidFill>
                <a:effectLst/>
                <a:uLnTx/>
                <a:uFillTx/>
                <a:latin typeface="Calibri"/>
                <a:ea typeface="Calibri" panose="020F0502020204030204" pitchFamily="34" charset="0"/>
                <a:cs typeface="Times New Roman" panose="02020603050405020304" pitchFamily="18" charset="0"/>
              </a:rPr>
              <a:t>Testing Needs for the Development and Qualification of a Breeding Blanket for DEMO</a:t>
            </a:r>
            <a:r>
              <a:rPr kumimoji="0" lang="en-GB" sz="1050" b="0" i="0" u="none" strike="noStrike" kern="1200" cap="none" spc="0" normalizeH="0" baseline="0" noProof="0" dirty="0">
                <a:ln>
                  <a:noFill/>
                </a:ln>
                <a:solidFill>
                  <a:srgbClr val="00B050"/>
                </a:solidFill>
                <a:effectLst/>
                <a:uLnTx/>
                <a:uFillTx/>
                <a:latin typeface="Calibri"/>
                <a:ea typeface="Calibri" panose="020F0502020204030204" pitchFamily="34" charset="0"/>
                <a:cs typeface="Times New Roman" panose="02020603050405020304" pitchFamily="18" charset="0"/>
              </a:rPr>
              <a:t>, </a:t>
            </a:r>
            <a:r>
              <a:rPr kumimoji="0" lang="it-IT" sz="1050" b="1" i="0" u="none" strike="noStrike" kern="1200" cap="none" spc="0" normalizeH="0" baseline="0" noProof="0" dirty="0" err="1">
                <a:ln>
                  <a:noFill/>
                </a:ln>
                <a:solidFill>
                  <a:srgbClr val="00B050"/>
                </a:solidFill>
                <a:effectLst/>
                <a:uLnTx/>
                <a:uFillTx/>
                <a:latin typeface="Calibri"/>
                <a:ea typeface="Calibri" panose="020F0502020204030204" pitchFamily="34" charset="0"/>
                <a:cs typeface="Times New Roman" panose="02020603050405020304" pitchFamily="18" charset="0"/>
              </a:rPr>
              <a:t>Nucl</a:t>
            </a:r>
            <a:r>
              <a:rPr kumimoji="0" lang="it-IT" sz="1050" b="1" i="0" u="none" strike="noStrike" kern="1200" cap="none" spc="0" normalizeH="0" baseline="0" noProof="0" dirty="0">
                <a:ln>
                  <a:noFill/>
                </a:ln>
                <a:solidFill>
                  <a:srgbClr val="00B050"/>
                </a:solidFill>
                <a:effectLst/>
                <a:uLnTx/>
                <a:uFillTx/>
                <a:latin typeface="Calibri"/>
                <a:ea typeface="Calibri" panose="020F0502020204030204" pitchFamily="34" charset="0"/>
                <a:cs typeface="Times New Roman" panose="02020603050405020304" pitchFamily="18" charset="0"/>
              </a:rPr>
              <a:t>. Fusion 63 (2023) 125002.</a:t>
            </a:r>
          </a:p>
        </p:txBody>
      </p:sp>
      <p:sp>
        <p:nvSpPr>
          <p:cNvPr id="8" name="Slide Number Placeholder 4">
            <a:extLst>
              <a:ext uri="{FF2B5EF4-FFF2-40B4-BE49-F238E27FC236}">
                <a16:creationId xmlns:a16="http://schemas.microsoft.com/office/drawing/2014/main" id="{B5C7E393-D526-C566-FE10-8E1AAD6970B3}"/>
              </a:ext>
            </a:extLst>
          </p:cNvPr>
          <p:cNvSpPr>
            <a:spLocks noGrp="1"/>
          </p:cNvSpPr>
          <p:nvPr>
            <p:ph type="sldNum" sz="quarter" idx="12"/>
          </p:nvPr>
        </p:nvSpPr>
        <p:spPr>
          <a:xfrm>
            <a:off x="0" y="5799778"/>
            <a:ext cx="540060" cy="149381"/>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800" b="0" i="0" u="none" strike="noStrike" kern="1200" cap="none" spc="0" normalizeH="0" baseline="0" noProof="0">
                <a:ln>
                  <a:noFill/>
                </a:ln>
                <a:solidFill>
                  <a:prstClr val="white"/>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Footer Placeholder 5">
            <a:extLst>
              <a:ext uri="{FF2B5EF4-FFF2-40B4-BE49-F238E27FC236}">
                <a16:creationId xmlns:a16="http://schemas.microsoft.com/office/drawing/2014/main" id="{BE4DF7E4-C87C-7FFB-CDCC-10192A427056}"/>
              </a:ext>
            </a:extLst>
          </p:cNvPr>
          <p:cNvSpPr>
            <a:spLocks noGrp="1"/>
          </p:cNvSpPr>
          <p:nvPr>
            <p:ph type="ftr" sz="quarter" idx="11"/>
          </p:nvPr>
        </p:nvSpPr>
        <p:spPr>
          <a:xfrm>
            <a:off x="3412898" y="5779345"/>
            <a:ext cx="5111549" cy="247211"/>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a:ea typeface="+mn-ea"/>
                <a:cs typeface="+mn-cs"/>
              </a:rPr>
              <a:t>Volume VNS Feasibility Study w. STAC, 17 Sept.  2024</a:t>
            </a:r>
          </a:p>
        </p:txBody>
      </p:sp>
      <p:sp>
        <p:nvSpPr>
          <p:cNvPr id="13" name="Footer Placeholder 4">
            <a:extLst>
              <a:ext uri="{FF2B5EF4-FFF2-40B4-BE49-F238E27FC236}">
                <a16:creationId xmlns:a16="http://schemas.microsoft.com/office/drawing/2014/main" id="{40112EFE-0EF7-47FA-8A28-E954FBFB001E}"/>
              </a:ext>
            </a:extLst>
          </p:cNvPr>
          <p:cNvSpPr txBox="1">
            <a:spLocks/>
          </p:cNvSpPr>
          <p:nvPr/>
        </p:nvSpPr>
        <p:spPr>
          <a:xfrm>
            <a:off x="3892116" y="6537055"/>
            <a:ext cx="1594284" cy="382140"/>
          </a:xfrm>
          <a:prstGeom prst="rect">
            <a:avLst/>
          </a:prstGeom>
        </p:spPr>
        <p:txBody>
          <a:bodyPr anchor="t"/>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a:ea typeface="+mn-ea"/>
                <a:cs typeface="+mn-cs"/>
              </a:rPr>
              <a:t>M. Abdou FPA 12-3-2024</a:t>
            </a: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6" name="Picture 15">
            <a:extLst>
              <a:ext uri="{FF2B5EF4-FFF2-40B4-BE49-F238E27FC236}">
                <a16:creationId xmlns:a16="http://schemas.microsoft.com/office/drawing/2014/main" id="{952743D0-A4B7-4A8C-BFFE-3C0F42776130}"/>
              </a:ext>
            </a:extLst>
          </p:cNvPr>
          <p:cNvPicPr>
            <a:picLocks noChangeAspect="1"/>
          </p:cNvPicPr>
          <p:nvPr/>
        </p:nvPicPr>
        <p:blipFill rotWithShape="1">
          <a:blip r:embed="rId2"/>
          <a:srcRect l="9014" r="34711"/>
          <a:stretch/>
        </p:blipFill>
        <p:spPr>
          <a:xfrm>
            <a:off x="188647" y="3574123"/>
            <a:ext cx="3035604" cy="2879333"/>
          </a:xfrm>
          <a:prstGeom prst="rect">
            <a:avLst/>
          </a:prstGeom>
        </p:spPr>
      </p:pic>
      <p:pic>
        <p:nvPicPr>
          <p:cNvPr id="17" name="Picture 16">
            <a:extLst>
              <a:ext uri="{FF2B5EF4-FFF2-40B4-BE49-F238E27FC236}">
                <a16:creationId xmlns:a16="http://schemas.microsoft.com/office/drawing/2014/main" id="{3CD569AA-7187-4D52-A73B-D29BBDE2A9A1}"/>
              </a:ext>
            </a:extLst>
          </p:cNvPr>
          <p:cNvPicPr>
            <a:picLocks noChangeAspect="1"/>
          </p:cNvPicPr>
          <p:nvPr/>
        </p:nvPicPr>
        <p:blipFill rotWithShape="1">
          <a:blip r:embed="rId2"/>
          <a:srcRect l="67618" t="22454" r="7671" b="22513"/>
          <a:stretch/>
        </p:blipFill>
        <p:spPr>
          <a:xfrm>
            <a:off x="3224251" y="3392601"/>
            <a:ext cx="1332974" cy="1584567"/>
          </a:xfrm>
          <a:prstGeom prst="rect">
            <a:avLst/>
          </a:prstGeom>
        </p:spPr>
      </p:pic>
      <p:graphicFrame>
        <p:nvGraphicFramePr>
          <p:cNvPr id="18" name="Table 17">
            <a:extLst>
              <a:ext uri="{FF2B5EF4-FFF2-40B4-BE49-F238E27FC236}">
                <a16:creationId xmlns:a16="http://schemas.microsoft.com/office/drawing/2014/main" id="{BFC152CA-4410-4E72-942A-CBC343E716FD}"/>
              </a:ext>
            </a:extLst>
          </p:cNvPr>
          <p:cNvGraphicFramePr>
            <a:graphicFrameLocks noGrp="1"/>
          </p:cNvGraphicFramePr>
          <p:nvPr>
            <p:extLst/>
          </p:nvPr>
        </p:nvGraphicFramePr>
        <p:xfrm>
          <a:off x="5192782" y="755604"/>
          <a:ext cx="3701196" cy="4024889"/>
        </p:xfrm>
        <a:graphic>
          <a:graphicData uri="http://schemas.openxmlformats.org/drawingml/2006/table">
            <a:tbl>
              <a:tblPr firstRow="1" bandRow="1">
                <a:tableStyleId>{5C22544A-7EE6-4342-B048-85BDC9FD1C3A}</a:tableStyleId>
              </a:tblPr>
              <a:tblGrid>
                <a:gridCol w="2321214">
                  <a:extLst>
                    <a:ext uri="{9D8B030D-6E8A-4147-A177-3AD203B41FA5}">
                      <a16:colId xmlns:a16="http://schemas.microsoft.com/office/drawing/2014/main" val="1162860852"/>
                    </a:ext>
                  </a:extLst>
                </a:gridCol>
                <a:gridCol w="689991">
                  <a:extLst>
                    <a:ext uri="{9D8B030D-6E8A-4147-A177-3AD203B41FA5}">
                      <a16:colId xmlns:a16="http://schemas.microsoft.com/office/drawing/2014/main" val="2137664759"/>
                    </a:ext>
                  </a:extLst>
                </a:gridCol>
                <a:gridCol w="689991">
                  <a:extLst>
                    <a:ext uri="{9D8B030D-6E8A-4147-A177-3AD203B41FA5}">
                      <a16:colId xmlns:a16="http://schemas.microsoft.com/office/drawing/2014/main" val="1350936282"/>
                    </a:ext>
                  </a:extLst>
                </a:gridCol>
              </a:tblGrid>
              <a:tr h="198699">
                <a:tc>
                  <a:txBody>
                    <a:bodyPr/>
                    <a:lstStyle/>
                    <a:p>
                      <a:pPr>
                        <a:spcAft>
                          <a:spcPts val="0"/>
                        </a:spcAft>
                      </a:pPr>
                      <a:endParaRPr lang="en-GB" sz="1500" dirty="0"/>
                    </a:p>
                  </a:txBody>
                  <a:tcPr marL="68580" marR="68580" marT="34290" marB="34290"/>
                </a:tc>
                <a:tc>
                  <a:txBody>
                    <a:bodyPr/>
                    <a:lstStyle/>
                    <a:p>
                      <a:pPr algn="ctr">
                        <a:spcAft>
                          <a:spcPts val="0"/>
                        </a:spcAft>
                      </a:pPr>
                      <a:r>
                        <a:rPr lang="en-US" sz="1500" dirty="0"/>
                        <a:t>VNS</a:t>
                      </a:r>
                      <a:endParaRPr lang="en-GB" sz="1500" dirty="0"/>
                    </a:p>
                  </a:txBody>
                  <a:tcPr marL="68580" marR="68580" marT="34290" marB="34290"/>
                </a:tc>
                <a:tc>
                  <a:txBody>
                    <a:bodyPr/>
                    <a:lstStyle/>
                    <a:p>
                      <a:pPr algn="ctr">
                        <a:spcAft>
                          <a:spcPts val="0"/>
                        </a:spcAft>
                      </a:pPr>
                      <a:r>
                        <a:rPr lang="en-US" sz="1500" dirty="0"/>
                        <a:t>ITER</a:t>
                      </a:r>
                      <a:endParaRPr lang="en-GB" sz="1500" dirty="0"/>
                    </a:p>
                  </a:txBody>
                  <a:tcPr marL="68580" marR="68580" marT="34290" marB="34290"/>
                </a:tc>
                <a:extLst>
                  <a:ext uri="{0D108BD9-81ED-4DB2-BD59-A6C34878D82A}">
                    <a16:rowId xmlns:a16="http://schemas.microsoft.com/office/drawing/2014/main" val="2345710685"/>
                  </a:ext>
                </a:extLst>
              </a:tr>
              <a:tr h="274320">
                <a:tc>
                  <a:txBody>
                    <a:bodyPr/>
                    <a:lstStyle/>
                    <a:p>
                      <a:pPr>
                        <a:spcAft>
                          <a:spcPts val="0"/>
                        </a:spcAft>
                      </a:pPr>
                      <a:r>
                        <a:rPr lang="en-US" sz="1400" b="0" dirty="0"/>
                        <a:t>Linear Size, R</a:t>
                      </a:r>
                      <a:r>
                        <a:rPr lang="en-US" sz="1400" b="0" baseline="-25000" dirty="0"/>
                        <a:t>o</a:t>
                      </a:r>
                      <a:r>
                        <a:rPr lang="en-US" sz="1400" b="0" dirty="0"/>
                        <a:t>, (m)</a:t>
                      </a:r>
                      <a:endParaRPr lang="en-GB" sz="1400" b="0" baseline="-25000" dirty="0"/>
                    </a:p>
                  </a:txBody>
                  <a:tcPr marL="68580" marR="68580" marT="34290" marB="34290"/>
                </a:tc>
                <a:tc>
                  <a:txBody>
                    <a:bodyPr/>
                    <a:lstStyle/>
                    <a:p>
                      <a:pPr algn="ctr">
                        <a:spcAft>
                          <a:spcPts val="0"/>
                        </a:spcAft>
                      </a:pPr>
                      <a:r>
                        <a:rPr lang="en-US" sz="1400" b="0" dirty="0"/>
                        <a:t>2.5</a:t>
                      </a:r>
                      <a:endParaRPr lang="en-GB" sz="1400" b="0" dirty="0"/>
                    </a:p>
                  </a:txBody>
                  <a:tcPr marL="68580" marR="68580" marT="34290" marB="34290"/>
                </a:tc>
                <a:tc>
                  <a:txBody>
                    <a:bodyPr/>
                    <a:lstStyle/>
                    <a:p>
                      <a:pPr algn="ctr">
                        <a:spcAft>
                          <a:spcPts val="0"/>
                        </a:spcAft>
                      </a:pPr>
                      <a:r>
                        <a:rPr lang="en-US" sz="1400" b="0" dirty="0"/>
                        <a:t>6.2</a:t>
                      </a:r>
                      <a:endParaRPr lang="en-GB" sz="1400" b="0" dirty="0"/>
                    </a:p>
                  </a:txBody>
                  <a:tcPr marL="68580" marR="68580" marT="34290" marB="34290"/>
                </a:tc>
                <a:extLst>
                  <a:ext uri="{0D108BD9-81ED-4DB2-BD59-A6C34878D82A}">
                    <a16:rowId xmlns:a16="http://schemas.microsoft.com/office/drawing/2014/main" val="1167804025"/>
                  </a:ext>
                </a:extLst>
              </a:tr>
              <a:tr h="274320">
                <a:tc>
                  <a:txBody>
                    <a:bodyPr/>
                    <a:lstStyle/>
                    <a:p>
                      <a:pPr>
                        <a:spcAft>
                          <a:spcPts val="0"/>
                        </a:spcAft>
                      </a:pPr>
                      <a:r>
                        <a:rPr lang="en-US" sz="1400" b="0" dirty="0"/>
                        <a:t>Fusion power (MW)</a:t>
                      </a:r>
                      <a:endParaRPr lang="en-GB" sz="1400" b="0" dirty="0"/>
                    </a:p>
                  </a:txBody>
                  <a:tcPr marL="68580" marR="68580" marT="34290" marB="34290"/>
                </a:tc>
                <a:tc>
                  <a:txBody>
                    <a:bodyPr/>
                    <a:lstStyle/>
                    <a:p>
                      <a:pPr marL="0" algn="ctr" defTabSz="685800" rtl="0" eaLnBrk="1" latinLnBrk="0" hangingPunct="1">
                        <a:spcAft>
                          <a:spcPts val="0"/>
                        </a:spcAft>
                      </a:pPr>
                      <a:r>
                        <a:rPr lang="en-US" sz="1400" b="0" kern="1200" dirty="0">
                          <a:solidFill>
                            <a:schemeClr val="dk1"/>
                          </a:solidFill>
                          <a:latin typeface="+mn-lt"/>
                          <a:ea typeface="+mn-ea"/>
                          <a:cs typeface="+mn-cs"/>
                        </a:rPr>
                        <a:t>&lt;50</a:t>
                      </a:r>
                      <a:endParaRPr lang="en-GB" sz="1400" b="0" kern="1200" dirty="0">
                        <a:solidFill>
                          <a:schemeClr val="dk1"/>
                        </a:solidFill>
                        <a:latin typeface="+mn-lt"/>
                        <a:ea typeface="+mn-ea"/>
                        <a:cs typeface="+mn-cs"/>
                      </a:endParaRPr>
                    </a:p>
                  </a:txBody>
                  <a:tcPr marL="68580" marR="68580" marT="34290" marB="34290"/>
                </a:tc>
                <a:tc>
                  <a:txBody>
                    <a:bodyPr/>
                    <a:lstStyle/>
                    <a:p>
                      <a:pPr marL="0" algn="ctr" defTabSz="685800" rtl="0" eaLnBrk="1" latinLnBrk="0" hangingPunct="1">
                        <a:spcAft>
                          <a:spcPts val="0"/>
                        </a:spcAft>
                      </a:pPr>
                      <a:r>
                        <a:rPr lang="en-US" sz="1400" b="0" kern="1200" dirty="0">
                          <a:solidFill>
                            <a:schemeClr val="dk1"/>
                          </a:solidFill>
                          <a:latin typeface="+mn-lt"/>
                          <a:ea typeface="+mn-ea"/>
                          <a:cs typeface="+mn-cs"/>
                        </a:rPr>
                        <a:t>500</a:t>
                      </a:r>
                      <a:endParaRPr lang="en-GB" sz="1400" b="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962699001"/>
                  </a:ext>
                </a:extLst>
              </a:tr>
              <a:tr h="274320">
                <a:tc>
                  <a:txBody>
                    <a:bodyPr/>
                    <a:lstStyle/>
                    <a:p>
                      <a:pPr>
                        <a:spcAft>
                          <a:spcPts val="0"/>
                        </a:spcAft>
                      </a:pPr>
                      <a:r>
                        <a:rPr lang="en-US" sz="1400" b="0" dirty="0"/>
                        <a:t>Plasma current (MA)</a:t>
                      </a:r>
                      <a:endParaRPr lang="en-GB" sz="1400" b="0" dirty="0"/>
                    </a:p>
                  </a:txBody>
                  <a:tcPr marL="68580" marR="68580" marT="34290" marB="34290"/>
                </a:tc>
                <a:tc>
                  <a:txBody>
                    <a:bodyPr/>
                    <a:lstStyle/>
                    <a:p>
                      <a:pPr marL="0" algn="ctr" defTabSz="685800" rtl="0" eaLnBrk="1" latinLnBrk="0" hangingPunct="1">
                        <a:spcAft>
                          <a:spcPts val="0"/>
                        </a:spcAft>
                      </a:pPr>
                      <a:r>
                        <a:rPr lang="en-US" sz="1400" b="0" kern="1200" dirty="0">
                          <a:solidFill>
                            <a:schemeClr val="dk1"/>
                          </a:solidFill>
                          <a:latin typeface="+mn-lt"/>
                          <a:ea typeface="+mn-ea"/>
                          <a:cs typeface="+mn-cs"/>
                        </a:rPr>
                        <a:t>1.7</a:t>
                      </a:r>
                      <a:endParaRPr lang="en-GB" sz="1400" b="0" kern="1200" dirty="0">
                        <a:solidFill>
                          <a:schemeClr val="dk1"/>
                        </a:solidFill>
                        <a:latin typeface="+mn-lt"/>
                        <a:ea typeface="+mn-ea"/>
                        <a:cs typeface="+mn-cs"/>
                      </a:endParaRPr>
                    </a:p>
                  </a:txBody>
                  <a:tcPr marL="68580" marR="68580" marT="34290" marB="34290"/>
                </a:tc>
                <a:tc>
                  <a:txBody>
                    <a:bodyPr/>
                    <a:lstStyle/>
                    <a:p>
                      <a:pPr marL="0" algn="ctr" defTabSz="685800" rtl="0" eaLnBrk="1" latinLnBrk="0" hangingPunct="1">
                        <a:spcAft>
                          <a:spcPts val="0"/>
                        </a:spcAft>
                      </a:pPr>
                      <a:r>
                        <a:rPr lang="en-US" sz="1400" b="0" kern="1200" dirty="0">
                          <a:solidFill>
                            <a:schemeClr val="dk1"/>
                          </a:solidFill>
                          <a:latin typeface="+mn-lt"/>
                          <a:ea typeface="+mn-ea"/>
                          <a:cs typeface="+mn-cs"/>
                        </a:rPr>
                        <a:t>15</a:t>
                      </a:r>
                      <a:endParaRPr lang="en-GB" sz="1400" b="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225805357"/>
                  </a:ext>
                </a:extLst>
              </a:tr>
              <a:tr h="274320">
                <a:tc>
                  <a:txBody>
                    <a:bodyPr/>
                    <a:lstStyle/>
                    <a:p>
                      <a:pPr>
                        <a:spcAft>
                          <a:spcPts val="0"/>
                        </a:spcAft>
                      </a:pPr>
                      <a:r>
                        <a:rPr lang="en-US" sz="1400" b="0" dirty="0"/>
                        <a:t>Magnetic Field (%)</a:t>
                      </a:r>
                      <a:endParaRPr lang="en-GB" sz="1400" b="0" dirty="0"/>
                    </a:p>
                  </a:txBody>
                  <a:tcPr marL="68580" marR="68580" marT="34290" marB="34290"/>
                </a:tc>
                <a:tc>
                  <a:txBody>
                    <a:bodyPr/>
                    <a:lstStyle/>
                    <a:p>
                      <a:pPr marL="0" algn="ctr" defTabSz="685800" rtl="0" eaLnBrk="1" latinLnBrk="0" hangingPunct="1">
                        <a:spcAft>
                          <a:spcPts val="0"/>
                        </a:spcAft>
                      </a:pPr>
                      <a:r>
                        <a:rPr lang="en-US" sz="1400" b="0" kern="1200" dirty="0">
                          <a:solidFill>
                            <a:schemeClr val="dk1"/>
                          </a:solidFill>
                          <a:latin typeface="+mn-lt"/>
                          <a:ea typeface="+mn-ea"/>
                          <a:cs typeface="+mn-cs"/>
                        </a:rPr>
                        <a:t>5.4</a:t>
                      </a:r>
                      <a:endParaRPr lang="en-GB" sz="1400" b="0" kern="1200" dirty="0">
                        <a:solidFill>
                          <a:schemeClr val="dk1"/>
                        </a:solidFill>
                        <a:latin typeface="+mn-lt"/>
                        <a:ea typeface="+mn-ea"/>
                        <a:cs typeface="+mn-cs"/>
                      </a:endParaRPr>
                    </a:p>
                  </a:txBody>
                  <a:tcPr marL="68580" marR="68580" marT="34290" marB="34290"/>
                </a:tc>
                <a:tc>
                  <a:txBody>
                    <a:bodyPr/>
                    <a:lstStyle/>
                    <a:p>
                      <a:pPr marL="0" algn="ctr" defTabSz="685800" rtl="0" eaLnBrk="1" latinLnBrk="0" hangingPunct="1">
                        <a:spcAft>
                          <a:spcPts val="0"/>
                        </a:spcAft>
                      </a:pPr>
                      <a:r>
                        <a:rPr lang="en-US" sz="1400" b="0" kern="1200" dirty="0">
                          <a:solidFill>
                            <a:schemeClr val="dk1"/>
                          </a:solidFill>
                          <a:latin typeface="+mn-lt"/>
                          <a:ea typeface="+mn-ea"/>
                          <a:cs typeface="+mn-cs"/>
                        </a:rPr>
                        <a:t>5.3</a:t>
                      </a:r>
                      <a:endParaRPr lang="en-GB" sz="1400" b="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4169739706"/>
                  </a:ext>
                </a:extLst>
              </a:tr>
              <a:tr h="344429">
                <a:tc>
                  <a:txBody>
                    <a:bodyPr/>
                    <a:lstStyle/>
                    <a:p>
                      <a:pPr>
                        <a:spcAft>
                          <a:spcPts val="0"/>
                        </a:spcAft>
                      </a:pPr>
                      <a:r>
                        <a:rPr lang="en-US" sz="1400" b="0" dirty="0"/>
                        <a:t>Plasma fusion </a:t>
                      </a:r>
                      <a:r>
                        <a:rPr lang="en-US" sz="1400" b="0" dirty="0" err="1"/>
                        <a:t>amplif</a:t>
                      </a:r>
                      <a:r>
                        <a:rPr lang="en-US" sz="1400" b="0" dirty="0"/>
                        <a:t>., Q</a:t>
                      </a:r>
                      <a:endParaRPr lang="en-GB" sz="1400" b="0" dirty="0"/>
                    </a:p>
                  </a:txBody>
                  <a:tcPr marL="68580" marR="68580" marT="34290" marB="34290"/>
                </a:tc>
                <a:tc>
                  <a:txBody>
                    <a:bodyPr/>
                    <a:lstStyle/>
                    <a:p>
                      <a:pPr marL="0" algn="ctr" defTabSz="685800" rtl="0" eaLnBrk="1" latinLnBrk="0" hangingPunct="1">
                        <a:spcAft>
                          <a:spcPts val="0"/>
                        </a:spcAft>
                      </a:pPr>
                      <a:r>
                        <a:rPr lang="en-US" sz="1400" b="0" kern="1200" dirty="0">
                          <a:solidFill>
                            <a:schemeClr val="dk1"/>
                          </a:solidFill>
                          <a:latin typeface="+mn-lt"/>
                          <a:ea typeface="+mn-ea"/>
                          <a:cs typeface="+mn-cs"/>
                        </a:rPr>
                        <a:t>&lt;1</a:t>
                      </a:r>
                      <a:endParaRPr lang="en-GB" sz="1400" b="0" kern="1200" dirty="0">
                        <a:solidFill>
                          <a:schemeClr val="dk1"/>
                        </a:solidFill>
                        <a:latin typeface="+mn-lt"/>
                        <a:ea typeface="+mn-ea"/>
                        <a:cs typeface="+mn-cs"/>
                      </a:endParaRPr>
                    </a:p>
                  </a:txBody>
                  <a:tcPr marL="68580" marR="68580" marT="34290" marB="34290"/>
                </a:tc>
                <a:tc>
                  <a:txBody>
                    <a:bodyPr/>
                    <a:lstStyle/>
                    <a:p>
                      <a:pPr marL="0" algn="ctr" defTabSz="685800" rtl="0" eaLnBrk="1" latinLnBrk="0" hangingPunct="1">
                        <a:spcAft>
                          <a:spcPts val="0"/>
                        </a:spcAft>
                      </a:pPr>
                      <a:r>
                        <a:rPr lang="en-US" sz="1400" b="0" kern="1200" dirty="0">
                          <a:solidFill>
                            <a:schemeClr val="dk1"/>
                          </a:solidFill>
                          <a:latin typeface="+mn-lt"/>
                          <a:ea typeface="+mn-ea"/>
                          <a:cs typeface="+mn-cs"/>
                        </a:rPr>
                        <a:t>10</a:t>
                      </a:r>
                      <a:endParaRPr lang="en-GB" sz="1400" b="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4263248933"/>
                  </a:ext>
                </a:extLst>
              </a:tr>
              <a:tr h="274320">
                <a:tc>
                  <a:txBody>
                    <a:bodyPr/>
                    <a:lstStyle/>
                    <a:p>
                      <a:pPr>
                        <a:spcAft>
                          <a:spcPts val="0"/>
                        </a:spcAft>
                      </a:pPr>
                      <a:r>
                        <a:rPr lang="en-US" sz="1400" b="0" dirty="0"/>
                        <a:t>Beams energy (keV)</a:t>
                      </a:r>
                      <a:endParaRPr lang="en-GB" sz="1400" b="0" dirty="0"/>
                    </a:p>
                  </a:txBody>
                  <a:tcPr marL="68580" marR="68580" marT="34290" marB="34290"/>
                </a:tc>
                <a:tc>
                  <a:txBody>
                    <a:bodyPr/>
                    <a:lstStyle/>
                    <a:p>
                      <a:pPr marL="0" algn="ctr" defTabSz="685800" rtl="0" eaLnBrk="1" latinLnBrk="0" hangingPunct="1">
                        <a:spcAft>
                          <a:spcPts val="0"/>
                        </a:spcAft>
                      </a:pPr>
                      <a:r>
                        <a:rPr lang="en-US" sz="1400" b="0" kern="1200" dirty="0">
                          <a:solidFill>
                            <a:schemeClr val="dk1"/>
                          </a:solidFill>
                          <a:latin typeface="+mn-lt"/>
                          <a:ea typeface="+mn-ea"/>
                          <a:cs typeface="+mn-cs"/>
                        </a:rPr>
                        <a:t>120</a:t>
                      </a:r>
                      <a:endParaRPr lang="en-GB" sz="1400" b="0" kern="1200" dirty="0">
                        <a:solidFill>
                          <a:schemeClr val="dk1"/>
                        </a:solidFill>
                        <a:latin typeface="+mn-lt"/>
                        <a:ea typeface="+mn-ea"/>
                        <a:cs typeface="+mn-cs"/>
                      </a:endParaRPr>
                    </a:p>
                  </a:txBody>
                  <a:tcPr marL="68580" marR="68580" marT="34290" marB="34290"/>
                </a:tc>
                <a:tc>
                  <a:txBody>
                    <a:bodyPr/>
                    <a:lstStyle/>
                    <a:p>
                      <a:pPr marL="0" algn="ctr" defTabSz="685800" rtl="0" eaLnBrk="1" latinLnBrk="0" hangingPunct="1">
                        <a:spcAft>
                          <a:spcPts val="0"/>
                        </a:spcAft>
                      </a:pPr>
                      <a:r>
                        <a:rPr lang="en-US" sz="1400" b="0" kern="1200" dirty="0">
                          <a:solidFill>
                            <a:schemeClr val="dk1"/>
                          </a:solidFill>
                          <a:latin typeface="+mn-lt"/>
                          <a:ea typeface="+mn-ea"/>
                          <a:cs typeface="+mn-cs"/>
                        </a:rPr>
                        <a:t>1000</a:t>
                      </a:r>
                      <a:endParaRPr lang="en-GB" sz="1400" b="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3933901430"/>
                  </a:ext>
                </a:extLst>
              </a:tr>
              <a:tr h="27432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dirty="0"/>
                        <a:t>Beams power (MW)</a:t>
                      </a:r>
                      <a:endParaRPr lang="en-GB" sz="1400" b="0" dirty="0"/>
                    </a:p>
                  </a:txBody>
                  <a:tcPr marL="68580" marR="68580" marT="34290" marB="34290"/>
                </a:tc>
                <a:tc>
                  <a:txBody>
                    <a:bodyPr/>
                    <a:lstStyle/>
                    <a:p>
                      <a:pPr marL="0" algn="ctr" defTabSz="685800" rtl="0" eaLnBrk="1" latinLnBrk="0" hangingPunct="1">
                        <a:spcAft>
                          <a:spcPts val="0"/>
                        </a:spcAft>
                      </a:pPr>
                      <a:r>
                        <a:rPr lang="en-US" sz="1400" b="0" kern="1200" dirty="0">
                          <a:solidFill>
                            <a:schemeClr val="dk1"/>
                          </a:solidFill>
                          <a:latin typeface="+mn-lt"/>
                          <a:ea typeface="+mn-ea"/>
                          <a:cs typeface="+mn-cs"/>
                        </a:rPr>
                        <a:t>45</a:t>
                      </a:r>
                      <a:endParaRPr lang="en-GB" sz="1400" b="0" kern="1200" dirty="0">
                        <a:solidFill>
                          <a:schemeClr val="dk1"/>
                        </a:solidFill>
                        <a:latin typeface="+mn-lt"/>
                        <a:ea typeface="+mn-ea"/>
                        <a:cs typeface="+mn-cs"/>
                      </a:endParaRPr>
                    </a:p>
                  </a:txBody>
                  <a:tcPr marL="68580" marR="68580" marT="34290" marB="34290"/>
                </a:tc>
                <a:tc>
                  <a:txBody>
                    <a:bodyPr/>
                    <a:lstStyle/>
                    <a:p>
                      <a:pPr marL="0" algn="ctr" defTabSz="685800" rtl="0" eaLnBrk="1" latinLnBrk="0" hangingPunct="1">
                        <a:spcAft>
                          <a:spcPts val="0"/>
                        </a:spcAft>
                      </a:pPr>
                      <a:r>
                        <a:rPr lang="en-US" sz="1400" b="0" kern="1200" dirty="0">
                          <a:solidFill>
                            <a:schemeClr val="dk1"/>
                          </a:solidFill>
                          <a:latin typeface="+mn-lt"/>
                          <a:ea typeface="+mn-ea"/>
                          <a:cs typeface="+mn-cs"/>
                        </a:rPr>
                        <a:t>33</a:t>
                      </a:r>
                      <a:endParaRPr lang="en-GB" sz="1400" b="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3253906858"/>
                  </a:ext>
                </a:extLst>
              </a:tr>
              <a:tr h="274320">
                <a:tc>
                  <a:txBody>
                    <a:bodyPr/>
                    <a:lstStyle/>
                    <a:p>
                      <a:pPr>
                        <a:spcAft>
                          <a:spcPts val="0"/>
                        </a:spcAft>
                      </a:pPr>
                      <a:r>
                        <a:rPr lang="en-US" sz="1400" b="0" dirty="0"/>
                        <a:t>ECH (MW)</a:t>
                      </a:r>
                      <a:endParaRPr lang="en-GB" sz="1400" b="0" dirty="0"/>
                    </a:p>
                  </a:txBody>
                  <a:tcPr marL="68580" marR="68580" marT="34290" marB="34290"/>
                </a:tc>
                <a:tc>
                  <a:txBody>
                    <a:bodyPr/>
                    <a:lstStyle/>
                    <a:p>
                      <a:pPr marL="0" algn="ctr" defTabSz="685800" rtl="0" eaLnBrk="1" latinLnBrk="0" hangingPunct="1">
                        <a:spcAft>
                          <a:spcPts val="0"/>
                        </a:spcAft>
                      </a:pPr>
                      <a:r>
                        <a:rPr lang="en-US" sz="1400" b="0" kern="1200" dirty="0">
                          <a:solidFill>
                            <a:schemeClr val="dk1"/>
                          </a:solidFill>
                          <a:latin typeface="+mn-lt"/>
                          <a:ea typeface="+mn-ea"/>
                          <a:cs typeface="+mn-cs"/>
                        </a:rPr>
                        <a:t>10</a:t>
                      </a:r>
                      <a:endParaRPr lang="en-GB" sz="1400" b="0" kern="1200" dirty="0">
                        <a:solidFill>
                          <a:schemeClr val="dk1"/>
                        </a:solidFill>
                        <a:latin typeface="+mn-lt"/>
                        <a:ea typeface="+mn-ea"/>
                        <a:cs typeface="+mn-cs"/>
                      </a:endParaRPr>
                    </a:p>
                  </a:txBody>
                  <a:tcPr marL="68580" marR="68580" marT="34290" marB="34290"/>
                </a:tc>
                <a:tc>
                  <a:txBody>
                    <a:bodyPr/>
                    <a:lstStyle/>
                    <a:p>
                      <a:pPr marL="0" algn="ctr" defTabSz="685800" rtl="0" eaLnBrk="1" latinLnBrk="0" hangingPunct="1">
                        <a:spcAft>
                          <a:spcPts val="0"/>
                        </a:spcAft>
                      </a:pPr>
                      <a:r>
                        <a:rPr lang="en-US" sz="1400" b="0" kern="1200" dirty="0">
                          <a:solidFill>
                            <a:schemeClr val="dk1"/>
                          </a:solidFill>
                          <a:latin typeface="+mn-lt"/>
                          <a:ea typeface="+mn-ea"/>
                          <a:cs typeface="+mn-cs"/>
                        </a:rPr>
                        <a:t>&gt; 40</a:t>
                      </a:r>
                      <a:endParaRPr lang="en-GB" sz="1400" b="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649069780"/>
                  </a:ext>
                </a:extLst>
              </a:tr>
              <a:tr h="274320">
                <a:tc>
                  <a:txBody>
                    <a:bodyPr/>
                    <a:lstStyle/>
                    <a:p>
                      <a:pPr>
                        <a:spcAft>
                          <a:spcPts val="0"/>
                        </a:spcAft>
                      </a:pPr>
                      <a:r>
                        <a:rPr lang="en-US" sz="1400" b="0" dirty="0"/>
                        <a:t>Plasma volume (m</a:t>
                      </a:r>
                      <a:r>
                        <a:rPr lang="en-US" sz="1400" b="0" baseline="30000" dirty="0"/>
                        <a:t>3</a:t>
                      </a:r>
                      <a:r>
                        <a:rPr lang="en-US" sz="1400" b="0" dirty="0"/>
                        <a:t>)</a:t>
                      </a:r>
                      <a:endParaRPr lang="en-GB" sz="1400" b="0" dirty="0"/>
                    </a:p>
                  </a:txBody>
                  <a:tcPr marL="68580" marR="68580" marT="34290" marB="34290" anchor="b"/>
                </a:tc>
                <a:tc>
                  <a:txBody>
                    <a:bodyPr/>
                    <a:lstStyle/>
                    <a:p>
                      <a:pPr marL="0" algn="ctr" defTabSz="685800" rtl="0" eaLnBrk="1" latinLnBrk="0" hangingPunct="1">
                        <a:spcAft>
                          <a:spcPts val="0"/>
                        </a:spcAft>
                      </a:pPr>
                      <a:r>
                        <a:rPr lang="en-US" sz="1400" b="0" kern="1200" dirty="0">
                          <a:solidFill>
                            <a:schemeClr val="dk1"/>
                          </a:solidFill>
                          <a:latin typeface="+mn-lt"/>
                          <a:ea typeface="+mn-ea"/>
                          <a:cs typeface="+mn-cs"/>
                        </a:rPr>
                        <a:t>23</a:t>
                      </a:r>
                      <a:endParaRPr lang="en-GB" sz="1400" b="0" kern="1200" dirty="0">
                        <a:solidFill>
                          <a:schemeClr val="dk1"/>
                        </a:solidFill>
                        <a:latin typeface="+mn-lt"/>
                        <a:ea typeface="+mn-ea"/>
                        <a:cs typeface="+mn-cs"/>
                      </a:endParaRPr>
                    </a:p>
                  </a:txBody>
                  <a:tcPr marL="68580" marR="68580" marT="34290" marB="34290" anchor="b"/>
                </a:tc>
                <a:tc>
                  <a:txBody>
                    <a:bodyPr/>
                    <a:lstStyle/>
                    <a:p>
                      <a:pPr marL="0" algn="ctr" defTabSz="685800" rtl="0" eaLnBrk="1" latinLnBrk="0" hangingPunct="1">
                        <a:spcAft>
                          <a:spcPts val="0"/>
                        </a:spcAft>
                      </a:pPr>
                      <a:r>
                        <a:rPr lang="en-US" sz="1400" b="0" kern="1200" dirty="0">
                          <a:solidFill>
                            <a:schemeClr val="dk1"/>
                          </a:solidFill>
                          <a:latin typeface="+mn-lt"/>
                          <a:ea typeface="+mn-ea"/>
                          <a:cs typeface="+mn-cs"/>
                        </a:rPr>
                        <a:t>1300</a:t>
                      </a:r>
                      <a:endParaRPr lang="en-GB" sz="1400" b="0" kern="1200" dirty="0">
                        <a:solidFill>
                          <a:schemeClr val="dk1"/>
                        </a:solidFill>
                        <a:latin typeface="+mn-lt"/>
                        <a:ea typeface="+mn-ea"/>
                        <a:cs typeface="+mn-cs"/>
                      </a:endParaRPr>
                    </a:p>
                  </a:txBody>
                  <a:tcPr marL="68580" marR="68580" marT="34290" marB="34290" anchor="b"/>
                </a:tc>
                <a:extLst>
                  <a:ext uri="{0D108BD9-81ED-4DB2-BD59-A6C34878D82A}">
                    <a16:rowId xmlns:a16="http://schemas.microsoft.com/office/drawing/2014/main" val="3686563368"/>
                  </a:ext>
                </a:extLst>
              </a:tr>
              <a:tr h="274320">
                <a:tc>
                  <a:txBody>
                    <a:bodyPr/>
                    <a:lstStyle/>
                    <a:p>
                      <a:pPr>
                        <a:spcAft>
                          <a:spcPts val="0"/>
                        </a:spcAft>
                      </a:pPr>
                      <a:r>
                        <a:rPr lang="en-US" sz="1400" b="0" dirty="0"/>
                        <a:t>Plasma surface (m</a:t>
                      </a:r>
                      <a:r>
                        <a:rPr lang="en-US" sz="1400" b="0" baseline="30000" dirty="0"/>
                        <a:t>2</a:t>
                      </a:r>
                      <a:r>
                        <a:rPr lang="en-US" sz="1400" b="0" dirty="0"/>
                        <a:t>)</a:t>
                      </a:r>
                      <a:endParaRPr lang="en-GB" sz="1400" b="0" dirty="0"/>
                    </a:p>
                  </a:txBody>
                  <a:tcPr marL="68580" marR="68580" marT="34290" marB="34290" anchor="b"/>
                </a:tc>
                <a:tc>
                  <a:txBody>
                    <a:bodyPr/>
                    <a:lstStyle/>
                    <a:p>
                      <a:pPr marL="0" algn="ctr" defTabSz="685800" rtl="0" eaLnBrk="1" latinLnBrk="0" hangingPunct="1">
                        <a:spcAft>
                          <a:spcPts val="0"/>
                        </a:spcAft>
                      </a:pPr>
                      <a:r>
                        <a:rPr lang="en-US" sz="1400" b="0" kern="1200" dirty="0">
                          <a:solidFill>
                            <a:schemeClr val="dk1"/>
                          </a:solidFill>
                          <a:latin typeface="+mn-lt"/>
                          <a:ea typeface="+mn-ea"/>
                          <a:cs typeface="+mn-cs"/>
                        </a:rPr>
                        <a:t>80</a:t>
                      </a:r>
                      <a:endParaRPr lang="en-GB" sz="1400" b="0" kern="1200" dirty="0">
                        <a:solidFill>
                          <a:schemeClr val="dk1"/>
                        </a:solidFill>
                        <a:latin typeface="+mn-lt"/>
                        <a:ea typeface="+mn-ea"/>
                        <a:cs typeface="+mn-cs"/>
                      </a:endParaRPr>
                    </a:p>
                  </a:txBody>
                  <a:tcPr marL="68580" marR="68580" marT="34290" marB="34290" anchor="b"/>
                </a:tc>
                <a:tc>
                  <a:txBody>
                    <a:bodyPr/>
                    <a:lstStyle/>
                    <a:p>
                      <a:pPr marL="0" algn="ctr" defTabSz="685800" rtl="0" eaLnBrk="1" latinLnBrk="0" hangingPunct="1">
                        <a:spcAft>
                          <a:spcPts val="0"/>
                        </a:spcAft>
                      </a:pPr>
                      <a:r>
                        <a:rPr lang="en-US" sz="1400" b="0" kern="1200" dirty="0">
                          <a:solidFill>
                            <a:schemeClr val="dk1"/>
                          </a:solidFill>
                          <a:latin typeface="+mn-lt"/>
                          <a:ea typeface="+mn-ea"/>
                          <a:cs typeface="+mn-cs"/>
                        </a:rPr>
                        <a:t>900</a:t>
                      </a:r>
                      <a:endParaRPr lang="en-GB" sz="1400" b="0" kern="1200" dirty="0">
                        <a:solidFill>
                          <a:schemeClr val="dk1"/>
                        </a:solidFill>
                        <a:latin typeface="+mn-lt"/>
                        <a:ea typeface="+mn-ea"/>
                        <a:cs typeface="+mn-cs"/>
                      </a:endParaRPr>
                    </a:p>
                  </a:txBody>
                  <a:tcPr marL="68580" marR="68580" marT="34290" marB="34290" anchor="b"/>
                </a:tc>
                <a:extLst>
                  <a:ext uri="{0D108BD9-81ED-4DB2-BD59-A6C34878D82A}">
                    <a16:rowId xmlns:a16="http://schemas.microsoft.com/office/drawing/2014/main" val="3463454918"/>
                  </a:ext>
                </a:extLst>
              </a:tr>
              <a:tr h="274320">
                <a:tc>
                  <a:txBody>
                    <a:bodyPr/>
                    <a:lstStyle/>
                    <a:p>
                      <a:pPr>
                        <a:spcAft>
                          <a:spcPts val="0"/>
                        </a:spcAft>
                      </a:pPr>
                      <a:r>
                        <a:rPr lang="en-US" sz="1400" b="0" dirty="0"/>
                        <a:t>Power consumption (MW)</a:t>
                      </a:r>
                      <a:endParaRPr lang="en-GB" sz="1400" b="0" dirty="0"/>
                    </a:p>
                  </a:txBody>
                  <a:tcPr marL="68580" marR="68580" marT="34290" marB="34290" anchor="b"/>
                </a:tc>
                <a:tc>
                  <a:txBody>
                    <a:bodyPr/>
                    <a:lstStyle/>
                    <a:p>
                      <a:pPr marL="0" algn="ctr" defTabSz="685800" rtl="0" eaLnBrk="1" latinLnBrk="0" hangingPunct="1">
                        <a:spcAft>
                          <a:spcPts val="0"/>
                        </a:spcAft>
                      </a:pPr>
                      <a:r>
                        <a:rPr lang="en-US" sz="1400" b="0" kern="1200" dirty="0">
                          <a:solidFill>
                            <a:schemeClr val="dk1"/>
                          </a:solidFill>
                          <a:latin typeface="+mn-lt"/>
                          <a:ea typeface="+mn-ea"/>
                          <a:cs typeface="+mn-cs"/>
                        </a:rPr>
                        <a:t>170</a:t>
                      </a:r>
                      <a:endParaRPr lang="en-GB" sz="1400" b="0" kern="1200" dirty="0">
                        <a:solidFill>
                          <a:schemeClr val="dk1"/>
                        </a:solidFill>
                        <a:latin typeface="+mn-lt"/>
                        <a:ea typeface="+mn-ea"/>
                        <a:cs typeface="+mn-cs"/>
                      </a:endParaRPr>
                    </a:p>
                  </a:txBody>
                  <a:tcPr marL="68580" marR="68580" marT="34290" marB="34290" anchor="b"/>
                </a:tc>
                <a:tc>
                  <a:txBody>
                    <a:bodyPr/>
                    <a:lstStyle/>
                    <a:p>
                      <a:pPr marL="0" algn="ctr" defTabSz="685800" rtl="0" eaLnBrk="1" latinLnBrk="0" hangingPunct="1">
                        <a:spcAft>
                          <a:spcPts val="0"/>
                        </a:spcAft>
                      </a:pPr>
                      <a:endParaRPr lang="en-GB" sz="1400" b="0" kern="1200" dirty="0">
                        <a:solidFill>
                          <a:schemeClr val="dk1"/>
                        </a:solidFill>
                        <a:latin typeface="+mn-lt"/>
                        <a:ea typeface="+mn-ea"/>
                        <a:cs typeface="+mn-cs"/>
                      </a:endParaRPr>
                    </a:p>
                  </a:txBody>
                  <a:tcPr marL="68580" marR="68580" marT="34290" marB="34290" anchor="b"/>
                </a:tc>
                <a:extLst>
                  <a:ext uri="{0D108BD9-81ED-4DB2-BD59-A6C34878D82A}">
                    <a16:rowId xmlns:a16="http://schemas.microsoft.com/office/drawing/2014/main" val="2546406117"/>
                  </a:ext>
                </a:extLst>
              </a:tr>
              <a:tr h="274320">
                <a:tc>
                  <a:txBody>
                    <a:bodyPr/>
                    <a:lstStyle/>
                    <a:p>
                      <a:pPr>
                        <a:spcAft>
                          <a:spcPts val="0"/>
                        </a:spcAft>
                      </a:pPr>
                      <a:r>
                        <a:rPr lang="en-US" sz="1400" b="0" dirty="0"/>
                        <a:t>Neutron wall (MW/m</a:t>
                      </a:r>
                      <a:r>
                        <a:rPr lang="en-US" sz="1400" b="0" baseline="30000" dirty="0"/>
                        <a:t>2</a:t>
                      </a:r>
                      <a:r>
                        <a:rPr lang="en-US" sz="1400" b="0" dirty="0"/>
                        <a:t>)</a:t>
                      </a:r>
                      <a:endParaRPr lang="en-GB" sz="1400" b="0" dirty="0"/>
                    </a:p>
                  </a:txBody>
                  <a:tcPr marL="68580" marR="68580" marT="34290" marB="34290" anchor="b"/>
                </a:tc>
                <a:tc>
                  <a:txBody>
                    <a:bodyPr/>
                    <a:lstStyle/>
                    <a:p>
                      <a:pPr marL="0" algn="ctr" defTabSz="685800" rtl="0" eaLnBrk="1" latinLnBrk="0" hangingPunct="1">
                        <a:spcAft>
                          <a:spcPts val="0"/>
                        </a:spcAft>
                      </a:pPr>
                      <a:r>
                        <a:rPr lang="en-US" sz="1400" b="0" kern="1200" dirty="0">
                          <a:solidFill>
                            <a:schemeClr val="dk1"/>
                          </a:solidFill>
                          <a:latin typeface="+mn-lt"/>
                          <a:ea typeface="+mn-ea"/>
                          <a:cs typeface="+mn-cs"/>
                        </a:rPr>
                        <a:t>0.5</a:t>
                      </a:r>
                      <a:endParaRPr lang="en-GB" sz="1400" b="0" kern="1200" dirty="0">
                        <a:solidFill>
                          <a:schemeClr val="dk1"/>
                        </a:solidFill>
                        <a:latin typeface="+mn-lt"/>
                        <a:ea typeface="+mn-ea"/>
                        <a:cs typeface="+mn-cs"/>
                      </a:endParaRPr>
                    </a:p>
                  </a:txBody>
                  <a:tcPr marL="68580" marR="68580" marT="34290" marB="34290" anchor="b"/>
                </a:tc>
                <a:tc>
                  <a:txBody>
                    <a:bodyPr/>
                    <a:lstStyle/>
                    <a:p>
                      <a:pPr marL="0" algn="ctr" defTabSz="685800" rtl="0" eaLnBrk="1" latinLnBrk="0" hangingPunct="1">
                        <a:spcAft>
                          <a:spcPts val="0"/>
                        </a:spcAft>
                      </a:pPr>
                      <a:r>
                        <a:rPr lang="en-US" sz="1400" b="0" kern="1200" dirty="0">
                          <a:solidFill>
                            <a:schemeClr val="dk1"/>
                          </a:solidFill>
                          <a:latin typeface="+mn-lt"/>
                          <a:ea typeface="+mn-ea"/>
                          <a:cs typeface="+mn-cs"/>
                        </a:rPr>
                        <a:t>1</a:t>
                      </a:r>
                      <a:endParaRPr lang="en-GB" sz="1400" b="0" kern="1200" dirty="0">
                        <a:solidFill>
                          <a:schemeClr val="dk1"/>
                        </a:solidFill>
                        <a:latin typeface="+mn-lt"/>
                        <a:ea typeface="+mn-ea"/>
                        <a:cs typeface="+mn-cs"/>
                      </a:endParaRPr>
                    </a:p>
                  </a:txBody>
                  <a:tcPr marL="68580" marR="68580" marT="34290" marB="34290" anchor="b"/>
                </a:tc>
                <a:extLst>
                  <a:ext uri="{0D108BD9-81ED-4DB2-BD59-A6C34878D82A}">
                    <a16:rowId xmlns:a16="http://schemas.microsoft.com/office/drawing/2014/main" val="3782858568"/>
                  </a:ext>
                </a:extLst>
              </a:tr>
              <a:tr h="274320">
                <a:tc>
                  <a:txBody>
                    <a:bodyPr/>
                    <a:lstStyle/>
                    <a:p>
                      <a:pPr>
                        <a:spcAft>
                          <a:spcPts val="0"/>
                        </a:spcAft>
                      </a:pPr>
                      <a:r>
                        <a:rPr lang="en-US" sz="1400" b="0" dirty="0"/>
                        <a:t>Fluence (dpa)</a:t>
                      </a:r>
                      <a:endParaRPr lang="en-GB" sz="1400" b="0" dirty="0"/>
                    </a:p>
                  </a:txBody>
                  <a:tcPr marL="68580" marR="68580" marT="34290" marB="34290" anchor="b"/>
                </a:tc>
                <a:tc>
                  <a:txBody>
                    <a:bodyPr/>
                    <a:lstStyle/>
                    <a:p>
                      <a:pPr marL="0" algn="ctr" defTabSz="685800" rtl="0" eaLnBrk="1" latinLnBrk="0" hangingPunct="1">
                        <a:spcAft>
                          <a:spcPts val="0"/>
                        </a:spcAft>
                      </a:pPr>
                      <a:r>
                        <a:rPr lang="en-US" sz="1400" b="0" kern="1200" dirty="0">
                          <a:solidFill>
                            <a:schemeClr val="dk1"/>
                          </a:solidFill>
                          <a:latin typeface="+mn-lt"/>
                          <a:ea typeface="+mn-ea"/>
                          <a:cs typeface="+mn-cs"/>
                        </a:rPr>
                        <a:t>50</a:t>
                      </a:r>
                      <a:endParaRPr lang="en-GB" sz="1400" b="0" kern="1200" dirty="0">
                        <a:solidFill>
                          <a:schemeClr val="dk1"/>
                        </a:solidFill>
                        <a:latin typeface="+mn-lt"/>
                        <a:ea typeface="+mn-ea"/>
                        <a:cs typeface="+mn-cs"/>
                      </a:endParaRPr>
                    </a:p>
                  </a:txBody>
                  <a:tcPr marL="68580" marR="68580" marT="34290" marB="34290" anchor="b"/>
                </a:tc>
                <a:tc>
                  <a:txBody>
                    <a:bodyPr/>
                    <a:lstStyle/>
                    <a:p>
                      <a:pPr marL="0" algn="ctr" defTabSz="685800" rtl="0" eaLnBrk="1" latinLnBrk="0" hangingPunct="1">
                        <a:spcAft>
                          <a:spcPts val="0"/>
                        </a:spcAft>
                      </a:pPr>
                      <a:r>
                        <a:rPr lang="en-US" sz="1400" b="0" kern="1200" dirty="0">
                          <a:solidFill>
                            <a:schemeClr val="dk1"/>
                          </a:solidFill>
                          <a:latin typeface="+mn-lt"/>
                          <a:ea typeface="+mn-ea"/>
                          <a:cs typeface="+mn-cs"/>
                        </a:rPr>
                        <a:t>0.3</a:t>
                      </a:r>
                      <a:endParaRPr lang="en-GB" sz="1400" b="0" kern="1200" dirty="0">
                        <a:solidFill>
                          <a:schemeClr val="dk1"/>
                        </a:solidFill>
                        <a:latin typeface="+mn-lt"/>
                        <a:ea typeface="+mn-ea"/>
                        <a:cs typeface="+mn-cs"/>
                      </a:endParaRPr>
                    </a:p>
                  </a:txBody>
                  <a:tcPr marL="68580" marR="68580" marT="34290" marB="34290" anchor="b"/>
                </a:tc>
                <a:extLst>
                  <a:ext uri="{0D108BD9-81ED-4DB2-BD59-A6C34878D82A}">
                    <a16:rowId xmlns:a16="http://schemas.microsoft.com/office/drawing/2014/main" val="313256607"/>
                  </a:ext>
                </a:extLst>
              </a:tr>
            </a:tbl>
          </a:graphicData>
        </a:graphic>
      </p:graphicFrame>
      <p:sp>
        <p:nvSpPr>
          <p:cNvPr id="14" name="TextBox 107">
            <a:extLst>
              <a:ext uri="{FF2B5EF4-FFF2-40B4-BE49-F238E27FC236}">
                <a16:creationId xmlns:a16="http://schemas.microsoft.com/office/drawing/2014/main" id="{C0AE2BF9-91E7-4CEB-8DEC-9C2515C19967}"/>
              </a:ext>
            </a:extLst>
          </p:cNvPr>
          <p:cNvSpPr txBox="1"/>
          <p:nvPr/>
        </p:nvSpPr>
        <p:spPr>
          <a:xfrm>
            <a:off x="3079867" y="5060767"/>
            <a:ext cx="6064133" cy="959237"/>
          </a:xfrm>
          <a:prstGeom prst="rect">
            <a:avLst/>
          </a:prstGeom>
          <a:solidFill>
            <a:schemeClr val="accent1">
              <a:lumMod val="20000"/>
              <a:lumOff val="80000"/>
            </a:schemeClr>
          </a:solidFill>
          <a:ln w="28575">
            <a:solidFill>
              <a:srgbClr val="143FF8"/>
            </a:solidFill>
          </a:ln>
        </p:spPr>
        <p:txBody>
          <a:bodyPr wrap="square">
            <a:spAutoFit/>
          </a:bodyPr>
          <a:lstStyle/>
          <a:p>
            <a:pPr marL="214313" marR="0" lvl="0" indent="-214313"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VNS volume is 50 times smaller than ITER, DEMO, and PILOT</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214313" marR="0" lvl="0" indent="-214313"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VNS fusion power is &lt; 60 times DEMO fusion Power. T consumption in VNS can be supplied from External sources, but impossible for DEMO</a:t>
            </a:r>
          </a:p>
          <a:p>
            <a:pPr marL="214313" marR="0" lvl="0" indent="-214313"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Fluence achievable in VNS is 100 times more than ITER and sufficient to qualify blankets</a:t>
            </a:r>
          </a:p>
        </p:txBody>
      </p:sp>
      <p:pic>
        <p:nvPicPr>
          <p:cNvPr id="12" name="Picture 11">
            <a:extLst>
              <a:ext uri="{FF2B5EF4-FFF2-40B4-BE49-F238E27FC236}">
                <a16:creationId xmlns:a16="http://schemas.microsoft.com/office/drawing/2014/main" id="{7F5C75A1-515D-9BEB-6EBA-AEA7C4D0FD46}"/>
              </a:ext>
            </a:extLst>
          </p:cNvPr>
          <p:cNvPicPr>
            <a:picLocks noChangeAspect="1"/>
          </p:cNvPicPr>
          <p:nvPr/>
        </p:nvPicPr>
        <p:blipFill>
          <a:blip r:embed="rId3"/>
          <a:stretch>
            <a:fillRect/>
          </a:stretch>
        </p:blipFill>
        <p:spPr>
          <a:xfrm>
            <a:off x="250022" y="653344"/>
            <a:ext cx="2186394" cy="2908033"/>
          </a:xfrm>
          <a:prstGeom prst="rect">
            <a:avLst/>
          </a:prstGeom>
        </p:spPr>
      </p:pic>
      <p:sp>
        <p:nvSpPr>
          <p:cNvPr id="19" name="TextBox 18">
            <a:extLst>
              <a:ext uri="{FF2B5EF4-FFF2-40B4-BE49-F238E27FC236}">
                <a16:creationId xmlns:a16="http://schemas.microsoft.com/office/drawing/2014/main" id="{86E6F22C-0F26-3B8A-723C-64B4C8D982E2}"/>
              </a:ext>
            </a:extLst>
          </p:cNvPr>
          <p:cNvSpPr txBox="1"/>
          <p:nvPr/>
        </p:nvSpPr>
        <p:spPr>
          <a:xfrm>
            <a:off x="2600955" y="626418"/>
            <a:ext cx="2074740"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Q&lt;1 beam (120 keV) driven plasma.</a:t>
            </a:r>
            <a:r>
              <a:rPr kumimoji="0" lang="en-GB"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This approach differs considerably from other proposals made for component testing utilising highly performing plasmas that require a full physics qualification mission.</a:t>
            </a:r>
          </a:p>
        </p:txBody>
      </p:sp>
      <p:sp>
        <p:nvSpPr>
          <p:cNvPr id="20" name="TextBox 19">
            <a:extLst>
              <a:ext uri="{FF2B5EF4-FFF2-40B4-BE49-F238E27FC236}">
                <a16:creationId xmlns:a16="http://schemas.microsoft.com/office/drawing/2014/main" id="{58404399-8BB0-7E1E-346D-18283964EB78}"/>
              </a:ext>
            </a:extLst>
          </p:cNvPr>
          <p:cNvSpPr txBox="1"/>
          <p:nvPr/>
        </p:nvSpPr>
        <p:spPr>
          <a:xfrm>
            <a:off x="2741957" y="3040121"/>
            <a:ext cx="145700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Source: </a:t>
            </a:r>
            <a:r>
              <a:rPr kumimoji="0" lang="en-US" sz="1200" b="1" i="0" u="none" strike="noStrike" kern="1200" cap="none" spc="0" normalizeH="0" baseline="0" noProof="0" dirty="0" err="1">
                <a:ln>
                  <a:noFill/>
                </a:ln>
                <a:solidFill>
                  <a:prstClr val="black"/>
                </a:solidFill>
                <a:effectLst/>
                <a:uLnTx/>
                <a:uFillTx/>
                <a:latin typeface="Calibri"/>
                <a:ea typeface="+mn-ea"/>
                <a:cs typeface="+mn-cs"/>
              </a:rPr>
              <a:t>EUROfusion</a:t>
            </a:r>
            <a:endParaRPr kumimoji="0" lang="en-GB"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Slide Number Placeholder 4">
            <a:extLst>
              <a:ext uri="{FF2B5EF4-FFF2-40B4-BE49-F238E27FC236}">
                <a16:creationId xmlns:a16="http://schemas.microsoft.com/office/drawing/2014/main" id="{435FA123-0467-4E6F-9690-BBAC7A7070A9}"/>
              </a:ext>
            </a:extLst>
          </p:cNvPr>
          <p:cNvSpPr txBox="1">
            <a:spLocks/>
          </p:cNvSpPr>
          <p:nvPr/>
        </p:nvSpPr>
        <p:spPr>
          <a:xfrm>
            <a:off x="7010400" y="654906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85F627C-DAE2-451D-9ABE-ADFBB9CA1B55}" type="slidenum">
              <a:rPr kumimoji="0" lang="en-US"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83592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7B5401-5036-4838-BD6F-7CF3169C0155}"/>
              </a:ext>
            </a:extLst>
          </p:cNvPr>
          <p:cNvSpPr>
            <a:spLocks noGrp="1"/>
          </p:cNvSpPr>
          <p:nvPr>
            <p:ph idx="1"/>
          </p:nvPr>
        </p:nvSpPr>
        <p:spPr>
          <a:xfrm>
            <a:off x="457200" y="1893592"/>
            <a:ext cx="8229600" cy="2468145"/>
          </a:xfrm>
        </p:spPr>
        <p:txBody>
          <a:bodyPr/>
          <a:lstStyle/>
          <a:p>
            <a:pPr marL="0" lvl="0" indent="0" algn="ctr">
              <a:buNone/>
            </a:pPr>
            <a:r>
              <a:rPr lang="en-US" b="1" dirty="0">
                <a:solidFill>
                  <a:srgbClr val="0000FF"/>
                </a:solidFill>
                <a:cs typeface="Arial" panose="020B0604020202020204" pitchFamily="34" charset="0"/>
              </a:rPr>
              <a:t>What will the US do? </a:t>
            </a:r>
          </a:p>
          <a:p>
            <a:pPr marL="0" lvl="0" indent="0" algn="ctr">
              <a:buNone/>
            </a:pPr>
            <a:r>
              <a:rPr lang="en-US" b="1" dirty="0">
                <a:solidFill>
                  <a:srgbClr val="0000FF"/>
                </a:solidFill>
                <a:cs typeface="Arial" panose="020B0604020202020204" pitchFamily="34" charset="0"/>
              </a:rPr>
              <a:t>The US has led in FNST studies and has been identifying and defining VNS for &gt; 30 years. It now must consider seriously VNS – start at least a feasibility study. We can not just say we will build PILOT in 10-15 years knowing that it is impossible without constructing a VNS-type facility first.</a:t>
            </a:r>
            <a:endParaRPr lang="en-US" dirty="0">
              <a:solidFill>
                <a:srgbClr val="0000FF"/>
              </a:solidFill>
            </a:endParaRPr>
          </a:p>
        </p:txBody>
      </p:sp>
      <p:sp>
        <p:nvSpPr>
          <p:cNvPr id="4" name="Footer Placeholder 3">
            <a:extLst>
              <a:ext uri="{FF2B5EF4-FFF2-40B4-BE49-F238E27FC236}">
                <a16:creationId xmlns:a16="http://schemas.microsoft.com/office/drawing/2014/main" id="{341DF781-16E6-4CE6-9E88-991BDFA3A03B}"/>
              </a:ext>
            </a:extLst>
          </p:cNvPr>
          <p:cNvSpPr>
            <a:spLocks noGrp="1"/>
          </p:cNvSpPr>
          <p:nvPr>
            <p:ph type="ftr" sz="quarter" idx="11"/>
          </p:nvPr>
        </p:nvSpPr>
        <p:spPr>
          <a:xfrm>
            <a:off x="3786977" y="6553258"/>
            <a:ext cx="157004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M. Abdou FPA 12-3-2024</a:t>
            </a:r>
            <a:endParaRPr kumimoji="0" lang="en-US"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67F61C1-B0F0-4D32-9578-E81EF816F4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F627C-DAE2-451D-9ABE-ADFBB9CA1B55}"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13249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rgbClr val="92D05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TextBox 4"/>
          <p:cNvSpPr txBox="1"/>
          <p:nvPr/>
        </p:nvSpPr>
        <p:spPr>
          <a:xfrm>
            <a:off x="2643911" y="2649841"/>
            <a:ext cx="385617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u="none" strike="noStrike" kern="1200" cap="none" spc="0" normalizeH="0" baseline="0" noProof="0" dirty="0">
                <a:ln>
                  <a:noFill/>
                </a:ln>
                <a:solidFill>
                  <a:srgbClr val="3333CC"/>
                </a:solidFill>
                <a:effectLst/>
                <a:uLnTx/>
                <a:uFillTx/>
                <a:latin typeface="+mj-lt"/>
                <a:ea typeface="+mn-ea"/>
                <a:cs typeface="Arial" panose="020B0604020202020204" pitchFamily="34" charset="0"/>
              </a:rPr>
              <a:t>Thank you!</a:t>
            </a:r>
          </a:p>
        </p:txBody>
      </p:sp>
      <p:sp>
        <p:nvSpPr>
          <p:cNvPr id="3" name="Slide Number Placeholder 2"/>
          <p:cNvSpPr>
            <a:spLocks noGrp="1"/>
          </p:cNvSpPr>
          <p:nvPr>
            <p:ph type="sldNum" sz="quarter" idx="12"/>
          </p:nvPr>
        </p:nvSpPr>
        <p:spPr>
          <a:xfrm>
            <a:off x="6973455" y="6453121"/>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7902F1-9105-4233-90EE-0A1D35ADBEAE}"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4">
            <a:extLst>
              <a:ext uri="{FF2B5EF4-FFF2-40B4-BE49-F238E27FC236}">
                <a16:creationId xmlns:a16="http://schemas.microsoft.com/office/drawing/2014/main" id="{12BD0CC3-CA9D-46D8-BE0D-1E25A927FDB8}"/>
              </a:ext>
            </a:extLst>
          </p:cNvPr>
          <p:cNvSpPr>
            <a:spLocks noGrp="1"/>
          </p:cNvSpPr>
          <p:nvPr>
            <p:ph type="ftr" sz="quarter" idx="11"/>
          </p:nvPr>
        </p:nvSpPr>
        <p:spPr>
          <a:xfrm>
            <a:off x="3774858" y="6523802"/>
            <a:ext cx="1594284" cy="38214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rPr>
              <a:t>M. Abdou FPA 12-3-2024</a:t>
            </a:r>
          </a:p>
        </p:txBody>
      </p:sp>
    </p:spTree>
    <p:extLst>
      <p:ext uri="{BB962C8B-B14F-4D97-AF65-F5344CB8AC3E}">
        <p14:creationId xmlns:p14="http://schemas.microsoft.com/office/powerpoint/2010/main" val="1166577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4C4DB0-EBB6-43CD-91BB-412048D8EADD}"/>
              </a:ext>
            </a:extLst>
          </p:cNvPr>
          <p:cNvSpPr/>
          <p:nvPr/>
        </p:nvSpPr>
        <p:spPr>
          <a:xfrm>
            <a:off x="197472" y="242664"/>
            <a:ext cx="8736385" cy="802935"/>
          </a:xfrm>
          <a:prstGeom prst="rect">
            <a:avLst/>
          </a:prstGeom>
          <a:solidFill>
            <a:srgbClr val="B6DC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CC160C9-87F9-486B-9C3F-D864B913C590}"/>
              </a:ext>
            </a:extLst>
          </p:cNvPr>
          <p:cNvSpPr>
            <a:spLocks noGrp="1"/>
          </p:cNvSpPr>
          <p:nvPr>
            <p:ph type="title"/>
          </p:nvPr>
        </p:nvSpPr>
        <p:spPr>
          <a:xfrm>
            <a:off x="2364245" y="357434"/>
            <a:ext cx="4402838" cy="472889"/>
          </a:xfrm>
        </p:spPr>
        <p:txBody>
          <a:bodyPr>
            <a:normAutofit fontScale="90000"/>
          </a:bodyPr>
          <a:lstStyle/>
          <a:p>
            <a:pPr lvl="0">
              <a:lnSpc>
                <a:spcPct val="120000"/>
              </a:lnSpc>
              <a:spcBef>
                <a:spcPts val="0"/>
              </a:spcBef>
            </a:pPr>
            <a:r>
              <a:rPr lang="en-US" sz="3600" b="1" dirty="0">
                <a:solidFill>
                  <a:srgbClr val="0000FF"/>
                </a:solidFill>
                <a:latin typeface="+mn-lt"/>
                <a:cs typeface="Arial" panose="020B0604020202020204" pitchFamily="34" charset="0"/>
              </a:rPr>
              <a:t>Fusion is Needed Now</a:t>
            </a:r>
          </a:p>
        </p:txBody>
      </p:sp>
      <p:sp>
        <p:nvSpPr>
          <p:cNvPr id="3" name="Content Placeholder 2">
            <a:extLst>
              <a:ext uri="{FF2B5EF4-FFF2-40B4-BE49-F238E27FC236}">
                <a16:creationId xmlns:a16="http://schemas.microsoft.com/office/drawing/2014/main" id="{8E71202B-8F0C-4993-A118-2FA1D94E9CF5}"/>
              </a:ext>
            </a:extLst>
          </p:cNvPr>
          <p:cNvSpPr>
            <a:spLocks noGrp="1"/>
          </p:cNvSpPr>
          <p:nvPr>
            <p:ph idx="1"/>
          </p:nvPr>
        </p:nvSpPr>
        <p:spPr>
          <a:xfrm>
            <a:off x="242706" y="1446844"/>
            <a:ext cx="8478170" cy="1598469"/>
          </a:xfrm>
        </p:spPr>
        <p:txBody>
          <a:bodyPr>
            <a:normAutofit/>
          </a:bodyPr>
          <a:lstStyle/>
          <a:p>
            <a:pPr lvl="1">
              <a:lnSpc>
                <a:spcPct val="140000"/>
              </a:lnSpc>
              <a:spcBef>
                <a:spcPts val="0"/>
              </a:spcBef>
            </a:pPr>
            <a:r>
              <a:rPr lang="en-US" sz="1700" dirty="0">
                <a:cs typeface="Arial" panose="020B0604020202020204" pitchFamily="34" charset="0"/>
              </a:rPr>
              <a:t>Governments &amp; the public want fusion now to solve the climate change crisis</a:t>
            </a:r>
          </a:p>
          <a:p>
            <a:pPr lvl="1">
              <a:lnSpc>
                <a:spcPct val="140000"/>
              </a:lnSpc>
              <a:spcBef>
                <a:spcPts val="0"/>
              </a:spcBef>
            </a:pPr>
            <a:r>
              <a:rPr lang="en-US" sz="1700" dirty="0">
                <a:cs typeface="Arial" panose="020B0604020202020204" pitchFamily="34" charset="0"/>
              </a:rPr>
              <a:t>AI needs huge amounts of energy. Because fusion is not available, AI is looking for nuclear power to fulfill its energy needs. </a:t>
            </a:r>
            <a:r>
              <a:rPr lang="en-US" sz="1400" dirty="0">
                <a:cs typeface="Arial" panose="020B0604020202020204" pitchFamily="34" charset="0"/>
              </a:rPr>
              <a:t>(</a:t>
            </a:r>
            <a:r>
              <a:rPr lang="en-US" sz="1400" dirty="0">
                <a:ea typeface="Times New Roman" panose="02020603050405020304" pitchFamily="18" charset="0"/>
              </a:rPr>
              <a:t>Nuclear stocks gaining on AI optimism) </a:t>
            </a:r>
            <a:endParaRPr lang="en-US" sz="1400" dirty="0">
              <a:cs typeface="Arial" panose="020B0604020202020204" pitchFamily="34" charset="0"/>
            </a:endParaRPr>
          </a:p>
          <a:p>
            <a:pPr lvl="1">
              <a:lnSpc>
                <a:spcPct val="140000"/>
              </a:lnSpc>
              <a:spcBef>
                <a:spcPts val="0"/>
              </a:spcBef>
            </a:pPr>
            <a:r>
              <a:rPr lang="en-US" sz="1700" dirty="0">
                <a:cs typeface="Arial" panose="020B0604020202020204" pitchFamily="34" charset="0"/>
              </a:rPr>
              <a:t>Enormous interest in fusion energy from industry and private investors</a:t>
            </a:r>
          </a:p>
        </p:txBody>
      </p:sp>
      <p:sp>
        <p:nvSpPr>
          <p:cNvPr id="5" name="Slide Number Placeholder 4">
            <a:extLst>
              <a:ext uri="{FF2B5EF4-FFF2-40B4-BE49-F238E27FC236}">
                <a16:creationId xmlns:a16="http://schemas.microsoft.com/office/drawing/2014/main" id="{8902D745-108D-4ABB-AB98-3DA1D5FEAC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F627C-DAE2-451D-9ABE-ADFBB9CA1B55}" type="slidenum">
              <a:rPr kumimoji="0" lang="en-US"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Footer Placeholder 4">
            <a:extLst>
              <a:ext uri="{FF2B5EF4-FFF2-40B4-BE49-F238E27FC236}">
                <a16:creationId xmlns:a16="http://schemas.microsoft.com/office/drawing/2014/main" id="{1E332D14-1FF6-4681-A139-2D42A67334AF}"/>
              </a:ext>
            </a:extLst>
          </p:cNvPr>
          <p:cNvSpPr>
            <a:spLocks noGrp="1"/>
          </p:cNvSpPr>
          <p:nvPr>
            <p:ph type="ftr" sz="quarter" idx="11"/>
          </p:nvPr>
        </p:nvSpPr>
        <p:spPr>
          <a:xfrm>
            <a:off x="3892116" y="6537055"/>
            <a:ext cx="1594284" cy="38214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rPr>
              <a:t>M. Abdou FPA 12-3-2024</a:t>
            </a:r>
          </a:p>
        </p:txBody>
      </p:sp>
      <p:sp>
        <p:nvSpPr>
          <p:cNvPr id="8" name="Rectangle 7">
            <a:extLst>
              <a:ext uri="{FF2B5EF4-FFF2-40B4-BE49-F238E27FC236}">
                <a16:creationId xmlns:a16="http://schemas.microsoft.com/office/drawing/2014/main" id="{2FB2B79C-900D-4DDB-AACE-4F5C00808A8C}"/>
              </a:ext>
            </a:extLst>
          </p:cNvPr>
          <p:cNvSpPr/>
          <p:nvPr/>
        </p:nvSpPr>
        <p:spPr>
          <a:xfrm>
            <a:off x="2935390" y="3145012"/>
            <a:ext cx="3273220" cy="483209"/>
          </a:xfrm>
          <a:prstGeom prst="rect">
            <a:avLst/>
          </a:prstGeom>
        </p:spPr>
        <p:txBody>
          <a:bodyPr wrap="square">
            <a:spAutoFit/>
          </a:bodyPr>
          <a:lstStyle/>
          <a:p>
            <a:pPr marL="457200" marR="0" lvl="1" indent="0" algn="l" defTabSz="914400" rtl="0" eaLnBrk="1" fontAlgn="auto" latinLnBrk="0" hangingPunct="1">
              <a:lnSpc>
                <a:spcPct val="14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Yet, we cannot deliver!!</a:t>
            </a:r>
          </a:p>
        </p:txBody>
      </p:sp>
      <p:sp>
        <p:nvSpPr>
          <p:cNvPr id="11" name="Rectangle 10">
            <a:extLst>
              <a:ext uri="{FF2B5EF4-FFF2-40B4-BE49-F238E27FC236}">
                <a16:creationId xmlns:a16="http://schemas.microsoft.com/office/drawing/2014/main" id="{90EE8E38-F0E5-4413-8D59-A240C4A86C12}"/>
              </a:ext>
            </a:extLst>
          </p:cNvPr>
          <p:cNvSpPr/>
          <p:nvPr/>
        </p:nvSpPr>
        <p:spPr>
          <a:xfrm>
            <a:off x="1752727" y="5848545"/>
            <a:ext cx="5458128" cy="483209"/>
          </a:xfrm>
          <a:prstGeom prst="rect">
            <a:avLst/>
          </a:prstGeom>
        </p:spPr>
        <p:txBody>
          <a:bodyPr wrap="square">
            <a:spAutoFit/>
          </a:bodyPr>
          <a:lstStyle/>
          <a:p>
            <a:pPr marL="457200" marR="0" lvl="1" indent="0" algn="l" defTabSz="914400" rtl="0" eaLnBrk="1" fontAlgn="auto" latinLnBrk="0" hangingPunct="1">
              <a:lnSpc>
                <a:spcPct val="14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Yet, no blanket has ever been built or tested!!</a:t>
            </a:r>
          </a:p>
        </p:txBody>
      </p:sp>
      <p:sp>
        <p:nvSpPr>
          <p:cNvPr id="13" name="Content Placeholder 2">
            <a:extLst>
              <a:ext uri="{FF2B5EF4-FFF2-40B4-BE49-F238E27FC236}">
                <a16:creationId xmlns:a16="http://schemas.microsoft.com/office/drawing/2014/main" id="{7CA40142-939F-42CD-AEE5-C36128D9F903}"/>
              </a:ext>
            </a:extLst>
          </p:cNvPr>
          <p:cNvSpPr txBox="1">
            <a:spLocks/>
          </p:cNvSpPr>
          <p:nvPr/>
        </p:nvSpPr>
        <p:spPr>
          <a:xfrm>
            <a:off x="197472" y="3848831"/>
            <a:ext cx="8736385" cy="1462148"/>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557213" marR="0" lvl="1" indent="-214313" algn="l" defTabSz="685800" rtl="0" eaLnBrk="1" fontAlgn="auto" latinLnBrk="0" hangingPunct="1">
              <a:lnSpc>
                <a:spcPct val="140000"/>
              </a:lnSpc>
              <a:spcBef>
                <a:spcPts val="0"/>
              </a:spcBef>
              <a:spcAft>
                <a:spcPts val="0"/>
              </a:spcAft>
              <a:buClrTx/>
              <a:buSzTx/>
              <a:buFont typeface="Arial" pitchFamily="34" charset="0"/>
              <a:buChar char="–"/>
              <a:tabLst/>
              <a:defRPr/>
            </a:pPr>
            <a:r>
              <a:rPr kumimoji="0" lang="en-US" sz="167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We need a credible and attractive plan to actually deliver fusion (not just a promise)</a:t>
            </a:r>
          </a:p>
          <a:p>
            <a:pPr marL="557213" marR="0" lvl="1" indent="-214313" algn="l" defTabSz="685800" rtl="0" eaLnBrk="1" fontAlgn="auto" latinLnBrk="0" hangingPunct="1">
              <a:lnSpc>
                <a:spcPct val="140000"/>
              </a:lnSpc>
              <a:spcBef>
                <a:spcPts val="0"/>
              </a:spcBef>
              <a:spcAft>
                <a:spcPts val="0"/>
              </a:spcAft>
              <a:buClrTx/>
              <a:buSzTx/>
              <a:buFont typeface="Arial" pitchFamily="34" charset="0"/>
              <a:buChar char="–"/>
              <a:tabLst/>
              <a:defRPr/>
            </a:pPr>
            <a:r>
              <a:rPr kumimoji="0" lang="en-US" sz="167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Without serious R&amp;D to address FNST (Fusion Nuclear Science and Technology), it is impossible to have a credible pathway to DT fusion energy </a:t>
            </a:r>
          </a:p>
          <a:p>
            <a:pPr marL="557213" marR="0" lvl="1" indent="-214313" algn="l" defTabSz="685800" rtl="0" eaLnBrk="1" fontAlgn="auto" latinLnBrk="0" hangingPunct="1">
              <a:lnSpc>
                <a:spcPct val="140000"/>
              </a:lnSpc>
              <a:spcBef>
                <a:spcPts val="0"/>
              </a:spcBef>
              <a:spcAft>
                <a:spcPts val="0"/>
              </a:spcAft>
              <a:buClrTx/>
              <a:buSzTx/>
              <a:buFont typeface="Arial" pitchFamily="34" charset="0"/>
              <a:buChar char="–"/>
              <a:tabLst/>
              <a:defRPr/>
            </a:pPr>
            <a:r>
              <a:rPr kumimoji="0" lang="en-US" sz="167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Fusion is like a plane: to fly, it needs an engine with sufficient fuel and reliability. It needs </a:t>
            </a:r>
            <a:r>
              <a:rPr kumimoji="0" lang="en-US" sz="167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BLANKET</a:t>
            </a:r>
            <a:r>
              <a:rPr kumimoji="0" lang="en-US" sz="167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p>
        </p:txBody>
      </p:sp>
    </p:spTree>
    <p:extLst>
      <p:ext uri="{BB962C8B-B14F-4D97-AF65-F5344CB8AC3E}">
        <p14:creationId xmlns:p14="http://schemas.microsoft.com/office/powerpoint/2010/main" val="2809085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76DBAA-9428-4F81-A313-7936ED878209}"/>
              </a:ext>
            </a:extLst>
          </p:cNvPr>
          <p:cNvSpPr/>
          <p:nvPr/>
        </p:nvSpPr>
        <p:spPr>
          <a:xfrm>
            <a:off x="302341" y="155736"/>
            <a:ext cx="8539316" cy="123788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421276" y="249965"/>
            <a:ext cx="8301445" cy="1073791"/>
          </a:xfrm>
        </p:spPr>
        <p:txBody>
          <a:bodyPr>
            <a:normAutofit fontScale="90000"/>
          </a:bodyPr>
          <a:lstStyle/>
          <a:p>
            <a:r>
              <a:rPr lang="en-US" sz="2400" b="1" kern="1200" dirty="0">
                <a:solidFill>
                  <a:srgbClr val="0000FF"/>
                </a:solidFill>
                <a:latin typeface="Calibri"/>
                <a:ea typeface="+mn-ea"/>
                <a:cs typeface="+mn-cs"/>
              </a:rPr>
              <a:t>Challenging FNST issues </a:t>
            </a:r>
            <a:br>
              <a:rPr lang="en-US" sz="2400" b="1" kern="1200" dirty="0">
                <a:solidFill>
                  <a:srgbClr val="0000FF"/>
                </a:solidFill>
                <a:latin typeface="Calibri"/>
                <a:ea typeface="+mn-ea"/>
                <a:cs typeface="+mn-cs"/>
              </a:rPr>
            </a:br>
            <a:r>
              <a:rPr lang="en-US" sz="2400" b="1" kern="1200" dirty="0">
                <a:solidFill>
                  <a:srgbClr val="0000FF"/>
                </a:solidFill>
                <a:latin typeface="Calibri"/>
                <a:ea typeface="+mn-ea"/>
                <a:cs typeface="+mn-cs"/>
              </a:rPr>
              <a:t>identified in comprehensive international studies as most essential </a:t>
            </a:r>
            <a:br>
              <a:rPr lang="en-US" sz="2400" b="1" kern="1200" dirty="0">
                <a:solidFill>
                  <a:srgbClr val="0000FF"/>
                </a:solidFill>
                <a:latin typeface="Calibri"/>
                <a:ea typeface="+mn-ea"/>
                <a:cs typeface="+mn-cs"/>
              </a:rPr>
            </a:br>
            <a:r>
              <a:rPr lang="en-US" sz="2400" b="1" kern="1200" dirty="0">
                <a:solidFill>
                  <a:srgbClr val="0000FF"/>
                </a:solidFill>
                <a:latin typeface="Calibri"/>
                <a:ea typeface="+mn-ea"/>
                <a:cs typeface="+mn-cs"/>
              </a:rPr>
              <a:t>to address in defining a credible pathway </a:t>
            </a:r>
            <a:endParaRPr lang="en-US" sz="2400" b="1" dirty="0">
              <a:solidFill>
                <a:srgbClr val="0000FF"/>
              </a:solidFill>
            </a:endParaRPr>
          </a:p>
        </p:txBody>
      </p:sp>
      <p:sp>
        <p:nvSpPr>
          <p:cNvPr id="3" name="Content Placeholder 2"/>
          <p:cNvSpPr>
            <a:spLocks noGrp="1"/>
          </p:cNvSpPr>
          <p:nvPr>
            <p:ph idx="1"/>
          </p:nvPr>
        </p:nvSpPr>
        <p:spPr>
          <a:xfrm>
            <a:off x="421275" y="1551937"/>
            <a:ext cx="8301445" cy="2802044"/>
          </a:xfrm>
        </p:spPr>
        <p:txBody>
          <a:bodyPr>
            <a:noAutofit/>
          </a:bodyPr>
          <a:lstStyle/>
          <a:p>
            <a:pPr marL="800100" lvl="1" indent="-457200">
              <a:buFont typeface="+mj-lt"/>
              <a:buAutoNum type="arabicPeriod"/>
            </a:pPr>
            <a:r>
              <a:rPr lang="en-US" sz="1700" dirty="0">
                <a:solidFill>
                  <a:prstClr val="black"/>
                </a:solidFill>
                <a:latin typeface="+mj-lt"/>
              </a:rPr>
              <a:t>Lack of External T Supply to provide the large </a:t>
            </a:r>
            <a:r>
              <a:rPr lang="en-US" sz="1700" b="1" dirty="0">
                <a:solidFill>
                  <a:prstClr val="black"/>
                </a:solidFill>
                <a:latin typeface="+mj-lt"/>
              </a:rPr>
              <a:t>T Startup Inventory </a:t>
            </a:r>
            <a:r>
              <a:rPr lang="en-US" sz="1700" dirty="0">
                <a:solidFill>
                  <a:prstClr val="black"/>
                </a:solidFill>
                <a:latin typeface="+mj-lt"/>
              </a:rPr>
              <a:t>required for any major fusion facility</a:t>
            </a:r>
          </a:p>
          <a:p>
            <a:pPr marL="800100" lvl="1" indent="-457200">
              <a:buFont typeface="+mj-lt"/>
              <a:buAutoNum type="arabicPeriod"/>
            </a:pPr>
            <a:r>
              <a:rPr lang="en-US" sz="1700" dirty="0">
                <a:solidFill>
                  <a:prstClr val="black"/>
                </a:solidFill>
                <a:latin typeface="+mj-lt"/>
              </a:rPr>
              <a:t>Technology and physics Uncertainties in achieving </a:t>
            </a:r>
            <a:r>
              <a:rPr lang="en-US" sz="1700" b="1" dirty="0">
                <a:solidFill>
                  <a:prstClr val="black"/>
                </a:solidFill>
                <a:latin typeface="+mj-lt"/>
              </a:rPr>
              <a:t>Tritium Self-Sufficiency</a:t>
            </a:r>
          </a:p>
          <a:p>
            <a:pPr marL="800100" lvl="1" indent="-457200">
              <a:buFont typeface="+mj-lt"/>
              <a:buAutoNum type="arabicPeriod"/>
            </a:pPr>
            <a:r>
              <a:rPr lang="en-US" sz="1700" dirty="0">
                <a:solidFill>
                  <a:prstClr val="black"/>
                </a:solidFill>
                <a:latin typeface="+mj-lt"/>
              </a:rPr>
              <a:t>RAMI (Reliability/Availability/Maintainability/Inspectability)</a:t>
            </a:r>
            <a:endParaRPr lang="en-US" sz="1700" b="1" dirty="0">
              <a:solidFill>
                <a:prstClr val="black"/>
              </a:solidFill>
              <a:latin typeface="+mj-lt"/>
            </a:endParaRPr>
          </a:p>
          <a:p>
            <a:pPr lvl="3">
              <a:buFont typeface="Arial" panose="020B0604020202020204" pitchFamily="34" charset="0"/>
              <a:buChar char="•"/>
            </a:pPr>
            <a:r>
              <a:rPr lang="en-US" sz="1700" b="1" dirty="0">
                <a:solidFill>
                  <a:prstClr val="black"/>
                </a:solidFill>
                <a:latin typeface="+mj-lt"/>
              </a:rPr>
              <a:t> RAMI</a:t>
            </a:r>
            <a:r>
              <a:rPr lang="en-US" sz="1700" dirty="0">
                <a:solidFill>
                  <a:prstClr val="black"/>
                </a:solidFill>
                <a:latin typeface="+mj-lt"/>
              </a:rPr>
              <a:t> is the Achilles’ Heel issue for fusion</a:t>
            </a:r>
          </a:p>
          <a:p>
            <a:pPr marL="800100" lvl="1" indent="-457200">
              <a:buAutoNum type="arabicPeriod" startAt="4"/>
            </a:pPr>
            <a:r>
              <a:rPr lang="en-US" sz="1700" dirty="0">
                <a:solidFill>
                  <a:prstClr val="black"/>
                </a:solidFill>
                <a:latin typeface="+mj-lt"/>
              </a:rPr>
              <a:t>Complex and new </a:t>
            </a:r>
            <a:r>
              <a:rPr lang="en-US" sz="1700" b="1" dirty="0">
                <a:solidFill>
                  <a:prstClr val="black"/>
                </a:solidFill>
                <a:latin typeface="+mj-lt"/>
              </a:rPr>
              <a:t>Multiple/synergistic Effects </a:t>
            </a:r>
            <a:r>
              <a:rPr lang="en-US" sz="1700" dirty="0">
                <a:solidFill>
                  <a:prstClr val="black"/>
                </a:solidFill>
                <a:latin typeface="+mj-lt"/>
              </a:rPr>
              <a:t>and Interactions Phenomena</a:t>
            </a:r>
          </a:p>
          <a:p>
            <a:pPr lvl="3">
              <a:buFont typeface="Arial" panose="020B0604020202020204" pitchFamily="34" charset="0"/>
              <a:buChar char="•"/>
            </a:pPr>
            <a:r>
              <a:rPr lang="en-US" sz="1700" dirty="0">
                <a:solidFill>
                  <a:prstClr val="black"/>
                </a:solidFill>
                <a:latin typeface="+mj-lt"/>
              </a:rPr>
              <a:t>These phenomena cannot be synthesized from “separate effects” experiments or modelling</a:t>
            </a:r>
          </a:p>
          <a:p>
            <a:pPr marL="728663" lvl="1" indent="-342900">
              <a:buFont typeface="+mj-lt"/>
              <a:buAutoNum type="arabicPeriod" startAt="4"/>
            </a:pPr>
            <a:r>
              <a:rPr lang="en-US" sz="1700" b="1" dirty="0">
                <a:solidFill>
                  <a:prstClr val="black"/>
                </a:solidFill>
                <a:latin typeface="+mj-lt"/>
              </a:rPr>
              <a:t>Nuclear Heating in a large volume with steep gradients</a:t>
            </a:r>
            <a:endParaRPr lang="en-US" sz="1700" b="1" kern="1200" dirty="0">
              <a:solidFill>
                <a:prstClr val="black"/>
              </a:solidFill>
              <a:latin typeface="+mj-lt"/>
              <a:ea typeface="+mn-ea"/>
              <a:cs typeface="+mn-cs"/>
            </a:endParaRPr>
          </a:p>
        </p:txBody>
      </p:sp>
      <p:sp>
        <p:nvSpPr>
          <p:cNvPr id="4" name="Slide Number Placeholder 3"/>
          <p:cNvSpPr>
            <a:spLocks noGrp="1"/>
          </p:cNvSpPr>
          <p:nvPr>
            <p:ph type="sldNum" sz="quarter" idx="12"/>
          </p:nvPr>
        </p:nvSpPr>
        <p:spPr>
          <a:xfrm>
            <a:off x="6947652" y="6519701"/>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80632-4F5E-4EBF-9E70-E25F48B79654}" type="slidenum">
              <a:rPr kumimoji="0" lang="en-US" sz="11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TextBox 6">
            <a:extLst>
              <a:ext uri="{FF2B5EF4-FFF2-40B4-BE49-F238E27FC236}">
                <a16:creationId xmlns:a16="http://schemas.microsoft.com/office/drawing/2014/main" id="{53EF1D06-568F-4A52-8237-AEC6D05299D1}"/>
              </a:ext>
            </a:extLst>
          </p:cNvPr>
          <p:cNvSpPr txBox="1"/>
          <p:nvPr/>
        </p:nvSpPr>
        <p:spPr>
          <a:xfrm>
            <a:off x="533720" y="4440471"/>
            <a:ext cx="8207519" cy="1908215"/>
          </a:xfrm>
          <a:prstGeom prst="rect">
            <a:avLst/>
          </a:prstGeom>
          <a:solidFill>
            <a:srgbClr val="DAEFC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These FNST Issues can be adequately addressed </a:t>
            </a:r>
            <a:r>
              <a:rPr kumimoji="0" lang="en-US" sz="1700" b="0" i="0" u="sng" strike="noStrike" kern="1200" cap="none" spc="0" normalizeH="0" baseline="0" noProof="0" dirty="0">
                <a:ln>
                  <a:noFill/>
                </a:ln>
                <a:solidFill>
                  <a:srgbClr val="FF0000"/>
                </a:solidFill>
                <a:effectLst/>
                <a:uLnTx/>
                <a:uFillTx/>
                <a:latin typeface="Calibri"/>
                <a:ea typeface="+mn-ea"/>
                <a:cs typeface="Arial" panose="020B0604020202020204" pitchFamily="34" charset="0"/>
              </a:rPr>
              <a:t>only</a:t>
            </a:r>
            <a:r>
              <a:rPr kumimoji="0" lang="en-US" sz="17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 in the fusion nuclear environment of a DT plasma-based facility (VNS)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The Tritium supply and breeding Issues (1 &amp; 2) mandate that the </a:t>
            </a:r>
            <a:r>
              <a:rPr kumimoji="0" lang="en-US" sz="17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fusion power </a:t>
            </a:r>
            <a:r>
              <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of </a:t>
            </a:r>
            <a:r>
              <a:rPr kumimoji="0" lang="en-US" sz="17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VNS  must be </a:t>
            </a:r>
            <a:r>
              <a:rPr kumimoji="0" lang="en-US" sz="1700"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small</a:t>
            </a:r>
            <a:r>
              <a:rPr kumimoji="0" lang="en-US" sz="17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 </a:t>
            </a:r>
            <a:r>
              <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(&lt; 100 MW). So, it cannot be as large as in Pilot or DEMO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Issue 3 requires a very aggressive RAMI program and indicates that it is hard to predict the time in which reliability growth will be sufficient to proceed to Pilot/DEMO plant  </a:t>
            </a:r>
          </a:p>
        </p:txBody>
      </p:sp>
      <p:sp>
        <p:nvSpPr>
          <p:cNvPr id="10" name="Footer Placeholder 4">
            <a:extLst>
              <a:ext uri="{FF2B5EF4-FFF2-40B4-BE49-F238E27FC236}">
                <a16:creationId xmlns:a16="http://schemas.microsoft.com/office/drawing/2014/main" id="{84147499-5BE2-4798-BB69-257B8BEA89FD}"/>
              </a:ext>
            </a:extLst>
          </p:cNvPr>
          <p:cNvSpPr>
            <a:spLocks noGrp="1"/>
          </p:cNvSpPr>
          <p:nvPr>
            <p:ph type="ftr" sz="quarter" idx="11"/>
          </p:nvPr>
        </p:nvSpPr>
        <p:spPr>
          <a:xfrm>
            <a:off x="3892116" y="6537055"/>
            <a:ext cx="1594284" cy="38214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rPr>
              <a:t>M. Abdou FPA 12-3-2024</a:t>
            </a:r>
          </a:p>
        </p:txBody>
      </p:sp>
    </p:spTree>
    <p:extLst>
      <p:ext uri="{BB962C8B-B14F-4D97-AF65-F5344CB8AC3E}">
        <p14:creationId xmlns:p14="http://schemas.microsoft.com/office/powerpoint/2010/main" val="1068099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626" y="597660"/>
            <a:ext cx="8229600" cy="1143000"/>
          </a:xfrm>
        </p:spPr>
        <p:txBody>
          <a:bodyPr>
            <a:normAutofit fontScale="90000"/>
          </a:bodyPr>
          <a:lstStyle/>
          <a:p>
            <a:br>
              <a:rPr lang="en-US" sz="2100" b="1" dirty="0">
                <a:latin typeface="Arial" panose="020B0604020202020204" pitchFamily="34" charset="0"/>
                <a:cs typeface="Arial" panose="020B0604020202020204" pitchFamily="34" charset="0"/>
              </a:rPr>
            </a:br>
            <a:br>
              <a:rPr lang="en-US" sz="2100" b="1" dirty="0">
                <a:latin typeface="Arial" panose="020B0604020202020204" pitchFamily="34" charset="0"/>
                <a:cs typeface="Arial" panose="020B0604020202020204" pitchFamily="34" charset="0"/>
              </a:rPr>
            </a:br>
            <a:br>
              <a:rPr lang="en-US" sz="2100" b="1" dirty="0">
                <a:latin typeface="Arial" panose="020B0604020202020204" pitchFamily="34" charset="0"/>
                <a:cs typeface="Arial" panose="020B0604020202020204" pitchFamily="34" charset="0"/>
              </a:rPr>
            </a:br>
            <a:br>
              <a:rPr lang="en-US" sz="2100" b="1" dirty="0">
                <a:latin typeface="Arial" panose="020B0604020202020204" pitchFamily="34" charset="0"/>
                <a:cs typeface="Arial" panose="020B0604020202020204" pitchFamily="34" charset="0"/>
              </a:rPr>
            </a:br>
            <a:br>
              <a:rPr lang="en-US" sz="2100" b="1" dirty="0">
                <a:latin typeface="Arial" panose="020B0604020202020204" pitchFamily="34" charset="0"/>
                <a:cs typeface="Arial" panose="020B0604020202020204" pitchFamily="34" charset="0"/>
              </a:rPr>
            </a:br>
            <a:br>
              <a:rPr lang="en-US" sz="2100" b="1" dirty="0">
                <a:latin typeface="Arial" panose="020B0604020202020204" pitchFamily="34" charset="0"/>
                <a:cs typeface="Arial" panose="020B0604020202020204" pitchFamily="34" charset="0"/>
              </a:rPr>
            </a:br>
            <a:endParaRPr lang="en-US" sz="21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1634" y="1909045"/>
            <a:ext cx="8772902" cy="4496618"/>
          </a:xfrm>
        </p:spPr>
        <p:txBody>
          <a:bodyPr>
            <a:noAutofit/>
          </a:bodyPr>
          <a:lstStyle/>
          <a:p>
            <a:pPr marL="0" lvl="1" indent="0" algn="ctr" defTabSz="914400" eaLnBrk="0" fontAlgn="base" hangingPunct="0">
              <a:spcAft>
                <a:spcPct val="0"/>
              </a:spcAft>
              <a:buNone/>
            </a:pPr>
            <a:r>
              <a:rPr lang="en-US" b="1" kern="0" dirty="0">
                <a:solidFill>
                  <a:srgbClr val="000000"/>
                </a:solidFill>
                <a:cs typeface="Arial"/>
              </a:rPr>
              <a:t>OTHER Fields of Technology take RAMI very seriously </a:t>
            </a:r>
          </a:p>
          <a:p>
            <a:pPr marL="800100" lvl="1" indent="-457200">
              <a:buFont typeface="+mj-lt"/>
              <a:buAutoNum type="arabicPeriod"/>
            </a:pPr>
            <a:r>
              <a:rPr lang="en-US" sz="1700" dirty="0">
                <a:solidFill>
                  <a:prstClr val="black"/>
                </a:solidFill>
              </a:rPr>
              <a:t>Aerospace and Fission have had very extensive RAMI Programs with continuous Reliability Growth programs </a:t>
            </a:r>
          </a:p>
          <a:p>
            <a:pPr marL="800100" lvl="1" indent="-457200">
              <a:buFont typeface="+mj-lt"/>
              <a:buAutoNum type="arabicPeriod"/>
            </a:pPr>
            <a:r>
              <a:rPr lang="en-US" sz="1700" dirty="0">
                <a:solidFill>
                  <a:prstClr val="black"/>
                </a:solidFill>
              </a:rPr>
              <a:t>Self-driving cars are already serving as a taxi in Los Angeles. Even if it is scary to ride the self-driving car, failure modes and rate data are constantly being taken and reliability is being improved</a:t>
            </a:r>
          </a:p>
          <a:p>
            <a:pPr marL="800100" lvl="1" indent="-457200">
              <a:buFont typeface="+mj-lt"/>
              <a:buAutoNum type="arabicPeriod"/>
            </a:pPr>
            <a:endParaRPr lang="en-US" sz="1700" dirty="0">
              <a:solidFill>
                <a:prstClr val="black"/>
              </a:solidFill>
            </a:endParaRPr>
          </a:p>
          <a:p>
            <a:pPr marL="800100" lvl="1" indent="-457200">
              <a:buFont typeface="+mj-lt"/>
              <a:buAutoNum type="arabicPeriod"/>
            </a:pPr>
            <a:endParaRPr lang="en-US" sz="1700" dirty="0">
              <a:solidFill>
                <a:prstClr val="black"/>
              </a:solidFill>
            </a:endParaRPr>
          </a:p>
          <a:p>
            <a:pPr marL="800100" lvl="1" indent="-457200">
              <a:buFont typeface="+mj-lt"/>
              <a:buAutoNum type="arabicPeriod"/>
            </a:pPr>
            <a:endParaRPr lang="en-US" sz="1700" dirty="0">
              <a:solidFill>
                <a:prstClr val="black"/>
              </a:solidFill>
            </a:endParaRPr>
          </a:p>
          <a:p>
            <a:pPr marL="800100" lvl="1" indent="-457200">
              <a:buFont typeface="+mj-lt"/>
              <a:buAutoNum type="arabicPeriod"/>
            </a:pPr>
            <a:endParaRPr lang="en-US" sz="1700" dirty="0">
              <a:solidFill>
                <a:prstClr val="black"/>
              </a:solidFill>
            </a:endParaRPr>
          </a:p>
          <a:p>
            <a:pPr marL="800100" lvl="1" indent="-457200">
              <a:buFont typeface="+mj-lt"/>
              <a:buAutoNum type="arabicPeriod"/>
            </a:pPr>
            <a:endParaRPr lang="en-US" sz="1700" dirty="0">
              <a:solidFill>
                <a:prstClr val="black"/>
              </a:solidFill>
            </a:endParaRPr>
          </a:p>
          <a:p>
            <a:pPr marL="800100" lvl="1" indent="-457200">
              <a:buFont typeface="+mj-lt"/>
              <a:buAutoNum type="arabicPeriod"/>
            </a:pPr>
            <a:endParaRPr lang="en-US" sz="1700" dirty="0">
              <a:solidFill>
                <a:prstClr val="black"/>
              </a:solidFill>
            </a:endParaRPr>
          </a:p>
          <a:p>
            <a:pPr marL="800100" lvl="1" indent="-457200">
              <a:buFont typeface="+mj-lt"/>
              <a:buAutoNum type="arabicPeriod"/>
            </a:pPr>
            <a:endParaRPr lang="en-US" sz="1700" dirty="0">
              <a:solidFill>
                <a:prstClr val="black"/>
              </a:solidFill>
            </a:endParaRPr>
          </a:p>
          <a:p>
            <a:pPr marL="342900" lvl="1" indent="0" algn="ctr">
              <a:buNone/>
            </a:pPr>
            <a:r>
              <a:rPr lang="en-US" sz="1700" b="1" dirty="0">
                <a:solidFill>
                  <a:srgbClr val="FF0000"/>
                </a:solidFill>
              </a:rPr>
              <a:t>Fusion does not have facilities or programs for RAMI/Reliability Growth. </a:t>
            </a:r>
          </a:p>
          <a:p>
            <a:pPr marL="342900" lvl="1" indent="0" algn="ctr">
              <a:buNone/>
            </a:pPr>
            <a:r>
              <a:rPr lang="en-US" sz="1700" b="1" dirty="0">
                <a:solidFill>
                  <a:srgbClr val="FF0000"/>
                </a:solidFill>
              </a:rPr>
              <a:t>We urgently need them. VNS will play a central role</a:t>
            </a:r>
          </a:p>
          <a:p>
            <a:pPr marL="342900" lvl="1" indent="0">
              <a:buNone/>
            </a:pPr>
            <a:r>
              <a:rPr lang="en-US" sz="1700" b="1" dirty="0">
                <a:solidFill>
                  <a:prstClr val="black"/>
                </a:solidFill>
              </a:rPr>
              <a:t> </a:t>
            </a:r>
          </a:p>
          <a:p>
            <a:pPr marL="800100" lvl="1" indent="-457200">
              <a:buFont typeface="+mj-lt"/>
              <a:buAutoNum type="arabicPeriod"/>
            </a:pPr>
            <a:endParaRPr lang="en-US" sz="1700" dirty="0" err="1">
              <a:solidFill>
                <a:prstClr val="black"/>
              </a:solidFill>
            </a:endParaRPr>
          </a:p>
        </p:txBody>
      </p:sp>
      <p:sp>
        <p:nvSpPr>
          <p:cNvPr id="4" name="Slide Number Placeholder 3"/>
          <p:cNvSpPr>
            <a:spLocks noGrp="1"/>
          </p:cNvSpPr>
          <p:nvPr>
            <p:ph type="sldNum" sz="quarter" idx="12"/>
          </p:nvPr>
        </p:nvSpPr>
        <p:spPr>
          <a:xfrm>
            <a:off x="8822522" y="6561110"/>
            <a:ext cx="333488"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A98D03-C6D0-4C82-A48D-2F9D0363C2D4}" type="slidenum">
              <a:rPr kumimoji="0" lang="en-US" sz="1050" b="0" i="0" u="none" strike="noStrike" kern="1200" cap="none" spc="0" normalizeH="0" baseline="0" noProof="0">
                <a:ln>
                  <a:noFill/>
                </a:ln>
                <a:solidFill>
                  <a:prstClr val="black">
                    <a:lumMod val="50000"/>
                    <a:lumOff val="50000"/>
                  </a:prstClr>
                </a:solidFill>
                <a:effectLst/>
                <a:uLnTx/>
                <a:uFillTx/>
                <a:latin typeface="Calibri"/>
                <a:ea typeface="ＭＳ Ｐゴシック" pitchFamily="34" charset="-128"/>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050" b="0" i="0" u="none" strike="noStrike" kern="1200" cap="none" spc="0" normalizeH="0" baseline="0" noProof="0" dirty="0">
              <a:ln>
                <a:noFill/>
              </a:ln>
              <a:solidFill>
                <a:prstClr val="black">
                  <a:lumMod val="50000"/>
                  <a:lumOff val="50000"/>
                </a:prstClr>
              </a:solidFill>
              <a:effectLst/>
              <a:uLnTx/>
              <a:uFillTx/>
              <a:latin typeface="Calibri"/>
              <a:ea typeface="ＭＳ Ｐゴシック" pitchFamily="34" charset="-128"/>
              <a:cs typeface="Calibri" panose="020F0502020204030204" pitchFamily="34" charset="0"/>
            </a:endParaRPr>
          </a:p>
        </p:txBody>
      </p:sp>
      <p:pic>
        <p:nvPicPr>
          <p:cNvPr id="7" name="Picture 6">
            <a:extLst>
              <a:ext uri="{FF2B5EF4-FFF2-40B4-BE49-F238E27FC236}">
                <a16:creationId xmlns:a16="http://schemas.microsoft.com/office/drawing/2014/main" id="{87AB4EEF-F6DA-457A-A4F3-E89DFAD05AA3}"/>
              </a:ext>
            </a:extLst>
          </p:cNvPr>
          <p:cNvPicPr>
            <a:picLocks noChangeAspect="1"/>
          </p:cNvPicPr>
          <p:nvPr/>
        </p:nvPicPr>
        <p:blipFill>
          <a:blip r:embed="rId3"/>
          <a:stretch>
            <a:fillRect/>
          </a:stretch>
        </p:blipFill>
        <p:spPr>
          <a:xfrm>
            <a:off x="199463" y="6574050"/>
            <a:ext cx="559270" cy="201798"/>
          </a:xfrm>
          <a:prstGeom prst="rect">
            <a:avLst/>
          </a:prstGeom>
        </p:spPr>
      </p:pic>
      <p:pic>
        <p:nvPicPr>
          <p:cNvPr id="5" name="Picture 4">
            <a:extLst>
              <a:ext uri="{FF2B5EF4-FFF2-40B4-BE49-F238E27FC236}">
                <a16:creationId xmlns:a16="http://schemas.microsoft.com/office/drawing/2014/main" id="{C4F98E8F-E229-49DB-B388-77F9E45757AC}"/>
              </a:ext>
            </a:extLst>
          </p:cNvPr>
          <p:cNvPicPr>
            <a:picLocks noChangeAspect="1"/>
          </p:cNvPicPr>
          <p:nvPr/>
        </p:nvPicPr>
        <p:blipFill>
          <a:blip r:embed="rId4"/>
          <a:stretch>
            <a:fillRect/>
          </a:stretch>
        </p:blipFill>
        <p:spPr>
          <a:xfrm>
            <a:off x="2788915" y="3693590"/>
            <a:ext cx="3566169" cy="1946792"/>
          </a:xfrm>
          <a:prstGeom prst="rect">
            <a:avLst/>
          </a:prstGeom>
        </p:spPr>
      </p:pic>
      <p:sp>
        <p:nvSpPr>
          <p:cNvPr id="9" name="Footer Placeholder 4">
            <a:extLst>
              <a:ext uri="{FF2B5EF4-FFF2-40B4-BE49-F238E27FC236}">
                <a16:creationId xmlns:a16="http://schemas.microsoft.com/office/drawing/2014/main" id="{6625AE65-E376-471E-86DF-23222CC2B4AA}"/>
              </a:ext>
            </a:extLst>
          </p:cNvPr>
          <p:cNvSpPr>
            <a:spLocks noGrp="1"/>
          </p:cNvSpPr>
          <p:nvPr>
            <p:ph type="ftr" sz="quarter" idx="11"/>
          </p:nvPr>
        </p:nvSpPr>
        <p:spPr>
          <a:xfrm>
            <a:off x="3892116" y="6537055"/>
            <a:ext cx="1594284" cy="38214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rPr>
              <a:t>M. Abdou FPA 12-3-2024</a:t>
            </a:r>
          </a:p>
        </p:txBody>
      </p:sp>
      <p:sp>
        <p:nvSpPr>
          <p:cNvPr id="10" name="Rectangle 9">
            <a:extLst>
              <a:ext uri="{FF2B5EF4-FFF2-40B4-BE49-F238E27FC236}">
                <a16:creationId xmlns:a16="http://schemas.microsoft.com/office/drawing/2014/main" id="{888D2822-6C44-4C35-94A5-5B516595AD05}"/>
              </a:ext>
            </a:extLst>
          </p:cNvPr>
          <p:cNvSpPr/>
          <p:nvPr/>
        </p:nvSpPr>
        <p:spPr>
          <a:xfrm>
            <a:off x="308058" y="172338"/>
            <a:ext cx="8539316" cy="15683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b="1" dirty="0">
                <a:solidFill>
                  <a:srgbClr val="0000FF"/>
                </a:solidFill>
              </a:rPr>
              <a:t> Reliability/Availability/Maintainability/Inspectability (</a:t>
            </a:r>
            <a:r>
              <a:rPr lang="en-US" sz="2000" b="1" dirty="0">
                <a:solidFill>
                  <a:srgbClr val="FF0000"/>
                </a:solidFill>
              </a:rPr>
              <a:t>RAMI</a:t>
            </a:r>
            <a:r>
              <a:rPr lang="en-US" sz="2000" b="1" dirty="0">
                <a:solidFill>
                  <a:srgbClr val="0000FF"/>
                </a:solidFill>
              </a:rPr>
              <a:t>) </a:t>
            </a:r>
          </a:p>
          <a:p>
            <a:pPr lvl="0" algn="ctr">
              <a:defRPr/>
            </a:pPr>
            <a:r>
              <a:rPr lang="en-US" sz="600" b="1" dirty="0">
                <a:solidFill>
                  <a:srgbClr val="0000FF"/>
                </a:solidFill>
              </a:rPr>
              <a:t>  </a:t>
            </a:r>
          </a:p>
          <a:p>
            <a:pPr lvl="0" algn="ctr">
              <a:defRPr/>
            </a:pPr>
            <a:r>
              <a:rPr lang="en-US" b="1" kern="0" dirty="0">
                <a:solidFill>
                  <a:srgbClr val="FF0000"/>
                </a:solidFill>
                <a:cs typeface="Arial"/>
              </a:rPr>
              <a:t>Detailed Analyses show: </a:t>
            </a:r>
            <a:r>
              <a:rPr lang="en-US" b="1" dirty="0">
                <a:solidFill>
                  <a:srgbClr val="FF0000"/>
                </a:solidFill>
              </a:rPr>
              <a:t>RAMI</a:t>
            </a:r>
            <a:r>
              <a:rPr lang="en-US" b="1" dirty="0">
                <a:solidFill>
                  <a:srgbClr val="0000FF"/>
                </a:solidFill>
              </a:rPr>
              <a:t> is a serious challenge for fusion that has major impact on engineering feasibility and economics</a:t>
            </a:r>
            <a:r>
              <a:rPr lang="en-US" kern="0" dirty="0">
                <a:solidFill>
                  <a:srgbClr val="0000FF"/>
                </a:solidFill>
                <a:cs typeface="Arial"/>
              </a:rPr>
              <a:t>:</a:t>
            </a:r>
            <a:r>
              <a:rPr lang="en-US" kern="0" dirty="0">
                <a:solidFill>
                  <a:srgbClr val="FF0000"/>
                </a:solidFill>
                <a:cs typeface="Arial"/>
              </a:rPr>
              <a:t> </a:t>
            </a:r>
            <a:r>
              <a:rPr lang="en-US" b="1" kern="0" dirty="0">
                <a:solidFill>
                  <a:srgbClr val="FF0000"/>
                </a:solidFill>
                <a:cs typeface="Arial"/>
              </a:rPr>
              <a:t>anticipated MTBF is hours/days (required is years), and MTTR is 3-4 months (required is days), and availability is very low &lt; 5%</a:t>
            </a:r>
            <a:endParaRPr lang="en-US" dirty="0"/>
          </a:p>
        </p:txBody>
      </p:sp>
    </p:spTree>
    <p:extLst>
      <p:ext uri="{BB962C8B-B14F-4D97-AF65-F5344CB8AC3E}">
        <p14:creationId xmlns:p14="http://schemas.microsoft.com/office/powerpoint/2010/main" val="4241983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14AE81F-E6C9-4101-A89C-D1216DF0E0B8}"/>
              </a:ext>
            </a:extLst>
          </p:cNvPr>
          <p:cNvSpPr/>
          <p:nvPr/>
        </p:nvSpPr>
        <p:spPr>
          <a:xfrm>
            <a:off x="280283" y="182879"/>
            <a:ext cx="8583434" cy="14567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298279" y="283169"/>
            <a:ext cx="8547442" cy="1215267"/>
          </a:xfrm>
        </p:spPr>
        <p:txBody>
          <a:bodyPr>
            <a:noAutofit/>
          </a:bodyPr>
          <a:lstStyle/>
          <a:p>
            <a:pPr lvl="0" defTabSz="685800">
              <a:spcBef>
                <a:spcPct val="20000"/>
              </a:spcBef>
            </a:pPr>
            <a:r>
              <a:rPr lang="en-US" sz="1800" b="1" dirty="0">
                <a:solidFill>
                  <a:srgbClr val="0000FF"/>
                </a:solidFill>
                <a:ea typeface="+mn-ea"/>
                <a:cs typeface="Arial" panose="020B0604020202020204" pitchFamily="34" charset="0"/>
              </a:rPr>
              <a:t>A clear conclusion from international studies (most led by US) over the past 30 years:</a:t>
            </a:r>
            <a:br>
              <a:rPr lang="en-US" sz="1800" b="1" dirty="0">
                <a:solidFill>
                  <a:srgbClr val="0000FF"/>
                </a:solidFill>
                <a:ea typeface="+mn-ea"/>
                <a:cs typeface="Arial" panose="020B0604020202020204" pitchFamily="34" charset="0"/>
              </a:rPr>
            </a:br>
            <a:r>
              <a:rPr lang="en-US" sz="1800" b="1" dirty="0">
                <a:solidFill>
                  <a:srgbClr val="0000FF"/>
                </a:solidFill>
                <a:ea typeface="+mn-ea"/>
                <a:cs typeface="Arial" panose="020B0604020202020204" pitchFamily="34" charset="0"/>
              </a:rPr>
              <a:t>There is no credible plan to build DEMO/Pilot and “deliver” fusion if it does not seriously address FNST- this requires constructing and operating VNS parallel to (or earlier than) ITER </a:t>
            </a:r>
          </a:p>
        </p:txBody>
      </p:sp>
      <p:sp>
        <p:nvSpPr>
          <p:cNvPr id="3" name="Subtitle 2"/>
          <p:cNvSpPr>
            <a:spLocks noGrp="1"/>
          </p:cNvSpPr>
          <p:nvPr>
            <p:ph type="subTitle" idx="1"/>
          </p:nvPr>
        </p:nvSpPr>
        <p:spPr>
          <a:xfrm>
            <a:off x="307116" y="2156419"/>
            <a:ext cx="8619423" cy="4024338"/>
          </a:xfrm>
        </p:spPr>
        <p:txBody>
          <a:bodyPr>
            <a:noAutofit/>
          </a:bodyPr>
          <a:lstStyle/>
          <a:p>
            <a:pPr marL="109538" algn="l">
              <a:spcBef>
                <a:spcPts val="0"/>
              </a:spcBef>
            </a:pPr>
            <a:r>
              <a:rPr lang="en-US" sz="1600" dirty="0">
                <a:solidFill>
                  <a:srgbClr val="FF0000"/>
                </a:solidFill>
              </a:rPr>
              <a:t>We need a DT plasma-based device (VNS)</a:t>
            </a:r>
            <a:r>
              <a:rPr lang="en-US" sz="1600" dirty="0">
                <a:solidFill>
                  <a:schemeClr val="tx1"/>
                </a:solidFill>
              </a:rPr>
              <a:t>, in which we can learn behavior of Blanket/FW/Divertor in the fusion nuclear environment, discover and understand multiple/synergistic-effects phenomena, quantify the potential to attain T self-sufficiency, and understand failure modes, rates, and effects (RAMI).</a:t>
            </a:r>
          </a:p>
          <a:p>
            <a:pPr marL="109538" algn="l">
              <a:spcBef>
                <a:spcPts val="0"/>
              </a:spcBef>
            </a:pPr>
            <a:r>
              <a:rPr lang="en-US" sz="500" dirty="0">
                <a:solidFill>
                  <a:schemeClr val="tx1"/>
                </a:solidFill>
              </a:rPr>
              <a:t>  </a:t>
            </a:r>
          </a:p>
          <a:p>
            <a:pPr marL="395288" indent="-285750" algn="l">
              <a:spcBef>
                <a:spcPts val="0"/>
              </a:spcBef>
              <a:buFont typeface="Wingdings" panose="05000000000000000000" pitchFamily="2" charset="2"/>
              <a:buChar char="Ø"/>
            </a:pPr>
            <a:r>
              <a:rPr lang="en-US" sz="1600" dirty="0">
                <a:solidFill>
                  <a:schemeClr val="tx1"/>
                </a:solidFill>
              </a:rPr>
              <a:t>It should have a small size (R ~ 2-3 m), low fusion power (&lt; 100 MW), </a:t>
            </a:r>
            <a:r>
              <a:rPr lang="en-US" sz="1600" dirty="0">
                <a:solidFill>
                  <a:srgbClr val="000000"/>
                </a:solidFill>
              </a:rPr>
              <a:t>~ 0.5 MW/m</a:t>
            </a:r>
            <a:r>
              <a:rPr lang="en-US" sz="1600" baseline="30000" dirty="0">
                <a:solidFill>
                  <a:srgbClr val="000000"/>
                </a:solidFill>
              </a:rPr>
              <a:t>2</a:t>
            </a:r>
            <a:r>
              <a:rPr lang="en-US" sz="1600" dirty="0">
                <a:solidFill>
                  <a:srgbClr val="000000"/>
                </a:solidFill>
              </a:rPr>
              <a:t> </a:t>
            </a:r>
            <a:r>
              <a:rPr lang="en-US" sz="1600" dirty="0">
                <a:solidFill>
                  <a:schemeClr val="tx1"/>
                </a:solidFill>
              </a:rPr>
              <a:t>NWL on ~ </a:t>
            </a:r>
            <a:r>
              <a:rPr lang="en-US" sz="1600" dirty="0">
                <a:solidFill>
                  <a:srgbClr val="000000"/>
                </a:solidFill>
              </a:rPr>
              <a:t>10 m</a:t>
            </a:r>
            <a:r>
              <a:rPr lang="en-US" sz="1600" baseline="30000" dirty="0">
                <a:solidFill>
                  <a:prstClr val="black"/>
                </a:solidFill>
              </a:rPr>
              <a:t>2</a:t>
            </a:r>
            <a:r>
              <a:rPr lang="en-US" sz="1600" baseline="30000" dirty="0">
                <a:solidFill>
                  <a:srgbClr val="000000"/>
                </a:solidFill>
              </a:rPr>
              <a:t> </a:t>
            </a:r>
            <a:r>
              <a:rPr lang="en-US" sz="1600" dirty="0">
                <a:solidFill>
                  <a:schemeClr val="tx1"/>
                </a:solidFill>
              </a:rPr>
              <a:t>test area. Only inside the vacuum vessel (Blanket</a:t>
            </a:r>
            <a:r>
              <a:rPr lang="en-US" sz="1600" dirty="0">
                <a:solidFill>
                  <a:prstClr val="black"/>
                </a:solidFill>
              </a:rPr>
              <a:t>/FW</a:t>
            </a:r>
            <a:r>
              <a:rPr lang="en-US" sz="1600" dirty="0">
                <a:solidFill>
                  <a:schemeClr val="tx1"/>
                </a:solidFill>
              </a:rPr>
              <a:t>/divertor) needs to be prototypical. Plasma should be highly driven, Q ~ 1 with plasma burn &gt; 200s (VNS should be based on current plasma physics)</a:t>
            </a:r>
          </a:p>
          <a:p>
            <a:pPr marL="109538" algn="l">
              <a:spcBef>
                <a:spcPts val="0"/>
              </a:spcBef>
            </a:pPr>
            <a:endParaRPr lang="en-US" sz="1600" dirty="0">
              <a:solidFill>
                <a:schemeClr val="tx1"/>
              </a:solidFill>
            </a:endParaRPr>
          </a:p>
          <a:p>
            <a:pPr marL="109538" algn="l">
              <a:spcBef>
                <a:spcPts val="0"/>
              </a:spcBef>
            </a:pPr>
            <a:r>
              <a:rPr lang="en-US" sz="1600" dirty="0">
                <a:solidFill>
                  <a:srgbClr val="C00000"/>
                </a:solidFill>
              </a:rPr>
              <a:t>EU and China have recently recognized this and are acting on it in major ways: </a:t>
            </a:r>
          </a:p>
          <a:p>
            <a:pPr marL="109538" algn="l">
              <a:spcBef>
                <a:spcPts val="0"/>
              </a:spcBef>
            </a:pPr>
            <a:r>
              <a:rPr lang="en-US" sz="500" dirty="0">
                <a:solidFill>
                  <a:srgbClr val="C00000"/>
                </a:solidFill>
              </a:rPr>
              <a:t>  </a:t>
            </a:r>
          </a:p>
          <a:p>
            <a:pPr marL="452438" indent="-342900" algn="l">
              <a:spcBef>
                <a:spcPts val="0"/>
              </a:spcBef>
              <a:buFont typeface="Wingdings" panose="05000000000000000000" pitchFamily="2" charset="2"/>
              <a:buChar char="Ø"/>
            </a:pPr>
            <a:r>
              <a:rPr lang="en-US" sz="1600" dirty="0">
                <a:solidFill>
                  <a:srgbClr val="C00000"/>
                </a:solidFill>
              </a:rPr>
              <a:t>China decided they could not go directly to constructing CFETR (DEMO/PILOT-type), and is now constructing BEST (a version of VNS but with added physics mission) with operation expected in 2029. Intensive R&amp;D programs are ongoing.</a:t>
            </a:r>
          </a:p>
          <a:p>
            <a:pPr marL="452438" indent="-342900" algn="l">
              <a:spcBef>
                <a:spcPts val="0"/>
              </a:spcBef>
              <a:buFont typeface="Wingdings" panose="05000000000000000000" pitchFamily="2" charset="2"/>
              <a:buChar char="Ø"/>
            </a:pPr>
            <a:r>
              <a:rPr lang="en-US" sz="1600" dirty="0">
                <a:solidFill>
                  <a:srgbClr val="C00000"/>
                </a:solidFill>
              </a:rPr>
              <a:t>EU concluded after many years of DEMO studies that </a:t>
            </a:r>
            <a:r>
              <a:rPr lang="en-US" sz="1600" b="1" dirty="0">
                <a:solidFill>
                  <a:srgbClr val="C00000"/>
                </a:solidFill>
              </a:rPr>
              <a:t>VNS should precede the DEMO </a:t>
            </a:r>
          </a:p>
        </p:txBody>
      </p:sp>
      <p:sp>
        <p:nvSpPr>
          <p:cNvPr id="9" name="Slide Number Placeholder 8"/>
          <p:cNvSpPr>
            <a:spLocks noGrp="1"/>
          </p:cNvSpPr>
          <p:nvPr>
            <p:ph type="sldNum" sz="quarter" idx="12"/>
          </p:nvPr>
        </p:nvSpPr>
        <p:spPr>
          <a:xfrm>
            <a:off x="7010400" y="6492387"/>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154FB9-0A80-47E6-8629-F8FF85B1424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B431E415-4ED0-4A6A-AF40-F41BE54CD8D0}"/>
              </a:ext>
            </a:extLst>
          </p:cNvPr>
          <p:cNvPicPr>
            <a:picLocks noChangeAspect="1"/>
          </p:cNvPicPr>
          <p:nvPr/>
        </p:nvPicPr>
        <p:blipFill>
          <a:blip r:embed="rId2"/>
          <a:stretch>
            <a:fillRect/>
          </a:stretch>
        </p:blipFill>
        <p:spPr>
          <a:xfrm>
            <a:off x="199463" y="6550152"/>
            <a:ext cx="559270" cy="201798"/>
          </a:xfrm>
          <a:prstGeom prst="rect">
            <a:avLst/>
          </a:prstGeom>
        </p:spPr>
      </p:pic>
      <p:sp>
        <p:nvSpPr>
          <p:cNvPr id="10" name="Footer Placeholder 4">
            <a:extLst>
              <a:ext uri="{FF2B5EF4-FFF2-40B4-BE49-F238E27FC236}">
                <a16:creationId xmlns:a16="http://schemas.microsoft.com/office/drawing/2014/main" id="{FC33BE1E-5EC8-4864-B5BB-373AE5C8EF96}"/>
              </a:ext>
            </a:extLst>
          </p:cNvPr>
          <p:cNvSpPr txBox="1">
            <a:spLocks/>
          </p:cNvSpPr>
          <p:nvPr/>
        </p:nvSpPr>
        <p:spPr>
          <a:xfrm>
            <a:off x="3892116" y="6537055"/>
            <a:ext cx="1594284" cy="3821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a:ea typeface="+mn-ea"/>
                <a:cs typeface="+mn-cs"/>
              </a:rPr>
              <a:t>M. Abdou FPA 12-3-2024</a:t>
            </a: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19928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14AE81F-E6C9-4101-A89C-D1216DF0E0B8}"/>
              </a:ext>
            </a:extLst>
          </p:cNvPr>
          <p:cNvSpPr/>
          <p:nvPr/>
        </p:nvSpPr>
        <p:spPr>
          <a:xfrm>
            <a:off x="262287" y="255103"/>
            <a:ext cx="8583434" cy="12669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425688" y="323376"/>
            <a:ext cx="8292624" cy="1312596"/>
          </a:xfrm>
        </p:spPr>
        <p:txBody>
          <a:bodyPr>
            <a:noAutofit/>
          </a:bodyPr>
          <a:lstStyle/>
          <a:p>
            <a:r>
              <a:rPr lang="en-US" sz="2400" b="1" dirty="0">
                <a:solidFill>
                  <a:srgbClr val="0000FF"/>
                </a:solidFill>
                <a:cs typeface="Arial" panose="020B0604020202020204" pitchFamily="34" charset="0"/>
              </a:rPr>
              <a:t> </a:t>
            </a:r>
            <a:r>
              <a:rPr lang="en-US" sz="2200" b="1" dirty="0">
                <a:solidFill>
                  <a:srgbClr val="0000FF"/>
                </a:solidFill>
                <a:cs typeface="Arial" panose="020B0604020202020204" pitchFamily="34" charset="0"/>
              </a:rPr>
              <a:t>The EU Fusion Program has recently started serious and credible planning to accelerate Fusion. </a:t>
            </a:r>
            <a:br>
              <a:rPr lang="en-US" sz="2200" b="1" dirty="0">
                <a:solidFill>
                  <a:srgbClr val="0000FF"/>
                </a:solidFill>
                <a:cs typeface="Arial" panose="020B0604020202020204" pitchFamily="34" charset="0"/>
              </a:rPr>
            </a:br>
            <a:r>
              <a:rPr lang="en-US" sz="2200" b="1" dirty="0">
                <a:solidFill>
                  <a:srgbClr val="0000FF"/>
                </a:solidFill>
                <a:cs typeface="Arial" panose="020B0604020202020204" pitchFamily="34" charset="0"/>
              </a:rPr>
              <a:t>It has VNS as a central element to develop Blanket and RAMI.</a:t>
            </a:r>
          </a:p>
        </p:txBody>
      </p:sp>
      <p:sp>
        <p:nvSpPr>
          <p:cNvPr id="3" name="Subtitle 2"/>
          <p:cNvSpPr>
            <a:spLocks noGrp="1"/>
          </p:cNvSpPr>
          <p:nvPr>
            <p:ph type="subTitle" idx="1"/>
          </p:nvPr>
        </p:nvSpPr>
        <p:spPr>
          <a:xfrm>
            <a:off x="199463" y="1522033"/>
            <a:ext cx="8681227" cy="4856415"/>
          </a:xfrm>
        </p:spPr>
        <p:txBody>
          <a:bodyPr>
            <a:noAutofit/>
          </a:bodyPr>
          <a:lstStyle/>
          <a:p>
            <a:pPr marL="109538" algn="l">
              <a:spcBef>
                <a:spcPts val="0"/>
              </a:spcBef>
            </a:pPr>
            <a:br>
              <a:rPr lang="en-US" sz="1600" dirty="0">
                <a:solidFill>
                  <a:schemeClr val="tx1"/>
                </a:solidFill>
                <a:latin typeface="+mj-lt"/>
              </a:rPr>
            </a:br>
            <a:endParaRPr lang="en-US" sz="700" dirty="0">
              <a:solidFill>
                <a:schemeClr val="tx1"/>
              </a:solidFill>
              <a:latin typeface="+mj-lt"/>
            </a:endParaRPr>
          </a:p>
          <a:p>
            <a:pPr marL="452438" indent="-342900" algn="l">
              <a:spcBef>
                <a:spcPts val="0"/>
              </a:spcBef>
              <a:buFont typeface="+mj-lt"/>
              <a:buAutoNum type="arabicPeriod"/>
            </a:pPr>
            <a:r>
              <a:rPr lang="en-US" sz="1625" dirty="0">
                <a:solidFill>
                  <a:schemeClr val="tx1"/>
                </a:solidFill>
                <a:latin typeface="+mj-lt"/>
              </a:rPr>
              <a:t>The EUROfusion program carried out over the past several years a comprehensive program with intensive physics, engineering, and technological assessments to design a DEMO that follows ITER. The study did not include VNS. Instead, it planned to operate the first stage of DEMO to qualify the blanket. </a:t>
            </a:r>
          </a:p>
          <a:p>
            <a:pPr marL="452438" indent="-342900" algn="l">
              <a:spcBef>
                <a:spcPts val="0"/>
              </a:spcBef>
              <a:buFont typeface="+mj-lt"/>
              <a:buAutoNum type="arabicPeriod"/>
            </a:pPr>
            <a:endParaRPr lang="en-US" sz="1100" dirty="0">
              <a:solidFill>
                <a:srgbClr val="432F2E"/>
              </a:solidFill>
              <a:latin typeface="+mj-lt"/>
            </a:endParaRPr>
          </a:p>
          <a:p>
            <a:pPr marL="452438" indent="-342900" algn="l">
              <a:spcBef>
                <a:spcPts val="0"/>
              </a:spcBef>
              <a:buFont typeface="+mj-lt"/>
              <a:buAutoNum type="arabicPeriod"/>
            </a:pPr>
            <a:r>
              <a:rPr lang="en-US" sz="1625" dirty="0">
                <a:solidFill>
                  <a:srgbClr val="FF0000"/>
                </a:solidFill>
                <a:latin typeface="+mj-lt"/>
              </a:rPr>
              <a:t>The conclusions of this comprehensive study are very important:                                       Qualifying the blanket in 1-2 GW DEMO is very expensive and requires a blanket with TBR~1 from day 1. It is also time consuming because of the low reliability and availability.   </a:t>
            </a:r>
          </a:p>
          <a:p>
            <a:pPr marL="452438" indent="-342900" algn="l">
              <a:spcBef>
                <a:spcPts val="0"/>
              </a:spcBef>
              <a:buFont typeface="+mj-lt"/>
              <a:buAutoNum type="arabicPeriod"/>
            </a:pPr>
            <a:endParaRPr lang="en-US" sz="1625" dirty="0">
              <a:solidFill>
                <a:srgbClr val="FF0000"/>
              </a:solidFill>
              <a:latin typeface="+mj-lt"/>
            </a:endParaRPr>
          </a:p>
          <a:p>
            <a:pPr marL="452438" lvl="0" indent="-342900" algn="l">
              <a:spcBef>
                <a:spcPts val="0"/>
              </a:spcBef>
              <a:buFont typeface="+mj-lt"/>
              <a:buAutoNum type="arabicPeriod"/>
            </a:pPr>
            <a:r>
              <a:rPr lang="en-US" sz="1625" dirty="0">
                <a:solidFill>
                  <a:srgbClr val="0000FF"/>
                </a:solidFill>
              </a:rPr>
              <a:t>A study by the EC commission in 2022/2023 showed that VNS can reduce cost and time and accelerate fusion development. </a:t>
            </a:r>
            <a:r>
              <a:rPr lang="en-US" sz="1625" dirty="0">
                <a:solidFill>
                  <a:prstClr val="black"/>
                </a:solidFill>
              </a:rPr>
              <a:t>This conclusion was strengthened by the long delay in ITER.</a:t>
            </a:r>
          </a:p>
          <a:p>
            <a:pPr marL="852488" lvl="1" indent="-285750" algn="l">
              <a:spcBef>
                <a:spcPts val="0"/>
              </a:spcBef>
              <a:buFont typeface="Arial" panose="020B0604020202020204" pitchFamily="34" charset="0"/>
              <a:buChar char="•"/>
            </a:pPr>
            <a:r>
              <a:rPr lang="en-US" sz="1600" dirty="0">
                <a:solidFill>
                  <a:prstClr val="black"/>
                </a:solidFill>
              </a:rPr>
              <a:t>So, EUROfusion started in 2023 a year long VNS feasibility study that addressed Programmatic considerations, Concept Definition, and Implementation Strategy. </a:t>
            </a:r>
          </a:p>
          <a:p>
            <a:pPr marL="852488" lvl="1" indent="-285750" algn="l">
              <a:spcBef>
                <a:spcPts val="0"/>
              </a:spcBef>
              <a:buFont typeface="Arial" panose="020B0604020202020204" pitchFamily="34" charset="0"/>
              <a:buChar char="•"/>
            </a:pPr>
            <a:r>
              <a:rPr lang="en-US" sz="1600" dirty="0">
                <a:solidFill>
                  <a:prstClr val="black"/>
                </a:solidFill>
              </a:rPr>
              <a:t>A recent review was very positive. A Conceptual Design Phase is likely to start very soon.  </a:t>
            </a:r>
            <a:r>
              <a:rPr lang="en-US" sz="1625" dirty="0">
                <a:solidFill>
                  <a:srgbClr val="FF0000"/>
                </a:solidFill>
                <a:latin typeface="+mj-lt"/>
              </a:rPr>
              <a:t>                                                                                                       </a:t>
            </a:r>
            <a:endParaRPr lang="en-US" sz="1600" dirty="0">
              <a:solidFill>
                <a:srgbClr val="432F2E"/>
              </a:solidFill>
              <a:latin typeface="+mj-lt"/>
            </a:endParaRPr>
          </a:p>
          <a:p>
            <a:pPr marL="852488" lvl="1" indent="-285750" algn="l">
              <a:spcBef>
                <a:spcPts val="0"/>
              </a:spcBef>
              <a:buFont typeface="Arial" panose="020B0604020202020204" pitchFamily="34" charset="0"/>
              <a:buChar char="•"/>
            </a:pPr>
            <a:endParaRPr lang="en-US" sz="1600" dirty="0">
              <a:solidFill>
                <a:srgbClr val="432F2E"/>
              </a:solidFill>
              <a:latin typeface="+mj-lt"/>
            </a:endParaRPr>
          </a:p>
          <a:p>
            <a:pPr marL="109538">
              <a:spcBef>
                <a:spcPts val="0"/>
              </a:spcBef>
            </a:pPr>
            <a:r>
              <a:rPr lang="en-US" sz="1600" b="1" dirty="0">
                <a:solidFill>
                  <a:schemeClr val="tx1"/>
                </a:solidFill>
                <a:latin typeface="+mj-lt"/>
              </a:rPr>
              <a:t>US-led studies of 30 years developed credible options for VNS. Results from the recent EUROfusion VNS Feasibility Study and Chinese BEST are consistent with US-led studies. </a:t>
            </a:r>
            <a:endParaRPr lang="en-US" sz="1625" dirty="0">
              <a:solidFill>
                <a:schemeClr val="tx1"/>
              </a:solidFill>
              <a:latin typeface="+mj-lt"/>
            </a:endParaRPr>
          </a:p>
          <a:p>
            <a:pPr marL="452438" indent="-342900" algn="l">
              <a:spcBef>
                <a:spcPts val="0"/>
              </a:spcBef>
              <a:buFont typeface="+mj-lt"/>
              <a:buAutoNum type="arabicPeriod"/>
            </a:pPr>
            <a:endParaRPr lang="en-US" sz="500" dirty="0">
              <a:solidFill>
                <a:schemeClr val="tx1"/>
              </a:solidFill>
              <a:latin typeface="+mj-lt"/>
            </a:endParaRPr>
          </a:p>
          <a:p>
            <a:pPr marL="452438" indent="-342900" algn="l">
              <a:spcBef>
                <a:spcPts val="0"/>
              </a:spcBef>
              <a:buFont typeface="+mj-lt"/>
              <a:buAutoNum type="arabicPeriod"/>
            </a:pPr>
            <a:endParaRPr lang="en-US" sz="300" dirty="0">
              <a:solidFill>
                <a:schemeClr val="tx1"/>
              </a:solidFill>
              <a:latin typeface="+mj-lt"/>
            </a:endParaRPr>
          </a:p>
          <a:p>
            <a:pPr marL="804862" lvl="1" algn="l">
              <a:spcBef>
                <a:spcPts val="0"/>
              </a:spcBef>
            </a:pPr>
            <a:endParaRPr lang="en-US" sz="1700" dirty="0">
              <a:solidFill>
                <a:schemeClr val="tx1"/>
              </a:solidFill>
            </a:endParaRPr>
          </a:p>
        </p:txBody>
      </p:sp>
      <p:sp>
        <p:nvSpPr>
          <p:cNvPr id="9" name="Slide Number Placeholder 8"/>
          <p:cNvSpPr>
            <a:spLocks noGrp="1"/>
          </p:cNvSpPr>
          <p:nvPr>
            <p:ph type="sldNum" sz="quarter" idx="12"/>
          </p:nvPr>
        </p:nvSpPr>
        <p:spPr>
          <a:xfrm>
            <a:off x="7010400" y="6492387"/>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154FB9-0A80-47E6-8629-F8FF85B1424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B431E415-4ED0-4A6A-AF40-F41BE54CD8D0}"/>
              </a:ext>
            </a:extLst>
          </p:cNvPr>
          <p:cNvPicPr>
            <a:picLocks noChangeAspect="1"/>
          </p:cNvPicPr>
          <p:nvPr/>
        </p:nvPicPr>
        <p:blipFill>
          <a:blip r:embed="rId2"/>
          <a:stretch>
            <a:fillRect/>
          </a:stretch>
        </p:blipFill>
        <p:spPr>
          <a:xfrm>
            <a:off x="199463" y="6550152"/>
            <a:ext cx="559270" cy="201798"/>
          </a:xfrm>
          <a:prstGeom prst="rect">
            <a:avLst/>
          </a:prstGeom>
        </p:spPr>
      </p:pic>
      <p:sp>
        <p:nvSpPr>
          <p:cNvPr id="10" name="Footer Placeholder 4">
            <a:extLst>
              <a:ext uri="{FF2B5EF4-FFF2-40B4-BE49-F238E27FC236}">
                <a16:creationId xmlns:a16="http://schemas.microsoft.com/office/drawing/2014/main" id="{EA4A7A55-B46F-4C4B-B72F-517377E417C8}"/>
              </a:ext>
            </a:extLst>
          </p:cNvPr>
          <p:cNvSpPr txBox="1">
            <a:spLocks/>
          </p:cNvSpPr>
          <p:nvPr/>
        </p:nvSpPr>
        <p:spPr>
          <a:xfrm>
            <a:off x="3892116" y="6537055"/>
            <a:ext cx="1594284" cy="3821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a:ea typeface="+mn-ea"/>
                <a:cs typeface="+mn-cs"/>
              </a:rPr>
              <a:t>M. Abdou FPA 12-3-2024</a:t>
            </a: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41659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Rectangle 2"/>
          <p:cNvSpPr>
            <a:spLocks noGrp="1" noChangeArrowheads="1"/>
          </p:cNvSpPr>
          <p:nvPr>
            <p:ph type="ctrTitle"/>
          </p:nvPr>
        </p:nvSpPr>
        <p:spPr>
          <a:xfrm>
            <a:off x="1129470" y="127569"/>
            <a:ext cx="6885060" cy="990600"/>
          </a:xfrm>
        </p:spPr>
        <p:txBody>
          <a:bodyPr/>
          <a:lstStyle/>
          <a:p>
            <a:pPr lvl="0" fontAlgn="auto">
              <a:spcBef>
                <a:spcPct val="20000"/>
              </a:spcBef>
              <a:spcAft>
                <a:spcPts val="0"/>
              </a:spcAft>
            </a:pPr>
            <a:r>
              <a:rPr lang="en-US" sz="2000" b="1" dirty="0"/>
              <a:t>       </a:t>
            </a:r>
            <a:br>
              <a:rPr lang="en-US" sz="2000" b="1" dirty="0"/>
            </a:br>
            <a:r>
              <a:rPr lang="en-US" sz="1800" b="1" dirty="0"/>
              <a:t>An example of US VNS Design Option: 2011 GA Design</a:t>
            </a:r>
            <a:br>
              <a:rPr lang="en-US" sz="1800" b="1" dirty="0"/>
            </a:br>
            <a:r>
              <a:rPr lang="en-US" sz="1800" b="1" dirty="0">
                <a:solidFill>
                  <a:srgbClr val="0000FF"/>
                </a:solidFill>
              </a:rPr>
              <a:t>Standard Aspect Ratio</a:t>
            </a:r>
            <a:r>
              <a:rPr lang="en-US" sz="1800" b="1" dirty="0"/>
              <a:t> (A=3.5) with demountable TF Cu coils</a:t>
            </a:r>
            <a:br>
              <a:rPr lang="en-US" sz="1800" b="1" dirty="0"/>
            </a:br>
            <a:r>
              <a:rPr lang="en-US" sz="1800" dirty="0"/>
              <a:t>R= 2.5 m</a:t>
            </a:r>
            <a:r>
              <a:rPr lang="en-US" sz="1800" b="1" dirty="0"/>
              <a:t>, </a:t>
            </a:r>
            <a:r>
              <a:rPr lang="en-US" sz="1800" kern="1200" dirty="0" err="1">
                <a:solidFill>
                  <a:srgbClr val="000000"/>
                </a:solidFill>
                <a:ea typeface="+mn-ea"/>
                <a:cs typeface="+mn-cs"/>
              </a:rPr>
              <a:t>P</a:t>
            </a:r>
            <a:r>
              <a:rPr lang="en-US" sz="1800" kern="1200" baseline="-25000" dirty="0" err="1">
                <a:solidFill>
                  <a:srgbClr val="000000"/>
                </a:solidFill>
                <a:ea typeface="+mn-ea"/>
                <a:cs typeface="+mn-cs"/>
              </a:rPr>
              <a:t>fusion</a:t>
            </a:r>
            <a:r>
              <a:rPr lang="en-US" sz="1800" kern="1200" baseline="-25000" dirty="0">
                <a:solidFill>
                  <a:srgbClr val="000000"/>
                </a:solidFill>
                <a:ea typeface="+mn-ea"/>
                <a:cs typeface="+mn-cs"/>
              </a:rPr>
              <a:t> </a:t>
            </a:r>
            <a:r>
              <a:rPr lang="en-US" sz="1800" kern="1200" dirty="0">
                <a:solidFill>
                  <a:srgbClr val="000000"/>
                </a:solidFill>
                <a:ea typeface="+mn-ea"/>
                <a:cs typeface="+mn-cs"/>
              </a:rPr>
              <a:t>= 125 MW, </a:t>
            </a:r>
            <a:r>
              <a:rPr lang="en-US" sz="1800" kern="1200" dirty="0">
                <a:ea typeface="+mn-ea"/>
                <a:cs typeface="+mn-cs"/>
              </a:rPr>
              <a:t>NWL = 1MW/m</a:t>
            </a:r>
            <a:r>
              <a:rPr lang="en-US" sz="1800" kern="1200" baseline="30000" dirty="0">
                <a:ea typeface="+mn-ea"/>
                <a:cs typeface="+mn-cs"/>
              </a:rPr>
              <a:t>2</a:t>
            </a:r>
            <a:br>
              <a:rPr lang="en-US" sz="1700" kern="1200" baseline="30000" dirty="0">
                <a:solidFill>
                  <a:srgbClr val="FF0000"/>
                </a:solidFill>
                <a:latin typeface="Calibri"/>
                <a:ea typeface="+mn-ea"/>
                <a:cs typeface="+mn-cs"/>
              </a:rPr>
            </a:br>
            <a:endParaRPr lang="en-US" sz="1800" b="1" dirty="0"/>
          </a:p>
        </p:txBody>
      </p:sp>
      <p:pic>
        <p:nvPicPr>
          <p:cNvPr id="788483" name="Picture 3"/>
          <p:cNvPicPr>
            <a:picLocks noChangeAspect="1" noChangeArrowheads="1"/>
          </p:cNvPicPr>
          <p:nvPr/>
        </p:nvPicPr>
        <p:blipFill>
          <a:blip r:embed="rId2" cstate="print"/>
          <a:srcRect/>
          <a:stretch>
            <a:fillRect/>
          </a:stretch>
        </p:blipFill>
        <p:spPr bwMode="auto">
          <a:xfrm>
            <a:off x="300076" y="1414214"/>
            <a:ext cx="2262188" cy="3870325"/>
          </a:xfrm>
          <a:prstGeom prst="rect">
            <a:avLst/>
          </a:prstGeom>
          <a:noFill/>
          <a:ln w="9525">
            <a:noFill/>
            <a:miter lim="800000"/>
            <a:headEnd/>
            <a:tailEnd/>
          </a:ln>
          <a:effectLst/>
        </p:spPr>
      </p:pic>
      <p:pic>
        <p:nvPicPr>
          <p:cNvPr id="788484" name="Picture 4"/>
          <p:cNvPicPr>
            <a:picLocks noChangeAspect="1" noChangeArrowheads="1"/>
          </p:cNvPicPr>
          <p:nvPr/>
        </p:nvPicPr>
        <p:blipFill>
          <a:blip r:embed="rId3" cstate="print"/>
          <a:srcRect/>
          <a:stretch>
            <a:fillRect/>
          </a:stretch>
        </p:blipFill>
        <p:spPr bwMode="auto">
          <a:xfrm>
            <a:off x="2805674" y="1304429"/>
            <a:ext cx="6128183" cy="4623745"/>
          </a:xfrm>
          <a:prstGeom prst="rect">
            <a:avLst/>
          </a:prstGeom>
          <a:noFill/>
          <a:ln w="9525">
            <a:noFill/>
            <a:miter lim="800000"/>
            <a:headEnd/>
            <a:tailEnd/>
          </a:ln>
          <a:effectLst/>
        </p:spPr>
      </p:pic>
      <p:sp>
        <p:nvSpPr>
          <p:cNvPr id="788485" name="Text Box 5"/>
          <p:cNvSpPr txBox="1">
            <a:spLocks noChangeArrowheads="1"/>
          </p:cNvSpPr>
          <p:nvPr/>
        </p:nvSpPr>
        <p:spPr bwMode="auto">
          <a:xfrm>
            <a:off x="210143" y="5329106"/>
            <a:ext cx="1981200" cy="1384995"/>
          </a:xfrm>
          <a:prstGeom prst="rect">
            <a:avLst/>
          </a:prstGeom>
          <a:noFill/>
          <a:ln w="9525">
            <a:noFill/>
            <a:miter lim="800000"/>
            <a:headEnd/>
            <a:tailEnd/>
          </a:ln>
          <a:effectLst/>
        </p:spPr>
        <p:txBody>
          <a:bodyPr>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High elongation, </a:t>
            </a:r>
          </a:p>
          <a:p>
            <a:pPr marR="0" lvl="0" algn="ctr" defTabSz="914400" rtl="0" eaLnBrk="1" fontAlgn="auto" latinLnBrk="0" hangingPunct="1">
              <a:lnSpc>
                <a:spcPct val="100000"/>
              </a:lnSpc>
              <a:spcBef>
                <a:spcPts val="0"/>
              </a:spcBef>
              <a:spcAft>
                <a:spcPts val="0"/>
              </a:spcAft>
              <a:buClrTx/>
              <a:buSzTx/>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high triangularity double null plasma shape for high gain, steady-state plasma operation</a:t>
            </a:r>
          </a:p>
        </p:txBody>
      </p:sp>
      <p:sp>
        <p:nvSpPr>
          <p:cNvPr id="788486" name="Text Box 6"/>
          <p:cNvSpPr txBox="1">
            <a:spLocks noChangeArrowheads="1"/>
          </p:cNvSpPr>
          <p:nvPr/>
        </p:nvSpPr>
        <p:spPr bwMode="auto">
          <a:xfrm>
            <a:off x="2120070" y="6021604"/>
            <a:ext cx="7006891" cy="738664"/>
          </a:xfrm>
          <a:prstGeom prst="rect">
            <a:avLst/>
          </a:prstGeom>
          <a:noFill/>
          <a:ln w="9525">
            <a:noFill/>
            <a:miter lim="800000"/>
            <a:headEnd/>
            <a:tailEnd/>
          </a:ln>
          <a:effectLst/>
        </p:spPr>
        <p:txBody>
          <a:bodyPr wrap="square">
            <a:spAutoFit/>
          </a:bodyPr>
          <a:lstStyle/>
          <a:p>
            <a:pPr marL="112713" marR="0" lvl="0" indent="-112713" algn="l" defTabSz="914400" rtl="0" eaLnBrk="1" fontAlgn="auto" latinLnBrk="0" hangingPunct="1">
              <a:spcBef>
                <a:spcPts val="0"/>
              </a:spcBef>
              <a:spcAft>
                <a:spcPts val="0"/>
              </a:spcAft>
              <a:buClrTx/>
              <a:buSzTx/>
              <a:buFontTx/>
              <a:buNone/>
              <a:tabLst>
                <a:tab pos="168275" algn="l"/>
              </a:tabLst>
              <a:defRPr/>
            </a:pPr>
            <a:r>
              <a:rPr kumimoji="0" lang="en-US" sz="1350" b="1" i="0" u="none" strike="noStrike" kern="1200" cap="none" spc="0" normalizeH="0" baseline="0" noProof="0" dirty="0">
                <a:ln>
                  <a:noFill/>
                </a:ln>
                <a:solidFill>
                  <a:srgbClr val="3333FF"/>
                </a:solidFill>
                <a:effectLst/>
                <a:uLnTx/>
                <a:uFillTx/>
                <a:latin typeface="Arial"/>
                <a:ea typeface="+mn-ea"/>
                <a:cs typeface="+mn-cs"/>
              </a:rPr>
              <a:t>Challenges for Material/Magnet Researchers:</a:t>
            </a:r>
          </a:p>
          <a:p>
            <a:pPr marL="112713" marR="0" lvl="0" indent="-112713" algn="l" defTabSz="914400" rtl="0" eaLnBrk="1" fontAlgn="auto" latinLnBrk="0" hangingPunct="1">
              <a:spcBef>
                <a:spcPts val="0"/>
              </a:spcBef>
              <a:spcAft>
                <a:spcPts val="0"/>
              </a:spcAft>
              <a:buClrTx/>
              <a:buSzTx/>
              <a:buFontTx/>
              <a:buChar char="•"/>
              <a:tabLst>
                <a:tab pos="168275" algn="l"/>
              </a:tabLst>
              <a:defRPr/>
            </a:pPr>
            <a:r>
              <a:rPr kumimoji="0" lang="en-US" sz="1350" b="1" i="0" u="none" strike="noStrike" kern="1200" cap="none" spc="0" normalizeH="0" baseline="0" noProof="0" dirty="0">
                <a:ln>
                  <a:noFill/>
                </a:ln>
                <a:solidFill>
                  <a:srgbClr val="3333FF"/>
                </a:solidFill>
                <a:effectLst/>
                <a:uLnTx/>
                <a:uFillTx/>
                <a:latin typeface="Arial"/>
                <a:ea typeface="+mn-ea"/>
                <a:cs typeface="+mn-cs"/>
              </a:rPr>
              <a:t>Development of practical “demountable” joint in Normal Cu Magnets</a:t>
            </a:r>
          </a:p>
          <a:p>
            <a:pPr marL="112713" marR="0" lvl="0" indent="-112713" algn="l" defTabSz="914400" rtl="0" eaLnBrk="1" fontAlgn="auto" latinLnBrk="0" hangingPunct="1">
              <a:spcBef>
                <a:spcPts val="0"/>
              </a:spcBef>
              <a:spcAft>
                <a:spcPts val="0"/>
              </a:spcAft>
              <a:buClrTx/>
              <a:buSzTx/>
              <a:buFontTx/>
              <a:buChar char="•"/>
              <a:tabLst>
                <a:tab pos="168275" algn="l"/>
              </a:tabLst>
              <a:defRPr/>
            </a:pPr>
            <a:r>
              <a:rPr kumimoji="0" lang="en-US" sz="1350" b="1" i="0" u="none" strike="noStrike" kern="1200" cap="none" spc="0" normalizeH="0" baseline="0" noProof="0" dirty="0">
                <a:ln>
                  <a:noFill/>
                </a:ln>
                <a:solidFill>
                  <a:srgbClr val="3333FF"/>
                </a:solidFill>
                <a:effectLst/>
                <a:uLnTx/>
                <a:uFillTx/>
                <a:latin typeface="Arial"/>
                <a:ea typeface="+mn-ea"/>
                <a:cs typeface="+mn-cs"/>
              </a:rPr>
              <a:t>Development of inorganic insulators (to reduce inboard shield and size of device)</a:t>
            </a:r>
          </a:p>
        </p:txBody>
      </p:sp>
    </p:spTree>
    <p:extLst>
      <p:ext uri="{BB962C8B-B14F-4D97-AF65-F5344CB8AC3E}">
        <p14:creationId xmlns:p14="http://schemas.microsoft.com/office/powerpoint/2010/main" val="712655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90000"/>
            <a:alpha val="39000"/>
          </a:schemeClr>
        </a:solidFill>
        <a:effectLst/>
      </p:bgPr>
    </p:bg>
    <p:spTree>
      <p:nvGrpSpPr>
        <p:cNvPr id="1" name=""/>
        <p:cNvGrpSpPr/>
        <p:nvPr/>
      </p:nvGrpSpPr>
      <p:grpSpPr>
        <a:xfrm>
          <a:off x="0" y="0"/>
          <a:ext cx="0" cy="0"/>
          <a:chOff x="0" y="0"/>
          <a:chExt cx="0" cy="0"/>
        </a:xfrm>
      </p:grpSpPr>
      <p:sp>
        <p:nvSpPr>
          <p:cNvPr id="18"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23F17839-094C-47ED-897C-679626437785}" type="slidenum">
              <a:rPr kumimoji="0" lang="en-US" sz="1200" b="0" i="0" u="none" strike="noStrike" kern="1200" cap="none" spc="0" normalizeH="0" baseline="0" noProof="0">
                <a:ln>
                  <a:noFill/>
                </a:ln>
                <a:solidFill>
                  <a:srgbClr val="000000"/>
                </a:solidFill>
                <a:effectLst/>
                <a:uLnTx/>
                <a:uFillTx/>
                <a:latin typeface="Calibri"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806914" name="Rectangle 120"/>
          <p:cNvSpPr>
            <a:spLocks noChangeArrowheads="1"/>
          </p:cNvSpPr>
          <p:nvPr/>
        </p:nvSpPr>
        <p:spPr bwMode="auto">
          <a:xfrm>
            <a:off x="6008688" y="1731963"/>
            <a:ext cx="2914650" cy="236537"/>
          </a:xfrm>
          <a:prstGeom prst="rect">
            <a:avLst/>
          </a:prstGeom>
          <a:solidFill>
            <a:srgbClr val="99CCFF">
              <a:alpha val="39999"/>
            </a:srgbClr>
          </a:solidFill>
          <a:ln w="9525">
            <a:noFill/>
            <a:miter lim="800000"/>
            <a:headEnd/>
            <a:tailEnd/>
          </a:ln>
        </p:spPr>
        <p:txBody>
          <a:bodyPr wrap="none" anchor="ct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06915" name="Rectangle 121"/>
          <p:cNvSpPr>
            <a:spLocks noChangeArrowheads="1"/>
          </p:cNvSpPr>
          <p:nvPr/>
        </p:nvSpPr>
        <p:spPr bwMode="auto">
          <a:xfrm>
            <a:off x="6003925" y="2193925"/>
            <a:ext cx="2914650" cy="236538"/>
          </a:xfrm>
          <a:prstGeom prst="rect">
            <a:avLst/>
          </a:prstGeom>
          <a:solidFill>
            <a:srgbClr val="99CCFF">
              <a:alpha val="39999"/>
            </a:srgbClr>
          </a:solidFill>
          <a:ln w="9525">
            <a:noFill/>
            <a:miter lim="800000"/>
            <a:headEnd/>
            <a:tailEnd/>
          </a:ln>
        </p:spPr>
        <p:txBody>
          <a:bodyPr wrap="none" anchor="ct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06916" name="Rectangle 122"/>
          <p:cNvSpPr>
            <a:spLocks noChangeArrowheads="1"/>
          </p:cNvSpPr>
          <p:nvPr/>
        </p:nvSpPr>
        <p:spPr bwMode="auto">
          <a:xfrm>
            <a:off x="6003925" y="2660650"/>
            <a:ext cx="2914650" cy="236538"/>
          </a:xfrm>
          <a:prstGeom prst="rect">
            <a:avLst/>
          </a:prstGeom>
          <a:solidFill>
            <a:srgbClr val="99CCFF">
              <a:alpha val="39999"/>
            </a:srgbClr>
          </a:solidFill>
          <a:ln w="9525">
            <a:noFill/>
            <a:miter lim="800000"/>
            <a:headEnd/>
            <a:tailEnd/>
          </a:ln>
        </p:spPr>
        <p:txBody>
          <a:bodyPr wrap="none" anchor="ct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06917" name="Rectangle 123"/>
          <p:cNvSpPr>
            <a:spLocks noChangeArrowheads="1"/>
          </p:cNvSpPr>
          <p:nvPr/>
        </p:nvSpPr>
        <p:spPr bwMode="auto">
          <a:xfrm>
            <a:off x="6003925" y="3127375"/>
            <a:ext cx="2914650" cy="236538"/>
          </a:xfrm>
          <a:prstGeom prst="rect">
            <a:avLst/>
          </a:prstGeom>
          <a:solidFill>
            <a:srgbClr val="99CCFF">
              <a:alpha val="39999"/>
            </a:srgbClr>
          </a:solidFill>
          <a:ln w="9525">
            <a:noFill/>
            <a:miter lim="800000"/>
            <a:headEnd/>
            <a:tailEnd/>
          </a:ln>
        </p:spPr>
        <p:txBody>
          <a:bodyPr wrap="none" anchor="ct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06918" name="Rectangle 124"/>
          <p:cNvSpPr>
            <a:spLocks noChangeArrowheads="1"/>
          </p:cNvSpPr>
          <p:nvPr/>
        </p:nvSpPr>
        <p:spPr bwMode="auto">
          <a:xfrm>
            <a:off x="6008688" y="3594100"/>
            <a:ext cx="2914650" cy="236538"/>
          </a:xfrm>
          <a:prstGeom prst="rect">
            <a:avLst/>
          </a:prstGeom>
          <a:solidFill>
            <a:srgbClr val="99CCFF">
              <a:alpha val="39999"/>
            </a:srgbClr>
          </a:solidFill>
          <a:ln w="9525">
            <a:noFill/>
            <a:miter lim="800000"/>
            <a:headEnd/>
            <a:tailEnd/>
          </a:ln>
        </p:spPr>
        <p:txBody>
          <a:bodyPr wrap="none" anchor="ct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06919" name="Rectangle 125"/>
          <p:cNvSpPr>
            <a:spLocks noChangeArrowheads="1"/>
          </p:cNvSpPr>
          <p:nvPr/>
        </p:nvSpPr>
        <p:spPr bwMode="auto">
          <a:xfrm>
            <a:off x="5999163" y="4060825"/>
            <a:ext cx="2914650" cy="236538"/>
          </a:xfrm>
          <a:prstGeom prst="rect">
            <a:avLst/>
          </a:prstGeom>
          <a:solidFill>
            <a:srgbClr val="99CCFF">
              <a:alpha val="39999"/>
            </a:srgbClr>
          </a:solidFill>
          <a:ln w="9525">
            <a:noFill/>
            <a:miter lim="800000"/>
            <a:headEnd/>
            <a:tailEnd/>
          </a:ln>
        </p:spPr>
        <p:txBody>
          <a:bodyPr wrap="none" anchor="ct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06920" name="Rectangle 126"/>
          <p:cNvSpPr>
            <a:spLocks noChangeArrowheads="1"/>
          </p:cNvSpPr>
          <p:nvPr/>
        </p:nvSpPr>
        <p:spPr bwMode="auto">
          <a:xfrm>
            <a:off x="6008688" y="4999038"/>
            <a:ext cx="2914650" cy="236537"/>
          </a:xfrm>
          <a:prstGeom prst="rect">
            <a:avLst/>
          </a:prstGeom>
          <a:solidFill>
            <a:srgbClr val="99CCFF">
              <a:alpha val="39999"/>
            </a:srgbClr>
          </a:solidFill>
          <a:ln w="9525">
            <a:noFill/>
            <a:miter lim="800000"/>
            <a:headEnd/>
            <a:tailEnd/>
          </a:ln>
        </p:spPr>
        <p:txBody>
          <a:bodyPr wrap="none" anchor="ct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06921" name="Rectangle 127"/>
          <p:cNvSpPr>
            <a:spLocks noChangeArrowheads="1"/>
          </p:cNvSpPr>
          <p:nvPr/>
        </p:nvSpPr>
        <p:spPr bwMode="auto">
          <a:xfrm>
            <a:off x="6003925" y="4532313"/>
            <a:ext cx="2914650" cy="236537"/>
          </a:xfrm>
          <a:prstGeom prst="rect">
            <a:avLst/>
          </a:prstGeom>
          <a:solidFill>
            <a:srgbClr val="99CCFF">
              <a:alpha val="39999"/>
            </a:srgbClr>
          </a:solidFill>
          <a:ln w="9525">
            <a:noFill/>
            <a:miter lim="800000"/>
            <a:headEnd/>
            <a:tailEnd/>
          </a:ln>
        </p:spPr>
        <p:txBody>
          <a:bodyPr wrap="none" anchor="ct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06922" name="Rectangle 128"/>
          <p:cNvSpPr>
            <a:spLocks noChangeArrowheads="1"/>
          </p:cNvSpPr>
          <p:nvPr/>
        </p:nvSpPr>
        <p:spPr bwMode="auto">
          <a:xfrm>
            <a:off x="6003925" y="5456238"/>
            <a:ext cx="2914650" cy="236537"/>
          </a:xfrm>
          <a:prstGeom prst="rect">
            <a:avLst/>
          </a:prstGeom>
          <a:solidFill>
            <a:srgbClr val="99CCFF">
              <a:alpha val="39999"/>
            </a:srgbClr>
          </a:solidFill>
          <a:ln w="9525">
            <a:noFill/>
            <a:miter lim="800000"/>
            <a:headEnd/>
            <a:tailEnd/>
          </a:ln>
        </p:spPr>
        <p:txBody>
          <a:bodyPr wrap="none" anchor="ct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06923" name="Rectangle 129"/>
          <p:cNvSpPr>
            <a:spLocks noChangeArrowheads="1"/>
          </p:cNvSpPr>
          <p:nvPr/>
        </p:nvSpPr>
        <p:spPr bwMode="auto">
          <a:xfrm>
            <a:off x="6008688" y="5927725"/>
            <a:ext cx="2914650" cy="236538"/>
          </a:xfrm>
          <a:prstGeom prst="rect">
            <a:avLst/>
          </a:prstGeom>
          <a:solidFill>
            <a:srgbClr val="99CCFF">
              <a:alpha val="39999"/>
            </a:srgbClr>
          </a:solidFill>
          <a:ln w="9525">
            <a:noFill/>
            <a:miter lim="800000"/>
            <a:headEnd/>
            <a:tailEnd/>
          </a:ln>
        </p:spPr>
        <p:txBody>
          <a:bodyPr wrap="none" anchor="ct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06924" name="Rectangle 130"/>
          <p:cNvSpPr>
            <a:spLocks noChangeArrowheads="1"/>
          </p:cNvSpPr>
          <p:nvPr/>
        </p:nvSpPr>
        <p:spPr bwMode="auto">
          <a:xfrm>
            <a:off x="6003925" y="6394450"/>
            <a:ext cx="2914650" cy="236538"/>
          </a:xfrm>
          <a:prstGeom prst="rect">
            <a:avLst/>
          </a:prstGeom>
          <a:solidFill>
            <a:srgbClr val="99CCFF">
              <a:alpha val="39999"/>
            </a:srgbClr>
          </a:solidFill>
          <a:ln w="9525">
            <a:noFill/>
            <a:miter lim="800000"/>
            <a:headEnd/>
            <a:tailEnd/>
          </a:ln>
        </p:spPr>
        <p:txBody>
          <a:bodyPr wrap="none" anchor="ct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pic>
        <p:nvPicPr>
          <p:cNvPr id="806925" name="Picture 107"/>
          <p:cNvPicPr>
            <a:picLocks noChangeAspect="1" noChangeArrowheads="1"/>
          </p:cNvPicPr>
          <p:nvPr/>
        </p:nvPicPr>
        <p:blipFill>
          <a:blip r:embed="rId3" cstate="print"/>
          <a:srcRect/>
          <a:stretch>
            <a:fillRect/>
          </a:stretch>
        </p:blipFill>
        <p:spPr bwMode="auto">
          <a:xfrm>
            <a:off x="566738" y="1311275"/>
            <a:ext cx="4872037" cy="5311775"/>
          </a:xfrm>
          <a:prstGeom prst="rect">
            <a:avLst/>
          </a:prstGeom>
          <a:noFill/>
          <a:ln w="9525">
            <a:noFill/>
            <a:miter lim="800000"/>
            <a:headEnd/>
            <a:tailEnd/>
          </a:ln>
        </p:spPr>
      </p:pic>
      <p:sp>
        <p:nvSpPr>
          <p:cNvPr id="807031" name="Footer Placeholder 2"/>
          <p:cNvSpPr txBox="1">
            <a:spLocks noGrp="1"/>
          </p:cNvSpPr>
          <p:nvPr/>
        </p:nvSpPr>
        <p:spPr bwMode="auto">
          <a:xfrm>
            <a:off x="2689225" y="6637338"/>
            <a:ext cx="3625850" cy="212725"/>
          </a:xfrm>
          <a:prstGeom prst="rect">
            <a:avLst/>
          </a:prstGeom>
          <a:noFill/>
          <a:ln w="9525">
            <a:noFill/>
            <a:miter lim="800000"/>
            <a:headEnd/>
            <a:tailEnd/>
          </a:ln>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itchFamily="34" charset="0"/>
                <a:ea typeface="+mn-ea"/>
                <a:cs typeface="+mn-cs"/>
              </a:rPr>
              <a:t>ST-VNS Goals, Features, Issues, FNST Mtg, UCLA,  8/12-14/08</a:t>
            </a:r>
          </a:p>
        </p:txBody>
      </p:sp>
      <p:sp>
        <p:nvSpPr>
          <p:cNvPr id="807032" name="Text Box 120"/>
          <p:cNvSpPr txBox="1">
            <a:spLocks noChangeArrowheads="1"/>
          </p:cNvSpPr>
          <p:nvPr/>
        </p:nvSpPr>
        <p:spPr bwMode="auto">
          <a:xfrm>
            <a:off x="0" y="198149"/>
            <a:ext cx="9144000" cy="923330"/>
          </a:xfrm>
          <a:prstGeom prst="rect">
            <a:avLst/>
          </a:prstGeom>
          <a:noFill/>
          <a:ln w="9525">
            <a:noFill/>
            <a:miter lim="800000"/>
            <a:headEnd/>
            <a:tailEnd/>
          </a:ln>
          <a:effectLst/>
        </p:spPr>
        <p:txBody>
          <a:bodyP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a:ea typeface="+mn-ea"/>
                <a:cs typeface="+mn-cs"/>
              </a:rPr>
              <a:t>Another example of US VNS Design Option: 2011 ORNL, Peng et al. </a:t>
            </a:r>
            <a:endParaRPr kumimoji="0" lang="en-US" b="1" i="0" u="none" strike="noStrike" kern="1200" cap="none" spc="0" normalizeH="0" baseline="0" noProof="0" dirty="0">
              <a:ln>
                <a:noFill/>
              </a:ln>
              <a:solidFill>
                <a:srgbClr val="0000FF"/>
              </a:solidFill>
              <a:effectLst/>
              <a:uLnTx/>
              <a:uFillTx/>
              <a:latin typeface="Arial"/>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a:ln>
                  <a:noFill/>
                </a:ln>
                <a:solidFill>
                  <a:srgbClr val="0000FF"/>
                </a:solidFill>
                <a:effectLst/>
                <a:uLnTx/>
                <a:uFillTx/>
                <a:latin typeface="Arial"/>
                <a:ea typeface="+mn-ea"/>
                <a:cs typeface="+mn-cs"/>
              </a:rPr>
              <a:t>(ST) </a:t>
            </a:r>
            <a:r>
              <a:rPr kumimoji="0" lang="en-US" b="1" i="0" u="none" strike="noStrike" kern="1200" cap="none" spc="0" normalizeH="0" baseline="0" noProof="0" dirty="0">
                <a:ln>
                  <a:noFill/>
                </a:ln>
                <a:solidFill>
                  <a:srgbClr val="000000"/>
                </a:solidFill>
                <a:effectLst/>
                <a:uLnTx/>
                <a:uFillTx/>
                <a:latin typeface="Arial"/>
                <a:ea typeface="+mn-ea"/>
                <a:cs typeface="+mn-cs"/>
              </a:rPr>
              <a:t>Smallest power and size, Cu TF magnet, Center Post</a:t>
            </a:r>
            <a:endParaRPr kumimoji="0" lang="en-US" sz="2400" b="1" i="0" u="none" strike="noStrike" kern="1200" cap="none" spc="0" normalizeH="0" baseline="0" noProof="0" dirty="0">
              <a:ln>
                <a:noFill/>
              </a:ln>
              <a:solidFill>
                <a:srgbClr val="000000"/>
              </a:solidFill>
              <a:effectLst/>
              <a:uLnTx/>
              <a:uFillTx/>
              <a:latin typeface="Arial"/>
              <a:ea typeface="+mn-ea"/>
              <a:cs typeface="+mn-cs"/>
            </a:endParaRPr>
          </a:p>
          <a:p>
            <a:pPr lvl="0" algn="ctr">
              <a:spcBef>
                <a:spcPct val="0"/>
              </a:spcBef>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R=1.2m, A=1.5, </a:t>
            </a:r>
            <a:r>
              <a:rPr kumimoji="0" lang="el-GR" sz="1800" b="0" i="0" u="none" strike="noStrike" kern="1200" cap="none" spc="0" normalizeH="0" baseline="0" noProof="0" dirty="0">
                <a:ln>
                  <a:noFill/>
                </a:ln>
                <a:solidFill>
                  <a:srgbClr val="000000"/>
                </a:solidFill>
                <a:effectLst/>
                <a:uLnTx/>
                <a:uFillTx/>
                <a:latin typeface="Arial"/>
                <a:ea typeface="+mn-ea"/>
                <a:cs typeface="Arial"/>
              </a:rPr>
              <a:t>κ</a:t>
            </a:r>
            <a:r>
              <a:rPr kumimoji="0" lang="en-US" sz="1800" b="0" i="0" u="none" strike="noStrike" kern="1200" cap="none" spc="0" normalizeH="0" baseline="0" noProof="0" dirty="0">
                <a:ln>
                  <a:noFill/>
                </a:ln>
                <a:solidFill>
                  <a:srgbClr val="000000"/>
                </a:solidFill>
                <a:effectLst/>
                <a:uLnTx/>
                <a:uFillTx/>
                <a:latin typeface="Arial"/>
                <a:ea typeface="+mn-ea"/>
                <a:cs typeface="+mn-cs"/>
              </a:rPr>
              <a:t>=3, P</a:t>
            </a:r>
            <a:r>
              <a:rPr lang="en-US" baseline="-25000" dirty="0">
                <a:solidFill>
                  <a:srgbClr val="000000"/>
                </a:solidFill>
                <a:latin typeface="Arial"/>
              </a:rPr>
              <a:t>f</a:t>
            </a:r>
            <a:r>
              <a:rPr kumimoji="0" lang="en-US" sz="1800" b="0" i="0" u="none" strike="noStrike" kern="1200" cap="none" spc="0" normalizeH="0" baseline="-25000" noProof="0" dirty="0" err="1">
                <a:ln>
                  <a:noFill/>
                </a:ln>
                <a:solidFill>
                  <a:srgbClr val="000000"/>
                </a:solidFill>
                <a:effectLst/>
                <a:uLnTx/>
                <a:uFillTx/>
                <a:latin typeface="Arial"/>
                <a:ea typeface="+mn-ea"/>
                <a:cs typeface="+mn-cs"/>
              </a:rPr>
              <a:t>usion</a:t>
            </a:r>
            <a:r>
              <a:rPr kumimoji="0" lang="en-US" sz="1800" b="0" i="0" u="none" strike="noStrike" kern="1200" cap="none" spc="0" normalizeH="0" baseline="0" noProof="0" dirty="0">
                <a:ln>
                  <a:noFill/>
                </a:ln>
                <a:solidFill>
                  <a:srgbClr val="000000"/>
                </a:solidFill>
                <a:effectLst/>
                <a:uLnTx/>
                <a:uFillTx/>
                <a:latin typeface="Arial"/>
                <a:ea typeface="+mn-ea"/>
                <a:cs typeface="+mn-cs"/>
              </a:rPr>
              <a:t>= 75MW, </a:t>
            </a:r>
            <a:r>
              <a:rPr lang="en-US" dirty="0">
                <a:solidFill>
                  <a:srgbClr val="000000"/>
                </a:solidFill>
                <a:latin typeface="+mj-lt"/>
                <a:ea typeface="+mj-ea"/>
                <a:cs typeface="+mj-cs"/>
              </a:rPr>
              <a:t>NWL = 1MW/m</a:t>
            </a:r>
            <a:r>
              <a:rPr lang="en-US" baseline="30000" dirty="0">
                <a:solidFill>
                  <a:srgbClr val="000000"/>
                </a:solidFill>
                <a:latin typeface="+mj-lt"/>
                <a:ea typeface="+mj-ea"/>
                <a:cs typeface="+mj-cs"/>
              </a:rPr>
              <a:t>2</a:t>
            </a:r>
            <a:endParaRPr kumimoji="0" lang="en-US" b="0" i="0" u="none" strike="noStrike" kern="1200" cap="none" spc="0" normalizeH="0" baseline="0" noProof="0" dirty="0">
              <a:ln>
                <a:noFill/>
              </a:ln>
              <a:solidFill>
                <a:srgbClr val="000000"/>
              </a:solidFill>
              <a:effectLst/>
              <a:uLnTx/>
              <a:uFillTx/>
              <a:latin typeface="+mj-lt"/>
              <a:ea typeface="+mn-ea"/>
              <a:cs typeface="+mn-cs"/>
            </a:endParaRPr>
          </a:p>
        </p:txBody>
      </p:sp>
      <p:graphicFrame>
        <p:nvGraphicFramePr>
          <p:cNvPr id="20" name="Group 14">
            <a:extLst>
              <a:ext uri="{FF2B5EF4-FFF2-40B4-BE49-F238E27FC236}">
                <a16:creationId xmlns:a16="http://schemas.microsoft.com/office/drawing/2014/main" id="{5C33959D-2D1E-4EF9-989F-85EBF8EBBC4D}"/>
              </a:ext>
            </a:extLst>
          </p:cNvPr>
          <p:cNvGraphicFramePr>
            <a:graphicFrameLocks noGrp="1"/>
          </p:cNvGraphicFramePr>
          <p:nvPr>
            <p:extLst>
              <p:ext uri="{D42A27DB-BD31-4B8C-83A1-F6EECF244321}">
                <p14:modId xmlns:p14="http://schemas.microsoft.com/office/powerpoint/2010/main" val="625088026"/>
              </p:ext>
            </p:extLst>
          </p:nvPr>
        </p:nvGraphicFramePr>
        <p:xfrm>
          <a:off x="6008687" y="1720889"/>
          <a:ext cx="2914651" cy="4939602"/>
        </p:xfrm>
        <a:graphic>
          <a:graphicData uri="http://schemas.openxmlformats.org/drawingml/2006/table">
            <a:tbl>
              <a:tblPr/>
              <a:tblGrid>
                <a:gridCol w="1731178">
                  <a:extLst>
                    <a:ext uri="{9D8B030D-6E8A-4147-A177-3AD203B41FA5}">
                      <a16:colId xmlns:a16="http://schemas.microsoft.com/office/drawing/2014/main" val="20000"/>
                    </a:ext>
                  </a:extLst>
                </a:gridCol>
                <a:gridCol w="660660">
                  <a:extLst>
                    <a:ext uri="{9D8B030D-6E8A-4147-A177-3AD203B41FA5}">
                      <a16:colId xmlns:a16="http://schemas.microsoft.com/office/drawing/2014/main" val="20001"/>
                    </a:ext>
                  </a:extLst>
                </a:gridCol>
                <a:gridCol w="522813">
                  <a:extLst>
                    <a:ext uri="{9D8B030D-6E8A-4147-A177-3AD203B41FA5}">
                      <a16:colId xmlns:a16="http://schemas.microsoft.com/office/drawing/2014/main" val="20002"/>
                    </a:ext>
                  </a:extLst>
                </a:gridCol>
              </a:tblGrid>
              <a:tr h="211988">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ea typeface="Geneva" pitchFamily="34" charset="0"/>
                          <a:cs typeface="Times New Roman" pitchFamily="18" charset="0"/>
                        </a:rPr>
                        <a:t>W</a:t>
                      </a:r>
                      <a:r>
                        <a:rPr kumimoji="0" lang="en-US" sz="1100" b="0" i="0" u="none" strike="noStrike" cap="none" normalizeH="0" baseline="-25000" dirty="0">
                          <a:ln>
                            <a:noFill/>
                          </a:ln>
                          <a:solidFill>
                            <a:schemeClr val="tx1"/>
                          </a:solidFill>
                          <a:effectLst/>
                          <a:latin typeface="Arial" charset="0"/>
                          <a:ea typeface="Geneva" pitchFamily="34" charset="0"/>
                          <a:cs typeface="Times New Roman" pitchFamily="18" charset="0"/>
                        </a:rPr>
                        <a:t>L</a:t>
                      </a:r>
                      <a:r>
                        <a:rPr kumimoji="0" lang="en-US" sz="1100" b="0" i="0" u="none" strike="noStrike" cap="none" normalizeH="0" baseline="0" dirty="0">
                          <a:ln>
                            <a:noFill/>
                          </a:ln>
                          <a:solidFill>
                            <a:schemeClr val="tx1"/>
                          </a:solidFill>
                          <a:effectLst/>
                          <a:latin typeface="Arial" charset="0"/>
                          <a:ea typeface="Geneva" pitchFamily="34" charset="0"/>
                          <a:cs typeface="Times New Roman" pitchFamily="18" charset="0"/>
                        </a:rPr>
                        <a:t> [MW/m</a:t>
                      </a:r>
                      <a:r>
                        <a:rPr kumimoji="0" lang="en-US" sz="1100" b="0" i="0" u="none" strike="noStrike" cap="none" normalizeH="0" baseline="30000" dirty="0">
                          <a:ln>
                            <a:noFill/>
                          </a:ln>
                          <a:solidFill>
                            <a:schemeClr val="tx1"/>
                          </a:solidFill>
                          <a:effectLst/>
                          <a:latin typeface="Arial" charset="0"/>
                          <a:ea typeface="Geneva" pitchFamily="34" charset="0"/>
                          <a:cs typeface="Times New Roman" pitchFamily="18" charset="0"/>
                        </a:rPr>
                        <a:t>2</a:t>
                      </a:r>
                      <a:r>
                        <a:rPr kumimoji="0" lang="en-US" sz="1100" b="0" i="0" u="none" strike="noStrike" cap="none" normalizeH="0" baseline="0" dirty="0">
                          <a:ln>
                            <a:noFill/>
                          </a:ln>
                          <a:solidFill>
                            <a:schemeClr val="tx1"/>
                          </a:solidFill>
                          <a:effectLst/>
                          <a:latin typeface="Arial" charset="0"/>
                          <a:ea typeface="Geneva" pitchFamily="34" charset="0"/>
                          <a:cs typeface="Times New Roman" pitchFamily="18"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charset="0"/>
                          <a:ea typeface="Geneva" pitchFamily="34" charset="0"/>
                          <a:cs typeface="Times New Roman" pitchFamily="18" charset="0"/>
                        </a:rPr>
                        <a:t>0.1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Black" pitchFamily="34" charset="0"/>
                          <a:ea typeface="Geneva" pitchFamily="34" charset="0"/>
                          <a:cs typeface="Times New Roman" pitchFamily="18" charset="0"/>
                        </a:rPr>
                        <a:t>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9236">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ea typeface="Geneva" pitchFamily="34" charset="0"/>
                          <a:cs typeface="Times New Roman" pitchFamily="18" charset="0"/>
                        </a:rPr>
                        <a:t>R0 [m]</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Black" pitchFamily="34" charset="0"/>
                          <a:ea typeface="Geneva" pitchFamily="34" charset="0"/>
                          <a:cs typeface="Times New Roman" pitchFamily="18" charset="0"/>
                        </a:rPr>
                        <a:t>1.20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1"/>
                  </a:ext>
                </a:extLst>
              </a:tr>
              <a:tr h="234670">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ea typeface="Geneva" pitchFamily="34" charset="0"/>
                          <a:cs typeface="Times New Roman" pitchFamily="18" charset="0"/>
                        </a:rPr>
                        <a:t>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Black" pitchFamily="34" charset="0"/>
                          <a:ea typeface="Geneva" pitchFamily="34" charset="0"/>
                          <a:cs typeface="Times New Roman" pitchFamily="18" charset="0"/>
                        </a:rPr>
                        <a:t>1.50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2"/>
                  </a:ext>
                </a:extLst>
              </a:tr>
              <a:tr h="234670">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ea typeface="Geneva" pitchFamily="34" charset="0"/>
                          <a:cs typeface="Times New Roman" pitchFamily="18" charset="0"/>
                        </a:rPr>
                        <a:t>Kappa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Black" pitchFamily="34" charset="0"/>
                          <a:ea typeface="Geneva" pitchFamily="34" charset="0"/>
                          <a:cs typeface="Times New Roman" pitchFamily="18" charset="0"/>
                        </a:rPr>
                        <a:t>3.07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3"/>
                  </a:ext>
                </a:extLst>
              </a:tr>
              <a:tr h="234670">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1100" b="1" i="0" u="none" strike="noStrike" cap="none" normalizeH="0" baseline="0" dirty="0" err="1">
                          <a:ln>
                            <a:noFill/>
                          </a:ln>
                          <a:solidFill>
                            <a:schemeClr val="tx1"/>
                          </a:solidFill>
                          <a:effectLst/>
                          <a:latin typeface="Arial" charset="0"/>
                          <a:ea typeface="Geneva" pitchFamily="34" charset="0"/>
                          <a:cs typeface="Times New Roman" pitchFamily="18" charset="0"/>
                        </a:rPr>
                        <a:t>Bt</a:t>
                      </a:r>
                      <a:r>
                        <a:rPr kumimoji="0" lang="en-US" sz="1100" b="1" i="0" u="none" strike="noStrike" cap="none" normalizeH="0" baseline="0" dirty="0">
                          <a:ln>
                            <a:noFill/>
                          </a:ln>
                          <a:solidFill>
                            <a:schemeClr val="tx1"/>
                          </a:solidFill>
                          <a:effectLst/>
                          <a:latin typeface="Arial" charset="0"/>
                          <a:ea typeface="Geneva" pitchFamily="34" charset="0"/>
                          <a:cs typeface="Times New Roman" pitchFamily="18" charset="0"/>
                        </a:rPr>
                        <a:t> [T]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Arial" charset="0"/>
                          <a:ea typeface="Geneva" pitchFamily="34" charset="0"/>
                          <a:cs typeface="Times New Roman" pitchFamily="18" charset="0"/>
                        </a:rPr>
                        <a:t>1.13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Black" pitchFamily="34" charset="0"/>
                          <a:ea typeface="Geneva" pitchFamily="34" charset="0"/>
                          <a:cs typeface="Times New Roman" pitchFamily="18" charset="0"/>
                        </a:rPr>
                        <a:t>2.18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36782">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ea typeface="Geneva" pitchFamily="34" charset="0"/>
                          <a:cs typeface="Times New Roman" pitchFamily="18" charset="0"/>
                        </a:rPr>
                        <a:t>Ip [MA]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Arial" charset="0"/>
                          <a:ea typeface="Geneva" pitchFamily="34" charset="0"/>
                          <a:cs typeface="Times New Roman" pitchFamily="18" charset="0"/>
                        </a:rPr>
                        <a:t>3.4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Black" pitchFamily="34" charset="0"/>
                          <a:ea typeface="Geneva" pitchFamily="34" charset="0"/>
                          <a:cs typeface="Times New Roman" pitchFamily="18" charset="0"/>
                        </a:rPr>
                        <a:t>8.2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34670">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1100" b="1" i="0" u="none" strike="noStrike" cap="none" normalizeH="0" baseline="0" dirty="0" err="1">
                          <a:ln>
                            <a:noFill/>
                          </a:ln>
                          <a:solidFill>
                            <a:schemeClr val="tx1"/>
                          </a:solidFill>
                          <a:effectLst/>
                          <a:latin typeface="Arial" charset="0"/>
                          <a:ea typeface="Geneva" pitchFamily="34" charset="0"/>
                          <a:cs typeface="Times New Roman" pitchFamily="18" charset="0"/>
                        </a:rPr>
                        <a:t>Beta_N</a:t>
                      </a:r>
                      <a:endParaRPr kumimoji="0" lang="en-US" sz="1100" b="1" i="0" u="none" strike="noStrike" cap="none" normalizeH="0" baseline="0" dirty="0">
                        <a:ln>
                          <a:noFill/>
                        </a:ln>
                        <a:solidFill>
                          <a:schemeClr val="tx1"/>
                        </a:solidFill>
                        <a:effectLst/>
                        <a:latin typeface="Arial" charset="0"/>
                        <a:ea typeface="Geneva"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Black" pitchFamily="34" charset="0"/>
                          <a:ea typeface="Geneva" pitchFamily="34" charset="0"/>
                          <a:cs typeface="Times New Roman" pitchFamily="18" charset="0"/>
                        </a:rPr>
                        <a:t>3.8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7"/>
                  </a:ext>
                </a:extLst>
              </a:tr>
              <a:tr h="234670">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1100" b="1" i="0" u="none" strike="noStrike" cap="none" normalizeH="0" baseline="0" dirty="0" err="1">
                          <a:ln>
                            <a:noFill/>
                          </a:ln>
                          <a:solidFill>
                            <a:schemeClr val="tx1"/>
                          </a:solidFill>
                          <a:effectLst/>
                          <a:latin typeface="Arial" charset="0"/>
                          <a:ea typeface="Geneva" pitchFamily="34" charset="0"/>
                          <a:cs typeface="Times New Roman" pitchFamily="18" charset="0"/>
                        </a:rPr>
                        <a:t>Beta_T</a:t>
                      </a:r>
                      <a:endParaRPr kumimoji="0" lang="en-US" sz="1100" b="1" i="0" u="none" strike="noStrike" cap="none" normalizeH="0" baseline="0" dirty="0">
                        <a:ln>
                          <a:noFill/>
                        </a:ln>
                        <a:solidFill>
                          <a:schemeClr val="tx1"/>
                        </a:solidFill>
                        <a:effectLst/>
                        <a:latin typeface="Arial" charset="0"/>
                        <a:ea typeface="Geneva"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ea typeface="Geneva" pitchFamily="34" charset="0"/>
                          <a:cs typeface="Times New Roman" pitchFamily="18" charset="0"/>
                        </a:rPr>
                        <a:t>0.14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Black" pitchFamily="34" charset="0"/>
                          <a:ea typeface="Geneva" pitchFamily="34" charset="0"/>
                          <a:cs typeface="Times New Roman" pitchFamily="18" charset="0"/>
                        </a:rPr>
                        <a:t>0.18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34670">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ea typeface="Geneva" pitchFamily="34" charset="0"/>
                          <a:cs typeface="Times New Roman" pitchFamily="18" charset="0"/>
                        </a:rPr>
                        <a:t>n</a:t>
                      </a:r>
                      <a:r>
                        <a:rPr kumimoji="0" lang="en-US" sz="1100" b="1" i="0" u="none" strike="noStrike" cap="none" normalizeH="0" baseline="-25000" dirty="0">
                          <a:ln>
                            <a:noFill/>
                          </a:ln>
                          <a:solidFill>
                            <a:schemeClr val="tx1"/>
                          </a:solidFill>
                          <a:effectLst/>
                          <a:latin typeface="Arial" charset="0"/>
                          <a:ea typeface="Geneva" pitchFamily="34" charset="0"/>
                          <a:cs typeface="Times New Roman" pitchFamily="18" charset="0"/>
                        </a:rPr>
                        <a:t>e</a:t>
                      </a:r>
                      <a:r>
                        <a:rPr kumimoji="0" lang="en-US" sz="1100" b="1" i="0" u="none" strike="noStrike" cap="none" normalizeH="0" baseline="0" dirty="0">
                          <a:ln>
                            <a:noFill/>
                          </a:ln>
                          <a:solidFill>
                            <a:schemeClr val="tx1"/>
                          </a:solidFill>
                          <a:effectLst/>
                          <a:latin typeface="Arial" charset="0"/>
                          <a:ea typeface="Geneva" pitchFamily="34" charset="0"/>
                          <a:cs typeface="Times New Roman" pitchFamily="18" charset="0"/>
                        </a:rPr>
                        <a:t> [10</a:t>
                      </a:r>
                      <a:r>
                        <a:rPr kumimoji="0" lang="en-US" sz="1100" b="1" i="0" u="none" strike="noStrike" cap="none" normalizeH="0" baseline="30000" dirty="0">
                          <a:ln>
                            <a:noFill/>
                          </a:ln>
                          <a:solidFill>
                            <a:schemeClr val="tx1"/>
                          </a:solidFill>
                          <a:effectLst/>
                          <a:latin typeface="Arial" charset="0"/>
                          <a:ea typeface="Geneva" pitchFamily="34" charset="0"/>
                          <a:cs typeface="Times New Roman" pitchFamily="18" charset="0"/>
                        </a:rPr>
                        <a:t>20</a:t>
                      </a:r>
                      <a:r>
                        <a:rPr kumimoji="0" lang="en-US" sz="1100" b="1" i="0" u="none" strike="noStrike" cap="none" normalizeH="0" baseline="0" dirty="0">
                          <a:ln>
                            <a:noFill/>
                          </a:ln>
                          <a:solidFill>
                            <a:schemeClr val="tx1"/>
                          </a:solidFill>
                          <a:effectLst/>
                          <a:latin typeface="Arial" charset="0"/>
                          <a:ea typeface="Geneva" pitchFamily="34" charset="0"/>
                          <a:cs typeface="Times New Roman" pitchFamily="18" charset="0"/>
                        </a:rPr>
                        <a:t>/m</a:t>
                      </a:r>
                      <a:r>
                        <a:rPr kumimoji="0" lang="en-US" sz="1100" b="1" i="0" u="none" strike="noStrike" cap="none" normalizeH="0" baseline="30000" dirty="0">
                          <a:ln>
                            <a:noFill/>
                          </a:ln>
                          <a:solidFill>
                            <a:schemeClr val="tx1"/>
                          </a:solidFill>
                          <a:effectLst/>
                          <a:latin typeface="Arial" charset="0"/>
                          <a:ea typeface="Geneva" pitchFamily="34" charset="0"/>
                          <a:cs typeface="Times New Roman" pitchFamily="18" charset="0"/>
                        </a:rPr>
                        <a:t>3</a:t>
                      </a:r>
                      <a:r>
                        <a:rPr kumimoji="0" lang="en-US" sz="1100" b="1" i="0" u="none" strike="noStrike" cap="none" normalizeH="0" baseline="0" dirty="0">
                          <a:ln>
                            <a:noFill/>
                          </a:ln>
                          <a:solidFill>
                            <a:schemeClr val="tx1"/>
                          </a:solidFill>
                          <a:effectLst/>
                          <a:latin typeface="Arial" charset="0"/>
                          <a:ea typeface="Geneva" pitchFamily="34" charset="0"/>
                          <a:cs typeface="Times New Roman" pitchFamily="18"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ea typeface="Geneva" pitchFamily="34" charset="0"/>
                          <a:cs typeface="Times New Roman" pitchFamily="18" charset="0"/>
                        </a:rPr>
                        <a:t>0.43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Black" pitchFamily="34" charset="0"/>
                          <a:ea typeface="Geneva" pitchFamily="34" charset="0"/>
                          <a:cs typeface="Times New Roman" pitchFamily="18" charset="0"/>
                        </a:rPr>
                        <a:t>1.05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34670">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1100" b="1" i="0" u="none" strike="noStrike" cap="none" normalizeH="0" baseline="0" dirty="0" err="1">
                          <a:ln>
                            <a:noFill/>
                          </a:ln>
                          <a:solidFill>
                            <a:schemeClr val="tx1"/>
                          </a:solidFill>
                          <a:effectLst/>
                          <a:latin typeface="Arial" charset="0"/>
                          <a:ea typeface="Geneva" pitchFamily="34" charset="0"/>
                          <a:cs typeface="Times New Roman" pitchFamily="18" charset="0"/>
                        </a:rPr>
                        <a:t>f</a:t>
                      </a:r>
                      <a:r>
                        <a:rPr kumimoji="0" lang="en-US" sz="1100" b="1" i="0" u="none" strike="noStrike" cap="none" normalizeH="0" baseline="-25000" dirty="0" err="1">
                          <a:ln>
                            <a:noFill/>
                          </a:ln>
                          <a:solidFill>
                            <a:schemeClr val="tx1"/>
                          </a:solidFill>
                          <a:effectLst/>
                          <a:latin typeface="Arial" charset="0"/>
                          <a:ea typeface="Geneva" pitchFamily="34" charset="0"/>
                          <a:cs typeface="Times New Roman" pitchFamily="18" charset="0"/>
                        </a:rPr>
                        <a:t>BS</a:t>
                      </a:r>
                      <a:endParaRPr kumimoji="0" lang="en-US" sz="1100" b="1" i="0" u="none" strike="noStrike" cap="none" normalizeH="0" baseline="-25000" dirty="0">
                        <a:ln>
                          <a:noFill/>
                        </a:ln>
                        <a:solidFill>
                          <a:schemeClr val="tx1"/>
                        </a:solidFill>
                        <a:effectLst/>
                        <a:latin typeface="Arial" charset="0"/>
                        <a:ea typeface="Geneva" pitchFamily="34"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Arial" charset="0"/>
                          <a:ea typeface="Geneva" pitchFamily="34" charset="0"/>
                          <a:cs typeface="Times New Roman" pitchFamily="18" charset="0"/>
                        </a:rPr>
                        <a:t>0.58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Black" pitchFamily="34" charset="0"/>
                          <a:ea typeface="Geneva" pitchFamily="34" charset="0"/>
                          <a:cs typeface="Times New Roman" pitchFamily="18" charset="0"/>
                        </a:rPr>
                        <a:t>0.49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34670">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1100" b="1" i="0" u="none" strike="noStrike" cap="none" normalizeH="0" baseline="0" dirty="0" err="1">
                          <a:ln>
                            <a:noFill/>
                          </a:ln>
                          <a:solidFill>
                            <a:schemeClr val="tx1"/>
                          </a:solidFill>
                          <a:effectLst/>
                          <a:latin typeface="Arial" charset="0"/>
                          <a:ea typeface="Geneva" pitchFamily="34" charset="0"/>
                          <a:cs typeface="Times New Roman" pitchFamily="18" charset="0"/>
                        </a:rPr>
                        <a:t>T</a:t>
                      </a:r>
                      <a:r>
                        <a:rPr kumimoji="0" lang="en-US" sz="1100" b="1" i="0" u="none" strike="noStrike" cap="none" normalizeH="0" baseline="-25000" dirty="0" err="1">
                          <a:ln>
                            <a:noFill/>
                          </a:ln>
                          <a:solidFill>
                            <a:schemeClr val="tx1"/>
                          </a:solidFill>
                          <a:effectLst/>
                          <a:latin typeface="Arial" charset="0"/>
                          <a:ea typeface="Geneva" pitchFamily="34" charset="0"/>
                          <a:cs typeface="Times New Roman" pitchFamily="18" charset="0"/>
                        </a:rPr>
                        <a:t>avgi</a:t>
                      </a:r>
                      <a:r>
                        <a:rPr kumimoji="0" lang="en-US" sz="1100" b="1" i="0" u="none" strike="noStrike" cap="none" normalizeH="0" baseline="0" dirty="0">
                          <a:ln>
                            <a:noFill/>
                          </a:ln>
                          <a:solidFill>
                            <a:schemeClr val="tx1"/>
                          </a:solidFill>
                          <a:effectLst/>
                          <a:latin typeface="Arial" charset="0"/>
                          <a:ea typeface="Geneva" pitchFamily="34" charset="0"/>
                          <a:cs typeface="Times New Roman" pitchFamily="18" charset="0"/>
                        </a:rPr>
                        <a:t> [keV]</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Arial" charset="0"/>
                          <a:ea typeface="Geneva" pitchFamily="34" charset="0"/>
                          <a:cs typeface="Times New Roman" pitchFamily="18" charset="0"/>
                        </a:rPr>
                        <a:t>5.4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Black" pitchFamily="34" charset="0"/>
                          <a:ea typeface="Geneva" pitchFamily="34" charset="0"/>
                          <a:cs typeface="Times New Roman" pitchFamily="18" charset="0"/>
                        </a:rPr>
                        <a:t>10.3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34670">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1100" b="1" i="0" u="none" strike="noStrike" cap="none" normalizeH="0" baseline="0" dirty="0" err="1">
                          <a:ln>
                            <a:noFill/>
                          </a:ln>
                          <a:solidFill>
                            <a:schemeClr val="tx1"/>
                          </a:solidFill>
                          <a:effectLst/>
                          <a:latin typeface="Arial" charset="0"/>
                          <a:ea typeface="Geneva" pitchFamily="34" charset="0"/>
                          <a:cs typeface="Times New Roman" pitchFamily="18" charset="0"/>
                        </a:rPr>
                        <a:t>T</a:t>
                      </a:r>
                      <a:r>
                        <a:rPr kumimoji="0" lang="en-US" sz="1100" b="1" i="0" u="none" strike="noStrike" cap="none" normalizeH="0" baseline="-25000" dirty="0" err="1">
                          <a:ln>
                            <a:noFill/>
                          </a:ln>
                          <a:solidFill>
                            <a:schemeClr val="tx1"/>
                          </a:solidFill>
                          <a:effectLst/>
                          <a:latin typeface="Arial" charset="0"/>
                          <a:ea typeface="Geneva" pitchFamily="34" charset="0"/>
                          <a:cs typeface="Times New Roman" pitchFamily="18" charset="0"/>
                        </a:rPr>
                        <a:t>avge</a:t>
                      </a:r>
                      <a:r>
                        <a:rPr kumimoji="0" lang="en-US" sz="1100" b="1" i="0" u="none" strike="noStrike" cap="none" normalizeH="0" baseline="0" dirty="0">
                          <a:ln>
                            <a:noFill/>
                          </a:ln>
                          <a:solidFill>
                            <a:schemeClr val="tx1"/>
                          </a:solidFill>
                          <a:effectLst/>
                          <a:latin typeface="Arial" charset="0"/>
                          <a:ea typeface="Geneva" pitchFamily="34" charset="0"/>
                          <a:cs typeface="Times New Roman" pitchFamily="18" charset="0"/>
                        </a:rPr>
                        <a:t> [keV]</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Arial" charset="0"/>
                          <a:ea typeface="Geneva" pitchFamily="34" charset="0"/>
                          <a:cs typeface="Times New Roman" pitchFamily="18" charset="0"/>
                        </a:rPr>
                        <a:t>3.1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Black" pitchFamily="34" charset="0"/>
                          <a:ea typeface="Geneva" pitchFamily="34" charset="0"/>
                          <a:cs typeface="Times New Roman" pitchFamily="18" charset="0"/>
                        </a:rPr>
                        <a:t>6.8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34670">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ea typeface="Geneva" pitchFamily="34" charset="0"/>
                          <a:cs typeface="Times New Roman" pitchFamily="18" charset="0"/>
                        </a:rPr>
                        <a:t>HH98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Black" pitchFamily="34" charset="0"/>
                          <a:ea typeface="Geneva" pitchFamily="34" charset="0"/>
                          <a:cs typeface="Times New Roman" pitchFamily="18" charset="0"/>
                        </a:rPr>
                        <a:t>1.5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13"/>
                  </a:ext>
                </a:extLst>
              </a:tr>
              <a:tr h="234670">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ea typeface="Geneva" pitchFamily="34" charset="0"/>
                          <a:cs typeface="Times New Roman" pitchFamily="18" charset="0"/>
                        </a:rPr>
                        <a:t>Q</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Arial" charset="0"/>
                          <a:ea typeface="Geneva" pitchFamily="34" charset="0"/>
                          <a:cs typeface="Times New Roman" pitchFamily="18" charset="0"/>
                        </a:rPr>
                        <a:t>0.50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Black" pitchFamily="34" charset="0"/>
                          <a:ea typeface="Geneva" pitchFamily="34" charset="0"/>
                          <a:cs typeface="Times New Roman" pitchFamily="18" charset="0"/>
                        </a:rPr>
                        <a:t>2.5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34670">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1100" b="1" i="0" u="none" strike="noStrike" cap="none" normalizeH="0" baseline="0" dirty="0" err="1">
                          <a:ln>
                            <a:noFill/>
                          </a:ln>
                          <a:solidFill>
                            <a:schemeClr val="tx1"/>
                          </a:solidFill>
                          <a:effectLst/>
                          <a:latin typeface="Arial" charset="0"/>
                          <a:ea typeface="Geneva" pitchFamily="34" charset="0"/>
                          <a:cs typeface="Times New Roman" pitchFamily="18" charset="0"/>
                        </a:rPr>
                        <a:t>P</a:t>
                      </a:r>
                      <a:r>
                        <a:rPr kumimoji="0" lang="en-US" sz="1100" b="1" i="0" u="none" strike="noStrike" cap="none" normalizeH="0" baseline="-25000" dirty="0" err="1">
                          <a:ln>
                            <a:noFill/>
                          </a:ln>
                          <a:solidFill>
                            <a:schemeClr val="tx1"/>
                          </a:solidFill>
                          <a:effectLst/>
                          <a:latin typeface="Arial" charset="0"/>
                          <a:ea typeface="Geneva" pitchFamily="34" charset="0"/>
                          <a:cs typeface="Times New Roman" pitchFamily="18" charset="0"/>
                        </a:rPr>
                        <a:t>aux</a:t>
                      </a:r>
                      <a:r>
                        <a:rPr kumimoji="0" lang="en-US" sz="1100" b="1" i="0" u="none" strike="noStrike" cap="none" normalizeH="0" baseline="-25000" dirty="0">
                          <a:ln>
                            <a:noFill/>
                          </a:ln>
                          <a:solidFill>
                            <a:schemeClr val="tx1"/>
                          </a:solidFill>
                          <a:effectLst/>
                          <a:latin typeface="Arial" charset="0"/>
                          <a:ea typeface="Geneva" pitchFamily="34" charset="0"/>
                          <a:cs typeface="Times New Roman" pitchFamily="18" charset="0"/>
                        </a:rPr>
                        <a:t>-CD</a:t>
                      </a:r>
                      <a:r>
                        <a:rPr kumimoji="0" lang="en-US" sz="1100" b="1" i="0" u="none" strike="noStrike" cap="none" normalizeH="0" baseline="0" dirty="0">
                          <a:ln>
                            <a:noFill/>
                          </a:ln>
                          <a:solidFill>
                            <a:schemeClr val="tx1"/>
                          </a:solidFill>
                          <a:effectLst/>
                          <a:latin typeface="Arial" charset="0"/>
                          <a:ea typeface="Geneva" pitchFamily="34" charset="0"/>
                          <a:cs typeface="Times New Roman" pitchFamily="18" charset="0"/>
                        </a:rPr>
                        <a:t> [MW]</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Arial" charset="0"/>
                          <a:ea typeface="Geneva" pitchFamily="34" charset="0"/>
                          <a:cs typeface="Times New Roman" pitchFamily="18" charset="0"/>
                        </a:rPr>
                        <a:t>15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Black" pitchFamily="34" charset="0"/>
                          <a:ea typeface="Geneva" pitchFamily="34" charset="0"/>
                          <a:cs typeface="Times New Roman" pitchFamily="18" charset="0"/>
                        </a:rPr>
                        <a:t>31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34670">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ea typeface="Geneva" pitchFamily="34" charset="0"/>
                          <a:cs typeface="Times New Roman" pitchFamily="18" charset="0"/>
                        </a:rPr>
                        <a:t>E</a:t>
                      </a:r>
                      <a:r>
                        <a:rPr kumimoji="0" lang="en-US" sz="1100" b="1" i="0" u="none" strike="noStrike" cap="none" normalizeH="0" baseline="-25000" dirty="0">
                          <a:ln>
                            <a:noFill/>
                          </a:ln>
                          <a:solidFill>
                            <a:schemeClr val="tx1"/>
                          </a:solidFill>
                          <a:effectLst/>
                          <a:latin typeface="Arial" charset="0"/>
                          <a:ea typeface="Geneva" pitchFamily="34" charset="0"/>
                          <a:cs typeface="Times New Roman" pitchFamily="18" charset="0"/>
                        </a:rPr>
                        <a:t>NB</a:t>
                      </a:r>
                      <a:r>
                        <a:rPr kumimoji="0" lang="en-US" sz="1100" b="1" i="0" u="none" strike="noStrike" cap="none" normalizeH="0" baseline="0" dirty="0">
                          <a:ln>
                            <a:noFill/>
                          </a:ln>
                          <a:solidFill>
                            <a:schemeClr val="tx1"/>
                          </a:solidFill>
                          <a:effectLst/>
                          <a:latin typeface="Arial" charset="0"/>
                          <a:ea typeface="Geneva" pitchFamily="34" charset="0"/>
                          <a:cs typeface="Times New Roman" pitchFamily="18" charset="0"/>
                        </a:rPr>
                        <a:t> [keV]</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Arial" charset="0"/>
                          <a:ea typeface="Geneva" pitchFamily="34" charset="0"/>
                          <a:cs typeface="Times New Roman" pitchFamily="18" charset="0"/>
                        </a:rPr>
                        <a:t>100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Black" pitchFamily="34" charset="0"/>
                          <a:ea typeface="Geneva" pitchFamily="34" charset="0"/>
                          <a:cs typeface="Times New Roman" pitchFamily="18" charset="0"/>
                        </a:rPr>
                        <a:t>239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34670">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1100" b="1" i="0" u="none" strike="noStrike" cap="none" normalizeH="0" baseline="0" dirty="0" err="1">
                          <a:ln>
                            <a:noFill/>
                          </a:ln>
                          <a:solidFill>
                            <a:schemeClr val="tx1"/>
                          </a:solidFill>
                          <a:effectLst/>
                          <a:latin typeface="Arial" charset="0"/>
                          <a:ea typeface="Geneva" pitchFamily="34" charset="0"/>
                          <a:cs typeface="Times New Roman" pitchFamily="18" charset="0"/>
                        </a:rPr>
                        <a:t>P</a:t>
                      </a:r>
                      <a:r>
                        <a:rPr kumimoji="0" lang="en-US" sz="1100" b="1" i="0" u="none" strike="noStrike" cap="none" normalizeH="0" baseline="-25000" dirty="0" err="1">
                          <a:ln>
                            <a:noFill/>
                          </a:ln>
                          <a:solidFill>
                            <a:schemeClr val="tx1"/>
                          </a:solidFill>
                          <a:effectLst/>
                          <a:latin typeface="Arial" charset="0"/>
                          <a:ea typeface="Geneva" pitchFamily="34" charset="0"/>
                          <a:cs typeface="Times New Roman" pitchFamily="18" charset="0"/>
                        </a:rPr>
                        <a:t>Fusion</a:t>
                      </a:r>
                      <a:r>
                        <a:rPr kumimoji="0" lang="en-US" sz="1100" b="1" i="0" u="none" strike="noStrike" cap="none" normalizeH="0" baseline="0" dirty="0">
                          <a:ln>
                            <a:noFill/>
                          </a:ln>
                          <a:solidFill>
                            <a:schemeClr val="tx1"/>
                          </a:solidFill>
                          <a:effectLst/>
                          <a:latin typeface="Arial" charset="0"/>
                          <a:ea typeface="Geneva" pitchFamily="34" charset="0"/>
                          <a:cs typeface="Times New Roman" pitchFamily="18" charset="0"/>
                        </a:rPr>
                        <a:t> [MW]</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Arial" charset="0"/>
                          <a:ea typeface="Geneva" pitchFamily="34" charset="0"/>
                          <a:cs typeface="Times New Roman" pitchFamily="18" charset="0"/>
                        </a:rPr>
                        <a:t>7.5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Black" pitchFamily="34" charset="0"/>
                          <a:ea typeface="Geneva" pitchFamily="34" charset="0"/>
                          <a:cs typeface="Times New Roman" pitchFamily="18" charset="0"/>
                        </a:rPr>
                        <a:t>75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34670">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ea typeface="Geneva" pitchFamily="34" charset="0"/>
                          <a:cs typeface="Times New Roman" pitchFamily="18" charset="0"/>
                        </a:rPr>
                        <a:t>T M height [m]</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Black" pitchFamily="34" charset="0"/>
                          <a:ea typeface="Geneva" pitchFamily="34" charset="0"/>
                          <a:cs typeface="Times New Roman" pitchFamily="18" charset="0"/>
                        </a:rPr>
                        <a:t>1.64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18"/>
                  </a:ext>
                </a:extLst>
              </a:tr>
              <a:tr h="234670">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ea typeface="Geneva" pitchFamily="34" charset="0"/>
                          <a:cs typeface="Times New Roman" pitchFamily="18" charset="0"/>
                        </a:rPr>
                        <a:t>T M area [m</a:t>
                      </a:r>
                      <a:r>
                        <a:rPr kumimoji="0" lang="en-US" sz="1100" b="1" i="0" u="none" strike="noStrike" cap="none" normalizeH="0" baseline="30000" dirty="0">
                          <a:ln>
                            <a:noFill/>
                          </a:ln>
                          <a:solidFill>
                            <a:schemeClr val="tx1"/>
                          </a:solidFill>
                          <a:effectLst/>
                          <a:latin typeface="Arial" charset="0"/>
                          <a:ea typeface="Geneva" pitchFamily="34" charset="0"/>
                          <a:cs typeface="Times New Roman" pitchFamily="18" charset="0"/>
                        </a:rPr>
                        <a:t>2</a:t>
                      </a:r>
                      <a:r>
                        <a:rPr kumimoji="0" lang="en-US" sz="1100" b="1" i="0" u="none" strike="noStrike" cap="none" normalizeH="0" baseline="0" dirty="0">
                          <a:ln>
                            <a:noFill/>
                          </a:ln>
                          <a:solidFill>
                            <a:schemeClr val="tx1"/>
                          </a:solidFill>
                          <a:effectLst/>
                          <a:latin typeface="Arial" charset="0"/>
                          <a:ea typeface="Geneva" pitchFamily="34" charset="0"/>
                          <a:cs typeface="Times New Roman" pitchFamily="18"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Black" pitchFamily="34" charset="0"/>
                          <a:ea typeface="Geneva" pitchFamily="34" charset="0"/>
                          <a:cs typeface="Times New Roman" pitchFamily="18" charset="0"/>
                        </a:rPr>
                        <a:t>14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19"/>
                  </a:ext>
                </a:extLst>
              </a:tr>
              <a:tr h="234670">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ea typeface="Geneva" pitchFamily="34" charset="0"/>
                          <a:cs typeface="Times New Roman" pitchFamily="18" charset="0"/>
                        </a:rPr>
                        <a:t>Blanket A [m</a:t>
                      </a:r>
                      <a:r>
                        <a:rPr kumimoji="0" lang="en-US" sz="1100" b="1" i="0" u="none" strike="noStrike" cap="none" normalizeH="0" baseline="30000" dirty="0">
                          <a:ln>
                            <a:noFill/>
                          </a:ln>
                          <a:solidFill>
                            <a:schemeClr val="tx1"/>
                          </a:solidFill>
                          <a:effectLst/>
                          <a:latin typeface="Arial" charset="0"/>
                          <a:ea typeface="Geneva" pitchFamily="34" charset="0"/>
                          <a:cs typeface="Times New Roman" pitchFamily="18" charset="0"/>
                        </a:rPr>
                        <a:t>2</a:t>
                      </a:r>
                      <a:r>
                        <a:rPr kumimoji="0" lang="en-US" sz="1100" b="1" i="0" u="none" strike="noStrike" cap="none" normalizeH="0" baseline="0" dirty="0">
                          <a:ln>
                            <a:noFill/>
                          </a:ln>
                          <a:solidFill>
                            <a:schemeClr val="tx1"/>
                          </a:solidFill>
                          <a:effectLst/>
                          <a:latin typeface="Arial" charset="0"/>
                          <a:ea typeface="Geneva" pitchFamily="34" charset="0"/>
                          <a:cs typeface="Times New Roman" pitchFamily="18"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Black" pitchFamily="34" charset="0"/>
                          <a:ea typeface="Geneva" pitchFamily="34" charset="0"/>
                          <a:cs typeface="Times New Roman" pitchFamily="18" charset="0"/>
                        </a:rPr>
                        <a:t>66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20"/>
                  </a:ext>
                </a:extLst>
              </a:tr>
              <a:tr h="234670">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US" sz="1100" b="1" i="0" u="none" strike="noStrike" cap="none" normalizeH="0" baseline="0" dirty="0" err="1">
                          <a:ln>
                            <a:noFill/>
                          </a:ln>
                          <a:solidFill>
                            <a:schemeClr val="tx1"/>
                          </a:solidFill>
                          <a:effectLst/>
                          <a:latin typeface="Arial" charset="0"/>
                          <a:ea typeface="Geneva" pitchFamily="34" charset="0"/>
                          <a:cs typeface="Times New Roman" pitchFamily="18" charset="0"/>
                        </a:rPr>
                        <a:t>F</a:t>
                      </a:r>
                      <a:r>
                        <a:rPr kumimoji="0" lang="en-US" sz="1100" b="1" i="0" u="none" strike="noStrike" cap="none" normalizeH="0" baseline="-25000" dirty="0" err="1">
                          <a:ln>
                            <a:noFill/>
                          </a:ln>
                          <a:solidFill>
                            <a:schemeClr val="tx1"/>
                          </a:solidFill>
                          <a:effectLst/>
                          <a:latin typeface="Arial" charset="0"/>
                          <a:ea typeface="Geneva" pitchFamily="34" charset="0"/>
                          <a:cs typeface="Times New Roman" pitchFamily="18" charset="0"/>
                        </a:rPr>
                        <a:t>n</a:t>
                      </a:r>
                      <a:r>
                        <a:rPr kumimoji="0" lang="en-US" sz="1100" b="1" i="0" u="none" strike="noStrike" cap="none" normalizeH="0" baseline="-25000" dirty="0">
                          <a:ln>
                            <a:noFill/>
                          </a:ln>
                          <a:solidFill>
                            <a:schemeClr val="tx1"/>
                          </a:solidFill>
                          <a:effectLst/>
                          <a:latin typeface="Arial" charset="0"/>
                          <a:ea typeface="Geneva" pitchFamily="34" charset="0"/>
                          <a:cs typeface="Times New Roman" pitchFamily="18" charset="0"/>
                        </a:rPr>
                        <a:t>-capture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Black" pitchFamily="34" charset="0"/>
                          <a:ea typeface="Geneva" pitchFamily="34" charset="0"/>
                          <a:cs typeface="Times New Roman" pitchFamily="18" charset="0"/>
                        </a:rPr>
                        <a:t>0.76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3718381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14AE81F-E6C9-4101-A89C-D1216DF0E0B8}"/>
              </a:ext>
            </a:extLst>
          </p:cNvPr>
          <p:cNvSpPr/>
          <p:nvPr/>
        </p:nvSpPr>
        <p:spPr>
          <a:xfrm>
            <a:off x="262287" y="407054"/>
            <a:ext cx="8583434" cy="8967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425688" y="203713"/>
            <a:ext cx="8292624" cy="1312596"/>
          </a:xfrm>
        </p:spPr>
        <p:txBody>
          <a:bodyPr>
            <a:noAutofit/>
          </a:bodyPr>
          <a:lstStyle/>
          <a:p>
            <a:r>
              <a:rPr lang="en-US" sz="2200" b="1" dirty="0">
                <a:solidFill>
                  <a:srgbClr val="0000FF"/>
                </a:solidFill>
                <a:cs typeface="Arial" panose="020B0604020202020204" pitchFamily="34" charset="0"/>
              </a:rPr>
              <a:t>Designs and Objectives of recent EU VNS and Chinese BEST </a:t>
            </a:r>
            <a:br>
              <a:rPr lang="en-US" sz="2200" b="1" dirty="0">
                <a:solidFill>
                  <a:srgbClr val="0000FF"/>
                </a:solidFill>
                <a:cs typeface="Arial" panose="020B0604020202020204" pitchFamily="34" charset="0"/>
              </a:rPr>
            </a:br>
            <a:r>
              <a:rPr lang="en-US" sz="2200" b="1" dirty="0">
                <a:solidFill>
                  <a:srgbClr val="0000FF"/>
                </a:solidFill>
                <a:cs typeface="Arial" panose="020B0604020202020204" pitchFamily="34" charset="0"/>
              </a:rPr>
              <a:t>are consistent with earlier US studies, but they add </a:t>
            </a:r>
            <a:r>
              <a:rPr lang="en-US" sz="2200" b="1" u="sng" dirty="0">
                <a:solidFill>
                  <a:srgbClr val="0000FF"/>
                </a:solidFill>
                <a:cs typeface="Arial" panose="020B0604020202020204" pitchFamily="34" charset="0"/>
              </a:rPr>
              <a:t>improvements </a:t>
            </a:r>
          </a:p>
        </p:txBody>
      </p:sp>
      <p:sp>
        <p:nvSpPr>
          <p:cNvPr id="3" name="Subtitle 2"/>
          <p:cNvSpPr>
            <a:spLocks noGrp="1"/>
          </p:cNvSpPr>
          <p:nvPr>
            <p:ph type="subTitle" idx="1"/>
          </p:nvPr>
        </p:nvSpPr>
        <p:spPr>
          <a:xfrm>
            <a:off x="298276" y="1507098"/>
            <a:ext cx="8619423" cy="4660619"/>
          </a:xfrm>
        </p:spPr>
        <p:txBody>
          <a:bodyPr>
            <a:noAutofit/>
          </a:bodyPr>
          <a:lstStyle/>
          <a:p>
            <a:pPr marL="452438" indent="-342900" algn="l">
              <a:spcBef>
                <a:spcPts val="0"/>
              </a:spcBef>
              <a:buFont typeface="+mj-lt"/>
              <a:buAutoNum type="arabicPeriod"/>
            </a:pPr>
            <a:r>
              <a:rPr lang="en-US" sz="1800" dirty="0">
                <a:solidFill>
                  <a:schemeClr val="tx1"/>
                </a:solidFill>
              </a:rPr>
              <a:t>Recent advances in superconducting magnets (including HTS) enabled </a:t>
            </a:r>
            <a:r>
              <a:rPr lang="en-US" sz="1800" dirty="0">
                <a:solidFill>
                  <a:schemeClr val="tx1"/>
                </a:solidFill>
                <a:latin typeface="+mj-lt"/>
              </a:rPr>
              <a:t>EU VNS and BEST to use superconducting magnets rather than the CU coils used in earlier US Studies. </a:t>
            </a:r>
          </a:p>
          <a:p>
            <a:pPr marL="452438" indent="-342900" algn="l">
              <a:spcBef>
                <a:spcPts val="0"/>
              </a:spcBef>
              <a:buFont typeface="+mj-lt"/>
              <a:buAutoNum type="arabicPeriod"/>
            </a:pPr>
            <a:endParaRPr lang="en-US" sz="1800" dirty="0">
              <a:solidFill>
                <a:schemeClr val="tx1"/>
              </a:solidFill>
              <a:latin typeface="+mj-lt"/>
            </a:endParaRPr>
          </a:p>
          <a:p>
            <a:pPr marL="452438" indent="-342900" algn="l">
              <a:spcBef>
                <a:spcPts val="0"/>
              </a:spcBef>
              <a:buFont typeface="+mj-lt"/>
              <a:buAutoNum type="arabicPeriod"/>
            </a:pPr>
            <a:r>
              <a:rPr lang="en-US" sz="1800" dirty="0">
                <a:solidFill>
                  <a:schemeClr val="tx1"/>
                </a:solidFill>
                <a:latin typeface="+mj-lt"/>
              </a:rPr>
              <a:t>The use of superconducting magnets enables VNS designs to be more compact and operate at less fusion power. Reducing fusion power and volume: A- further reduces the tritium consumption (further mitigates the external T supply problem) and B- further reduces the volume of radioactive waste from failed blanket modules </a:t>
            </a:r>
          </a:p>
          <a:p>
            <a:pPr marL="452438" indent="-342900" algn="l">
              <a:spcBef>
                <a:spcPts val="0"/>
              </a:spcBef>
              <a:buFont typeface="+mj-lt"/>
              <a:buAutoNum type="arabicPeriod"/>
            </a:pPr>
            <a:endParaRPr lang="en-US" sz="1800" dirty="0">
              <a:solidFill>
                <a:schemeClr val="tx1"/>
              </a:solidFill>
              <a:latin typeface="+mj-lt"/>
            </a:endParaRPr>
          </a:p>
          <a:p>
            <a:pPr marL="452438" indent="-342900" algn="l">
              <a:spcBef>
                <a:spcPts val="0"/>
              </a:spcBef>
              <a:buFont typeface="+mj-lt"/>
              <a:buAutoNum type="arabicPeriod"/>
            </a:pPr>
            <a:r>
              <a:rPr lang="en-US" sz="1800" dirty="0">
                <a:solidFill>
                  <a:schemeClr val="tx1"/>
                </a:solidFill>
                <a:latin typeface="+mj-lt"/>
              </a:rPr>
              <a:t>The EU VNS study and BEST project provide further advances in remote maintenance and addressing RAMI issues</a:t>
            </a:r>
          </a:p>
          <a:p>
            <a:pPr marL="452438" indent="-342900" algn="l">
              <a:spcBef>
                <a:spcPts val="0"/>
              </a:spcBef>
              <a:buFont typeface="+mj-lt"/>
              <a:buAutoNum type="arabicPeriod"/>
            </a:pPr>
            <a:endParaRPr lang="en-US" sz="1800" dirty="0">
              <a:solidFill>
                <a:schemeClr val="tx1"/>
              </a:solidFill>
              <a:latin typeface="+mj-lt"/>
            </a:endParaRPr>
          </a:p>
          <a:p>
            <a:pPr marL="452438" indent="-342900" algn="l">
              <a:spcBef>
                <a:spcPts val="0"/>
              </a:spcBef>
              <a:buFont typeface="+mj-lt"/>
              <a:buAutoNum type="arabicPeriod"/>
            </a:pPr>
            <a:r>
              <a:rPr lang="en-US" sz="1800" dirty="0">
                <a:solidFill>
                  <a:schemeClr val="tx1"/>
                </a:solidFill>
                <a:latin typeface="+mj-lt"/>
              </a:rPr>
              <a:t>The EU VNS study addresses in depth “Blanket Qualification” in VNS to the level required for DEMO. </a:t>
            </a:r>
          </a:p>
        </p:txBody>
      </p:sp>
      <p:sp>
        <p:nvSpPr>
          <p:cNvPr id="9" name="Slide Number Placeholder 8"/>
          <p:cNvSpPr>
            <a:spLocks noGrp="1"/>
          </p:cNvSpPr>
          <p:nvPr>
            <p:ph type="sldNum" sz="quarter" idx="12"/>
          </p:nvPr>
        </p:nvSpPr>
        <p:spPr>
          <a:xfrm>
            <a:off x="7010400" y="6492387"/>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154FB9-0A80-47E6-8629-F8FF85B1424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B431E415-4ED0-4A6A-AF40-F41BE54CD8D0}"/>
              </a:ext>
            </a:extLst>
          </p:cNvPr>
          <p:cNvPicPr>
            <a:picLocks noChangeAspect="1"/>
          </p:cNvPicPr>
          <p:nvPr/>
        </p:nvPicPr>
        <p:blipFill>
          <a:blip r:embed="rId2"/>
          <a:stretch>
            <a:fillRect/>
          </a:stretch>
        </p:blipFill>
        <p:spPr>
          <a:xfrm>
            <a:off x="199463" y="6550152"/>
            <a:ext cx="559270" cy="201798"/>
          </a:xfrm>
          <a:prstGeom prst="rect">
            <a:avLst/>
          </a:prstGeom>
        </p:spPr>
      </p:pic>
      <p:sp>
        <p:nvSpPr>
          <p:cNvPr id="10" name="Footer Placeholder 4">
            <a:extLst>
              <a:ext uri="{FF2B5EF4-FFF2-40B4-BE49-F238E27FC236}">
                <a16:creationId xmlns:a16="http://schemas.microsoft.com/office/drawing/2014/main" id="{EA4A7A55-B46F-4C4B-B72F-517377E417C8}"/>
              </a:ext>
            </a:extLst>
          </p:cNvPr>
          <p:cNvSpPr txBox="1">
            <a:spLocks/>
          </p:cNvSpPr>
          <p:nvPr/>
        </p:nvSpPr>
        <p:spPr>
          <a:xfrm>
            <a:off x="3892116" y="6537055"/>
            <a:ext cx="1594284" cy="3821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a:ea typeface="+mn-ea"/>
                <a:cs typeface="+mn-cs"/>
              </a:rPr>
              <a:t>M. Abdou FPA 12-3-2024</a:t>
            </a: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2999019"/>
      </p:ext>
    </p:extLst>
  </p:cSld>
  <p:clrMapOvr>
    <a:masterClrMapping/>
  </p:clrMapOvr>
</p:sld>
</file>

<file path=ppt/theme/theme1.xml><?xml version="1.0" encoding="utf-8"?>
<a:theme xmlns:a="http://schemas.openxmlformats.org/drawingml/2006/main" name="9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 typeface="Wingdings" pitchFamily="2" charset="2"/>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 typeface="Wingdings" pitchFamily="2" charset="2"/>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82575" marR="0" indent="-282575" algn="ctr" defTabSz="914400" rtl="0" eaLnBrk="1" fontAlgn="base" latinLnBrk="0" hangingPunct="1">
          <a:lnSpc>
            <a:spcPct val="80000"/>
          </a:lnSpc>
          <a:spcBef>
            <a:spcPct val="50000"/>
          </a:spcBef>
          <a:spcAft>
            <a:spcPct val="0"/>
          </a:spcAft>
          <a:buClrTx/>
          <a:buSzTx/>
          <a:buFont typeface="Wingdings" pitchFamily="2" charset="2"/>
          <a:buChar char="q"/>
          <a:tabLst/>
          <a:defRPr kumimoji="0" lang="en-US" sz="1600" b="1" i="0" u="none" strike="noStrike" cap="none" normalizeH="0" baseline="0" smtClean="0">
            <a:ln>
              <a:noFill/>
            </a:ln>
            <a:solidFill>
              <a:schemeClr val="accent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82575" marR="0" indent="-282575" algn="ctr" defTabSz="914400" rtl="0" eaLnBrk="1" fontAlgn="base" latinLnBrk="0" hangingPunct="1">
          <a:lnSpc>
            <a:spcPct val="80000"/>
          </a:lnSpc>
          <a:spcBef>
            <a:spcPct val="50000"/>
          </a:spcBef>
          <a:spcAft>
            <a:spcPct val="0"/>
          </a:spcAft>
          <a:buClrTx/>
          <a:buSzTx/>
          <a:buFont typeface="Wingdings" pitchFamily="2" charset="2"/>
          <a:buChar char="q"/>
          <a:tabLst/>
          <a:defRPr kumimoji="0" lang="en-US" sz="1600" b="1" i="0" u="none" strike="noStrike" cap="none" normalizeH="0" baseline="0" smtClean="0">
            <a:ln>
              <a:noFill/>
            </a:ln>
            <a:solidFill>
              <a:schemeClr val="accent2"/>
            </a:solidFill>
            <a:effectLst/>
            <a:latin typeface="Arial" charset="0"/>
          </a:defRPr>
        </a:defPPr>
      </a:lst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JRapp_extended_leadership_11-14_v2">
  <a:themeElements>
    <a:clrScheme name="ORNL Corporate Palette 140501">
      <a:dk1>
        <a:sysClr val="windowText" lastClr="000000"/>
      </a:dk1>
      <a:lt1>
        <a:sysClr val="window" lastClr="FFFFFF"/>
      </a:lt1>
      <a:dk2>
        <a:srgbClr val="1E7640"/>
      </a:dk2>
      <a:lt2>
        <a:srgbClr val="FFFFFF"/>
      </a:lt2>
      <a:accent1>
        <a:srgbClr val="0070B9"/>
      </a:accent1>
      <a:accent2>
        <a:srgbClr val="84B641"/>
      </a:accent2>
      <a:accent3>
        <a:srgbClr val="DE762D"/>
      </a:accent3>
      <a:accent4>
        <a:srgbClr val="00BDDD"/>
      </a:accent4>
      <a:accent5>
        <a:srgbClr val="A03123"/>
      </a:accent5>
      <a:accent6>
        <a:srgbClr val="FFCD00"/>
      </a:accent6>
      <a:hlink>
        <a:srgbClr val="0070B9"/>
      </a:hlink>
      <a:folHlink>
        <a:srgbClr val="1E7640"/>
      </a:folHlink>
    </a:clrScheme>
    <a:fontScheme name="ORNL 2013">
      <a:majorFont>
        <a:latin typeface="Arial Black"/>
        <a:ea typeface=""/>
        <a:cs typeface=""/>
      </a:majorFont>
      <a:minorFont>
        <a:latin typeface="Arial"/>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balanced" dir="t">
            <a:rot lat="0" lon="0" rev="0"/>
          </a:lightRig>
        </a:scene3d>
        <a:sp3d>
          <a:contourClr>
            <a:schemeClr val="lt1"/>
          </a:contourClr>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 typeface="Wingdings" pitchFamily="2" charset="2"/>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 typeface="Wingdings" pitchFamily="2" charset="2"/>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28336</TotalTime>
  <Words>2035</Words>
  <Application>Microsoft Office PowerPoint</Application>
  <PresentationFormat>On-screen Show (4:3)</PresentationFormat>
  <Paragraphs>294</Paragraphs>
  <Slides>13</Slides>
  <Notes>5</Notes>
  <HiddenSlides>0</HiddenSlides>
  <MMClips>0</MMClips>
  <ScaleCrop>false</ScaleCrop>
  <HeadingPairs>
    <vt:vector size="6" baseType="variant">
      <vt:variant>
        <vt:lpstr>Fonts Used</vt:lpstr>
      </vt:variant>
      <vt:variant>
        <vt:i4>7</vt:i4>
      </vt:variant>
      <vt:variant>
        <vt:lpstr>Theme</vt:lpstr>
      </vt:variant>
      <vt:variant>
        <vt:i4>12</vt:i4>
      </vt:variant>
      <vt:variant>
        <vt:lpstr>Slide Titles</vt:lpstr>
      </vt:variant>
      <vt:variant>
        <vt:i4>13</vt:i4>
      </vt:variant>
    </vt:vector>
  </HeadingPairs>
  <TitlesOfParts>
    <vt:vector size="32" baseType="lpstr">
      <vt:lpstr>ＭＳ Ｐゴシック</vt:lpstr>
      <vt:lpstr>Arial</vt:lpstr>
      <vt:lpstr>Arial Black</vt:lpstr>
      <vt:lpstr>Calibri</vt:lpstr>
      <vt:lpstr>Geneva</vt:lpstr>
      <vt:lpstr>Times New Roman</vt:lpstr>
      <vt:lpstr>Wingdings</vt:lpstr>
      <vt:lpstr>9_Default Design</vt:lpstr>
      <vt:lpstr>JRapp_extended_leadership_11-14_v2</vt:lpstr>
      <vt:lpstr>5_Office Theme</vt:lpstr>
      <vt:lpstr>12_Default Design</vt:lpstr>
      <vt:lpstr>7_Office Theme</vt:lpstr>
      <vt:lpstr>1_Office Theme</vt:lpstr>
      <vt:lpstr>9_Office Theme</vt:lpstr>
      <vt:lpstr>19_Office Theme</vt:lpstr>
      <vt:lpstr>EUROfusion.1line_5_3_2019</vt:lpstr>
      <vt:lpstr>22_Default Design</vt:lpstr>
      <vt:lpstr>14_Default Design</vt:lpstr>
      <vt:lpstr>Office Theme</vt:lpstr>
      <vt:lpstr> Fusion is Needed Now What is a credible and realistic plan to DELIVER?  (and not just promise) </vt:lpstr>
      <vt:lpstr>Fusion is Needed Now</vt:lpstr>
      <vt:lpstr>Challenging FNST issues  identified in comprehensive international studies as most essential  to address in defining a credible pathway </vt:lpstr>
      <vt:lpstr>      </vt:lpstr>
      <vt:lpstr>A clear conclusion from international studies (most led by US) over the past 30 years: There is no credible plan to build DEMO/Pilot and “deliver” fusion if it does not seriously address FNST- this requires constructing and operating VNS parallel to (or earlier than) ITER </vt:lpstr>
      <vt:lpstr> The EU Fusion Program has recently started serious and credible planning to accelerate Fusion.  It has VNS as a central element to develop Blanket and RAMI.</vt:lpstr>
      <vt:lpstr>        An example of US VNS Design Option: 2011 GA Design Standard Aspect Ratio (A=3.5) with demountable TF Cu coils R= 2.5 m, Pfusion = 125 MW, NWL = 1MW/m2 </vt:lpstr>
      <vt:lpstr>PowerPoint Presentation</vt:lpstr>
      <vt:lpstr>Designs and Objectives of recent EU VNS and Chinese BEST  are consistent with earlier US studies, but they add improvements </vt:lpstr>
      <vt:lpstr>PowerPoint Presentation</vt:lpstr>
      <vt:lpstr>Highlights of EU Study of VNS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Tritium Breeding Blanket Technology, Tritium Fuel Cycle, and Tritium Self Sufficiency</dc:title>
  <dc:creator>Arnaud Larousse</dc:creator>
  <cp:lastModifiedBy>Mohamed Abdou</cp:lastModifiedBy>
  <cp:revision>1335</cp:revision>
  <cp:lastPrinted>2024-11-12T23:06:31Z</cp:lastPrinted>
  <dcterms:created xsi:type="dcterms:W3CDTF">2011-06-09T20:20:54Z</dcterms:created>
  <dcterms:modified xsi:type="dcterms:W3CDTF">2024-12-02T06:18:32Z</dcterms:modified>
</cp:coreProperties>
</file>