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21_CAA0658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FE8_E80CA2CA.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FFE6_BF8988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E_46BC213C.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715" r:id="rId6"/>
    <p:sldMasterId id="2147483723" r:id="rId7"/>
    <p:sldMasterId id="2147483812" r:id="rId8"/>
  </p:sldMasterIdLst>
  <p:notesMasterIdLst>
    <p:notesMasterId r:id="rId26"/>
  </p:notesMasterIdLst>
  <p:sldIdLst>
    <p:sldId id="2147483434" r:id="rId9"/>
    <p:sldId id="2147483425" r:id="rId10"/>
    <p:sldId id="2147483385" r:id="rId11"/>
    <p:sldId id="2147483348" r:id="rId12"/>
    <p:sldId id="2147483625" r:id="rId13"/>
    <p:sldId id="2147483630" r:id="rId14"/>
    <p:sldId id="2147483631" r:id="rId15"/>
    <p:sldId id="2147483482" r:id="rId16"/>
    <p:sldId id="2147483624" r:id="rId17"/>
    <p:sldId id="2147483623" r:id="rId18"/>
    <p:sldId id="2147483629" r:id="rId19"/>
    <p:sldId id="2147483622" r:id="rId20"/>
    <p:sldId id="2147483626" r:id="rId21"/>
    <p:sldId id="286" r:id="rId22"/>
    <p:sldId id="2147483384" r:id="rId23"/>
    <p:sldId id="259" r:id="rId24"/>
    <p:sldId id="21414121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4E923C-B918-68FC-BEB5-492FB4DBE0C6}" name="Liam Brennan" initials="LB" userId="S::liam.brennan@tokamakenergy.com::c2697428-7a7c-46b7-a3f9-f03640f20050" providerId="AD"/>
  <p188:author id="{556E943F-966E-006E-1A1C-4D138C5F8A46}" name="Itxaso Ariza" initials="IA" userId="S::itxaso.ariza@tokamakenergy.com::0cd7270f-926f-43d8-9bfe-c99e5ad99a2a" providerId="AD"/>
  <p188:author id="{C1B00374-D02E-AF5F-3BA6-A270FCD77FFC}" name="Michael Ginsberg" initials="MG" userId="S::michael.ginsberg@tokamakenergy.com::e9790b5a-cffd-4b27-bab5-435a64a56e5f" providerId="AD"/>
  <p188:author id="{1A6D87E6-7FFE-19E1-DBDC-32D16E62F598}" name="Jack Astbury" initials="JA" userId="S::jack.astbury@tokamakenergy.co.uk::71cd79b0-47bc-45d0-800f-82d6fd10bb9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7782B-D0A8-6529-A46C-EC210C82A6FF}" v="75" dt="2024-12-02T14:25:03.995"/>
    <p1510:client id="{0A1DC7A7-303A-44D3-8F78-402D65B4E758}" v="10" dt="2024-12-02T15:22:56.721"/>
    <p1510:client id="{10B4A735-8F64-494E-AAD8-5D2F63C897FA}" v="85" dt="2024-12-03T04:53:22.755"/>
    <p1510:client id="{5EA5CB00-5EDB-4074-6AE0-FA09060F98E9}" v="13" dt="2024-12-02T14:13:16.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5311" autoAdjust="0"/>
  </p:normalViewPr>
  <p:slideViewPr>
    <p:cSldViewPr snapToGrid="0">
      <p:cViewPr varScale="1">
        <p:scale>
          <a:sx n="78" d="100"/>
          <a:sy n="78" d="100"/>
        </p:scale>
        <p:origin x="7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1E_46BC213C.xml><?xml version="1.0" encoding="utf-8"?>
<p188:cmLst xmlns:a="http://schemas.openxmlformats.org/drawingml/2006/main" xmlns:r="http://schemas.openxmlformats.org/officeDocument/2006/relationships" xmlns:p188="http://schemas.microsoft.com/office/powerpoint/2018/8/main">
  <p188:cm id="{75854BAD-DECE-4CEF-9FEE-621B0A10858B}" authorId="{1A6D87E6-7FFE-19E1-DBDC-32D16E62F598}" created="2024-11-27T11:55:57.074">
    <pc:sldMkLst xmlns:pc="http://schemas.microsoft.com/office/powerpoint/2013/main/command">
      <pc:docMk/>
      <pc:sldMk cId="1186734396" sldId="286"/>
    </pc:sldMkLst>
    <p188:txBody>
      <a:bodyPr/>
      <a:lstStyle/>
      <a:p>
        <a:r>
          <a:rPr lang="en-US"/>
          <a:t>Checking that we have approval to use these brands/logos.</a:t>
        </a:r>
      </a:p>
    </p188:txBody>
  </p188:cm>
</p188:cmLst>
</file>

<file path=ppt/comments/modernComment_7FFFFF21_CAA06581.xml><?xml version="1.0" encoding="utf-8"?>
<p188:cmLst xmlns:a="http://schemas.openxmlformats.org/drawingml/2006/main" xmlns:r="http://schemas.openxmlformats.org/officeDocument/2006/relationships" xmlns:p188="http://schemas.microsoft.com/office/powerpoint/2018/8/main">
  <p188:cm id="{6B99215C-2E34-41B4-A505-AEED84258143}" authorId="{1A6D87E6-7FFE-19E1-DBDC-32D16E62F598}" created="2024-11-27T11:52:49.054">
    <pc:sldMkLst xmlns:pc="http://schemas.microsoft.com/office/powerpoint/2013/main/command">
      <pc:docMk/>
      <pc:sldMk cId="3399509377" sldId="2147483425"/>
    </pc:sldMkLst>
    <p188:txBody>
      <a:bodyPr/>
      <a:lstStyle/>
      <a:p>
        <a:r>
          <a:rPr lang="en-US"/>
          <a:t>Checking that we have approval to use these brands/logos.</a:t>
        </a:r>
      </a:p>
    </p188:txBody>
  </p188:cm>
</p188:cmLst>
</file>

<file path=ppt/comments/modernComment_7FFFFFE6_BF8988E.xml><?xml version="1.0" encoding="utf-8"?>
<p188:cmLst xmlns:a="http://schemas.openxmlformats.org/drawingml/2006/main" xmlns:r="http://schemas.openxmlformats.org/officeDocument/2006/relationships" xmlns:p188="http://schemas.microsoft.com/office/powerpoint/2018/8/main">
  <p188:cm id="{02D700FF-54E8-43B8-8939-1B19C4FB55D2}" authorId="{1A6D87E6-7FFE-19E1-DBDC-32D16E62F598}" created="2024-11-27T11:52:21.522">
    <ac:deMkLst xmlns:ac="http://schemas.microsoft.com/office/drawing/2013/main/command">
      <pc:docMk xmlns:pc="http://schemas.microsoft.com/office/powerpoint/2013/main/command"/>
      <pc:sldMk xmlns:pc="http://schemas.microsoft.com/office/powerpoint/2013/main/command" cId="200841358" sldId="2147483622"/>
      <ac:spMk id="17" creationId="{63D06781-6955-98DD-DB88-1D37AB897098}"/>
    </ac:deMkLst>
    <p188:txBody>
      <a:bodyPr/>
      <a:lstStyle/>
      <a:p>
        <a:r>
          <a:rPr lang="en-US"/>
          <a:t>Should be aware that FAST is not a net energy device: intended to prove that some energy (~100MW) can be generated from the fusion process, but it will be net negative; in contrast STEP/FPP aim to be net positive.</a:t>
        </a:r>
      </a:p>
    </p188:txBody>
  </p188:cm>
  <p188:cm id="{B8FF0E63-3853-400D-8172-45620A198D33}" authorId="{C1B00374-D02E-AF5F-3BA6-A270FCD77FFC}" created="2024-11-27T17:31:29.979">
    <pc:sldMkLst xmlns:pc="http://schemas.microsoft.com/office/powerpoint/2013/main/command">
      <pc:docMk/>
      <pc:sldMk cId="200841358" sldId="2147483622"/>
    </pc:sldMkLst>
    <p188:txBody>
      <a:bodyPr/>
      <a:lstStyle/>
      <a:p>
        <a:r>
          <a:rPr lang="en-US"/>
          <a:t>can we add a slide on Demo4 achievements?</a:t>
        </a:r>
      </a:p>
    </p188:txBody>
  </p188:cm>
</p188:cmLst>
</file>

<file path=ppt/comments/modernComment_7FFFFFE8_E80CA2CA.xml><?xml version="1.0" encoding="utf-8"?>
<p188:cmLst xmlns:a="http://schemas.openxmlformats.org/drawingml/2006/main" xmlns:r="http://schemas.openxmlformats.org/officeDocument/2006/relationships" xmlns:p188="http://schemas.microsoft.com/office/powerpoint/2018/8/main">
  <p188:cm id="{FD2DDFEE-4FF7-478E-B828-B813E5E3CAC9}" authorId="{556E943F-966E-006E-1A1C-4D138C5F8A46}" status="resolved" created="2024-11-06T10:25:42.556">
    <pc:sldMkLst xmlns:pc="http://schemas.microsoft.com/office/powerpoint/2013/main/command">
      <pc:docMk/>
      <pc:sldMk cId="3893142218" sldId="2147483624"/>
    </pc:sldMkLst>
    <p188:txBody>
      <a:bodyPr/>
      <a:lstStyle/>
      <a:p>
        <a:r>
          <a:rPr lang="en-US"/>
          <a:t>"Pushing the boundaries of fusion science by operating where nobody has (highest peer reviewed triple product in a privately funded tokamak in 20xx"</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46D1F-0CEF-41F0-8DC9-D4B05302F808}" type="datetimeFigureOut">
              <a:rPr lang="en-GB" smtClean="0"/>
              <a:t>01/12/2024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EEE14-721B-4856-8612-424E53276E55}" type="slidenum">
              <a:rPr lang="en-GB" smtClean="0"/>
              <a:t>‹#›</a:t>
            </a:fld>
            <a:endParaRPr lang="en-GB"/>
          </a:p>
        </p:txBody>
      </p:sp>
    </p:spTree>
    <p:extLst>
      <p:ext uri="{BB962C8B-B14F-4D97-AF65-F5344CB8AC3E}">
        <p14:creationId xmlns:p14="http://schemas.microsoft.com/office/powerpoint/2010/main" val="3388434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9394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we’re nor doing it alone. We are building a world-class ecosystem of industry and research partners to join us on this journey to fusion.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21B24-DD52-41D2-AB9C-B8406F54A9D5}" type="slidenum">
              <a:rPr kumimoji="0" lang="en-GB" sz="1000" b="0" i="0" u="none" strike="noStrike" kern="1200" cap="none" spc="0" normalizeH="0" baseline="0" noProof="0" smtClean="0">
                <a:ln>
                  <a:noFill/>
                </a:ln>
                <a:solidFill>
                  <a:prstClr val="black"/>
                </a:solidFill>
                <a:effectLst/>
                <a:uLnTx/>
                <a:uFillTx/>
                <a:latin typeface="Gotham Rounde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prstClr val="black"/>
              </a:solidFill>
              <a:effectLst/>
              <a:uLnTx/>
              <a:uFillTx/>
              <a:latin typeface="Gotham Rounded"/>
              <a:ea typeface="+mn-ea"/>
              <a:cs typeface="+mn-cs"/>
            </a:endParaRPr>
          </a:p>
        </p:txBody>
      </p:sp>
    </p:spTree>
    <p:extLst>
      <p:ext uri="{BB962C8B-B14F-4D97-AF65-F5344CB8AC3E}">
        <p14:creationId xmlns:p14="http://schemas.microsoft.com/office/powerpoint/2010/main" val="1870672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Well, with the technology that Tokamak Energy is developing, we believe that the world won’t have to wait much longer. This is video footage from our operational prototype fusion reactor – ST40. You’re seeing fusion fuel – a plasma of hydrogen (deuterium) nuclei – heated up to more than 100 million degrees Celsius and fusing together to form helium nuclei and in doing so, releasing energy. Scaled up, and with the addition of other fuels (Tritium) this is the process that can turn Hawking’s dream of abundant safe and clean energy into reality.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587D1-FF64-4FBC-A9C8-15A8534B71B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2379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ptos" panose="020B0004020202020204" pitchFamily="34" charset="0"/>
                <a:ea typeface="Times New Roman" panose="02020603050405020304" pitchFamily="18" charset="0"/>
                <a:cs typeface="Arial" panose="020B0604020202020204" pitchFamily="34" charset="0"/>
              </a:rPr>
              <a:t>US has keys for success: world-leading tech companies + world-leading financial institutions + silicon valley mindset. TE wants to bring these people together and invites them to back our vision for US FPP. We also offer a global perspective: UK STEP, Japan FAST and other opportunities. </a:t>
            </a:r>
            <a:endParaRPr lang="en-GB" sz="18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D3587D1-FF64-4FBC-A9C8-15A8534B71B4}" type="slidenum">
              <a:rPr lang="en-GB" smtClean="0"/>
              <a:t>16</a:t>
            </a:fld>
            <a:endParaRPr lang="en-GB"/>
          </a:p>
        </p:txBody>
      </p:sp>
    </p:spTree>
    <p:extLst>
      <p:ext uri="{BB962C8B-B14F-4D97-AF65-F5344CB8AC3E}">
        <p14:creationId xmlns:p14="http://schemas.microsoft.com/office/powerpoint/2010/main" val="846756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21B24-DD52-41D2-AB9C-B8406F54A9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9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leading </a:t>
            </a:r>
            <a:r>
              <a:rPr lang="en-GB" i="1" dirty="0"/>
              <a:t>global</a:t>
            </a:r>
            <a:r>
              <a:rPr lang="en-GB" dirty="0"/>
              <a:t> fusion company means we are building the partnerships with industry and governments worldwide needed to </a:t>
            </a:r>
            <a:r>
              <a:rPr lang="en-GB" i="1" dirty="0"/>
              <a:t>deliver</a:t>
            </a:r>
            <a:r>
              <a:rPr lang="en-GB" dirty="0"/>
              <a:t> fusion energy – not just R&amp;D but global demonstration and deployment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24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322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539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 point of the chart on the right is that we have peer reviewed results/achievements, establishing credibility vs other fusion companies. A secondary point is that ST40 is operating in an area where no private company has operated before.</a:t>
            </a:r>
          </a:p>
        </p:txBody>
      </p:sp>
      <p:sp>
        <p:nvSpPr>
          <p:cNvPr id="4" name="Slide Number Placeholder 3"/>
          <p:cNvSpPr>
            <a:spLocks noGrp="1"/>
          </p:cNvSpPr>
          <p:nvPr>
            <p:ph type="sldNum" sz="quarter" idx="5"/>
          </p:nvPr>
        </p:nvSpPr>
        <p:spPr/>
        <p:txBody>
          <a:bodyPr/>
          <a:lstStyle/>
          <a:p>
            <a:fld id="{4625DE9A-7101-4F77-9C34-4E3E3D7D4553}" type="slidenum">
              <a:rPr lang="en-GB" smtClean="0"/>
              <a:t>9</a:t>
            </a:fld>
            <a:endParaRPr lang="en-GB" dirty="0"/>
          </a:p>
        </p:txBody>
      </p:sp>
    </p:spTree>
    <p:extLst>
      <p:ext uri="{BB962C8B-B14F-4D97-AF65-F5344CB8AC3E}">
        <p14:creationId xmlns:p14="http://schemas.microsoft.com/office/powerpoint/2010/main" val="305482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leading the design of next-generation fusion devices. We are designing a pilot plant via the US DOE milestone programme and have developed a design for and intermediate device to prove key technologies. Our designs incorporate our own core technology and IP as well as integrating others’ technology. One core technology – HTS – has huge commercial potential for fusion and beyond and we’re realising this potential via our TE Magnetics business division. At the same time, we’re building the partnerships with governments and industry to deliver fusion energy with our technology central.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416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key point of the chart on the right is that we have peer reviewed results/achievements, establishing credibility vs other fusion companies. A secondary point is that ST40 is operating in an area where no private company has operated before.</a:t>
            </a:r>
          </a:p>
        </p:txBody>
      </p:sp>
      <p:sp>
        <p:nvSpPr>
          <p:cNvPr id="4" name="Slide Number Placeholder 3"/>
          <p:cNvSpPr>
            <a:spLocks noGrp="1"/>
          </p:cNvSpPr>
          <p:nvPr>
            <p:ph type="sldNum" sz="quarter" idx="5"/>
          </p:nvPr>
        </p:nvSpPr>
        <p:spPr/>
        <p:txBody>
          <a:bodyPr/>
          <a:lstStyle/>
          <a:p>
            <a:fld id="{4625DE9A-7101-4F77-9C34-4E3E3D7D4553}" type="slidenum">
              <a:rPr lang="en-GB" smtClean="0"/>
              <a:t>11</a:t>
            </a:fld>
            <a:endParaRPr lang="en-GB"/>
          </a:p>
        </p:txBody>
      </p:sp>
    </p:spTree>
    <p:extLst>
      <p:ext uri="{BB962C8B-B14F-4D97-AF65-F5344CB8AC3E}">
        <p14:creationId xmlns:p14="http://schemas.microsoft.com/office/powerpoint/2010/main" val="84928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intermediate device we’ve designed will allow us to qualify key technologies and accelerate the pathway to fusion energy. We’re building the partnerships with governments and industry to build STX)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43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BEEE14-721B-4856-8612-424E53276E55}" type="slidenum">
              <a:rPr lang="en-GB" smtClean="0"/>
              <a:t>13</a:t>
            </a:fld>
            <a:endParaRPr lang="en-GB"/>
          </a:p>
        </p:txBody>
      </p:sp>
    </p:spTree>
    <p:extLst>
      <p:ext uri="{BB962C8B-B14F-4D97-AF65-F5344CB8AC3E}">
        <p14:creationId xmlns:p14="http://schemas.microsoft.com/office/powerpoint/2010/main" val="1103792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3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4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4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4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grpSp>
        <p:nvGrpSpPr>
          <p:cNvPr id="12" name="Group 11">
            <a:extLst>
              <a:ext uri="{FF2B5EF4-FFF2-40B4-BE49-F238E27FC236}">
                <a16:creationId xmlns:a16="http://schemas.microsoft.com/office/drawing/2014/main" id="{3CA69B23-4A0F-0D0D-790A-749DA608DFFB}"/>
              </a:ext>
            </a:extLst>
          </p:cNvPr>
          <p:cNvGrpSpPr/>
          <p:nvPr userDrawn="1"/>
        </p:nvGrpSpPr>
        <p:grpSpPr>
          <a:xfrm>
            <a:off x="533373" y="539998"/>
            <a:ext cx="3443244" cy="828827"/>
            <a:chOff x="533373" y="539998"/>
            <a:chExt cx="3443244" cy="828827"/>
          </a:xfrm>
        </p:grpSpPr>
        <p:pic>
          <p:nvPicPr>
            <p:cNvPr id="6" name="Graphic 5">
              <a:extLst>
                <a:ext uri="{FF2B5EF4-FFF2-40B4-BE49-F238E27FC236}">
                  <a16:creationId xmlns:a16="http://schemas.microsoft.com/office/drawing/2014/main" id="{1766FDC9-BC78-7DF4-C97F-9C04BC7065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373" y="963444"/>
              <a:ext cx="3128316" cy="405381"/>
            </a:xfrm>
            <a:prstGeom prst="rect">
              <a:avLst/>
            </a:prstGeom>
          </p:spPr>
        </p:pic>
        <p:pic>
          <p:nvPicPr>
            <p:cNvPr id="10" name="Picture 9">
              <a:extLst>
                <a:ext uri="{FF2B5EF4-FFF2-40B4-BE49-F238E27FC236}">
                  <a16:creationId xmlns:a16="http://schemas.microsoft.com/office/drawing/2014/main" id="{0D6FAD81-84A7-6177-DE36-90328ECAA6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Tree>
    <p:extLst>
      <p:ext uri="{BB962C8B-B14F-4D97-AF65-F5344CB8AC3E}">
        <p14:creationId xmlns:p14="http://schemas.microsoft.com/office/powerpoint/2010/main" val="85192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01/12/2024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dirty="0"/>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4406627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Internal Title Slide">
    <p:bg>
      <p:bgPr>
        <a:solidFill>
          <a:schemeClr val="accent1"/>
        </a:solidFill>
        <a:effectLst/>
      </p:bgPr>
    </p:bg>
    <p:spTree>
      <p:nvGrpSpPr>
        <p:cNvPr id="1" name=""/>
        <p:cNvGrpSpPr/>
        <p:nvPr/>
      </p:nvGrpSpPr>
      <p:grpSpPr>
        <a:xfrm>
          <a:off x="0" y="0"/>
          <a:ext cx="0" cy="0"/>
          <a:chOff x="0" y="0"/>
          <a:chExt cx="0" cy="0"/>
        </a:xfrm>
      </p:grpSpPr>
      <p:pic>
        <p:nvPicPr>
          <p:cNvPr id="5" name="Picture 4" descr="A black background with small dots&#10;&#10;Description automatically generated">
            <a:extLst>
              <a:ext uri="{FF2B5EF4-FFF2-40B4-BE49-F238E27FC236}">
                <a16:creationId xmlns:a16="http://schemas.microsoft.com/office/drawing/2014/main" id="{78FE1AA0-8B7A-EBD4-25A9-EE73CC8EAA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8" y="1808163"/>
            <a:ext cx="11125199" cy="3017837"/>
          </a:xfrm>
        </p:spPr>
        <p:txBody>
          <a:bodyPr lIns="0" tIns="0" rIns="0" bIns="0" anchor="b">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5121276"/>
            <a:ext cx="11125199" cy="1079500"/>
          </a:xfrm>
        </p:spPr>
        <p:txBody>
          <a:bodyPr lIns="0" tIns="0" rIns="0" bIns="0"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descr="A black and white logo&#10;&#10;Description automatically generated">
            <a:extLst>
              <a:ext uri="{FF2B5EF4-FFF2-40B4-BE49-F238E27FC236}">
                <a16:creationId xmlns:a16="http://schemas.microsoft.com/office/drawing/2014/main" id="{26B1CCE8-0340-49D8-ADF8-4CEE3E7862F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Tree>
    <p:extLst>
      <p:ext uri="{BB962C8B-B14F-4D97-AF65-F5344CB8AC3E}">
        <p14:creationId xmlns:p14="http://schemas.microsoft.com/office/powerpoint/2010/main" val="340963762"/>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 arrows">
    <p:bg>
      <p:bgPr>
        <a:solidFill>
          <a:schemeClr val="accent1"/>
        </a:solidFill>
        <a:effectLst/>
      </p:bgPr>
    </p:bg>
    <p:spTree>
      <p:nvGrpSpPr>
        <p:cNvPr id="1" name=""/>
        <p:cNvGrpSpPr/>
        <p:nvPr/>
      </p:nvGrpSpPr>
      <p:grpSpPr>
        <a:xfrm>
          <a:off x="0" y="0"/>
          <a:ext cx="0" cy="0"/>
          <a:chOff x="0" y="0"/>
          <a:chExt cx="0" cy="0"/>
        </a:xfrm>
      </p:grpSpPr>
      <p:pic>
        <p:nvPicPr>
          <p:cNvPr id="9" name="Picture 8" descr="A black background with small dots&#10;&#10;Description automatically generated">
            <a:extLst>
              <a:ext uri="{FF2B5EF4-FFF2-40B4-BE49-F238E27FC236}">
                <a16:creationId xmlns:a16="http://schemas.microsoft.com/office/drawing/2014/main" id="{99FE9CB1-28BB-5DFF-2199-64CD09AAD2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p:nvPr>
        </p:nvSpPr>
        <p:spPr>
          <a:xfrm>
            <a:off x="515938" y="584200"/>
            <a:ext cx="11125200" cy="606426"/>
          </a:xfrm>
        </p:spPr>
        <p:txBody>
          <a:bodyPr anchor="t"/>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23C5A5B-56DC-CFEE-B39B-9C3E39F50547}"/>
              </a:ext>
            </a:extLst>
          </p:cNvPr>
          <p:cNvSpPr>
            <a:spLocks noGrp="1"/>
          </p:cNvSpPr>
          <p:nvPr>
            <p:ph idx="1"/>
          </p:nvPr>
        </p:nvSpPr>
        <p:spPr>
          <a:xfrm>
            <a:off x="515938" y="1808162"/>
            <a:ext cx="11125200" cy="4392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sp>
        <p:nvSpPr>
          <p:cNvPr id="8" name="Subtitle 2">
            <a:extLst>
              <a:ext uri="{FF2B5EF4-FFF2-40B4-BE49-F238E27FC236}">
                <a16:creationId xmlns:a16="http://schemas.microsoft.com/office/drawing/2014/main" id="{ABF392AD-68B6-77A4-0A02-B416EA0D2AEB}"/>
              </a:ext>
            </a:extLst>
          </p:cNvPr>
          <p:cNvSpPr>
            <a:spLocks noGrp="1"/>
          </p:cNvSpPr>
          <p:nvPr>
            <p:ph type="subTitle" idx="13"/>
          </p:nvPr>
        </p:nvSpPr>
        <p:spPr>
          <a:xfrm>
            <a:off x="515938" y="1190625"/>
            <a:ext cx="11125199" cy="606426"/>
          </a:xfrm>
        </p:spPr>
        <p:txBody>
          <a:bodyPr lIns="0" tIns="0" rIns="0" bIns="0" anchor="t">
            <a:normAutofit/>
          </a:bodyPr>
          <a:lstStyle>
            <a:lvl1pPr marL="0" indent="0" algn="l">
              <a:buNone/>
              <a:defRPr sz="16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A black and white logo&#10;&#10;Description automatically generated">
            <a:extLst>
              <a:ext uri="{FF2B5EF4-FFF2-40B4-BE49-F238E27FC236}">
                <a16:creationId xmlns:a16="http://schemas.microsoft.com/office/drawing/2014/main" id="{B997C676-0C52-BFF2-9DD4-D3637C89D4B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12355686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 arrows">
    <p:bg>
      <p:bgPr>
        <a:solidFill>
          <a:schemeClr val="accent1"/>
        </a:solidFill>
        <a:effectLst/>
      </p:bgPr>
    </p:bg>
    <p:spTree>
      <p:nvGrpSpPr>
        <p:cNvPr id="1" name=""/>
        <p:cNvGrpSpPr/>
        <p:nvPr/>
      </p:nvGrpSpPr>
      <p:grpSpPr>
        <a:xfrm>
          <a:off x="0" y="0"/>
          <a:ext cx="0" cy="0"/>
          <a:chOff x="0" y="0"/>
          <a:chExt cx="0" cy="0"/>
        </a:xfrm>
      </p:grpSpPr>
      <p:pic>
        <p:nvPicPr>
          <p:cNvPr id="9" name="Picture 8" descr="A black background with small dots&#10;&#10;Description automatically generated">
            <a:extLst>
              <a:ext uri="{FF2B5EF4-FFF2-40B4-BE49-F238E27FC236}">
                <a16:creationId xmlns:a16="http://schemas.microsoft.com/office/drawing/2014/main" id="{99FE9CB1-28BB-5DFF-2199-64CD09AAD2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7" y="0"/>
            <a:ext cx="12192000" cy="6858000"/>
          </a:xfrm>
          <a:prstGeom prst="rect">
            <a:avLst/>
          </a:prstGeom>
        </p:spPr>
      </p:pic>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2" name="Picture 1" descr="A black and white logo&#10;&#10;Description automatically generated">
            <a:extLst>
              <a:ext uri="{FF2B5EF4-FFF2-40B4-BE49-F238E27FC236}">
                <a16:creationId xmlns:a16="http://schemas.microsoft.com/office/drawing/2014/main" id="{36A25013-DD64-1CCA-07A8-9AFEE8A028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2487443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8" y="1808163"/>
            <a:ext cx="5327650" cy="2814637"/>
          </a:xfrm>
        </p:spPr>
        <p:txBody>
          <a:bodyPr lIns="0" tIns="0" rIns="0" bIns="0" anchor="b">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4921624"/>
            <a:ext cx="5327650" cy="1279152"/>
          </a:xfrm>
        </p:spPr>
        <p:txBody>
          <a:bodyPr lIns="0" tIns="0" rIns="0" bIns="0" anchor="t"/>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4" name="Picture 3" descr="A black and white logo&#10;&#10;Description automatically generated">
            <a:extLst>
              <a:ext uri="{FF2B5EF4-FFF2-40B4-BE49-F238E27FC236}">
                <a16:creationId xmlns:a16="http://schemas.microsoft.com/office/drawing/2014/main" id="{738429D7-FDA0-0249-F66B-8813BED2EA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Tree>
    <p:extLst>
      <p:ext uri="{BB962C8B-B14F-4D97-AF65-F5344CB8AC3E}">
        <p14:creationId xmlns:p14="http://schemas.microsoft.com/office/powerpoint/2010/main" val="2442662520"/>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l product intro">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3439651"/>
            <a:ext cx="5327650" cy="431801"/>
          </a:xfrm>
        </p:spPr>
        <p:txBody>
          <a:bodyPr lIns="0" tIns="0" rIns="0" bIns="0" anchor="t"/>
          <a:lstStyle>
            <a:lvl1pPr marL="0" indent="0" algn="l">
              <a:buNone/>
              <a:defRPr sz="18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11">
            <a:extLst>
              <a:ext uri="{FF2B5EF4-FFF2-40B4-BE49-F238E27FC236}">
                <a16:creationId xmlns:a16="http://schemas.microsoft.com/office/drawing/2014/main" id="{3AB4FBBF-B80A-2F1D-DF6D-CB41E1A6DFBE}"/>
              </a:ext>
            </a:extLst>
          </p:cNvPr>
          <p:cNvSpPr>
            <a:spLocks noGrp="1"/>
          </p:cNvSpPr>
          <p:nvPr>
            <p:ph sz="quarter" idx="11"/>
          </p:nvPr>
        </p:nvSpPr>
        <p:spPr>
          <a:xfrm>
            <a:off x="515938" y="4011613"/>
            <a:ext cx="5327650" cy="2551112"/>
          </a:xfrm>
        </p:spPr>
        <p:txBody>
          <a:bodyPr>
            <a:norm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4EA32F-4051-702A-39EC-C6390F4D0157}"/>
              </a:ext>
            </a:extLst>
          </p:cNvPr>
          <p:cNvSpPr>
            <a:spLocks noGrp="1"/>
          </p:cNvSpPr>
          <p:nvPr>
            <p:ph type="sldNum" sz="quarter" idx="13"/>
          </p:nvPr>
        </p:nvSpPr>
        <p:spPr>
          <a:xfrm>
            <a:off x="8897938" y="6356350"/>
            <a:ext cx="2743200" cy="365125"/>
          </a:xfrm>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sp>
        <p:nvSpPr>
          <p:cNvPr id="5" name="Title 1">
            <a:extLst>
              <a:ext uri="{FF2B5EF4-FFF2-40B4-BE49-F238E27FC236}">
                <a16:creationId xmlns:a16="http://schemas.microsoft.com/office/drawing/2014/main" id="{F0131243-609D-C1EB-3E9B-33612699C3F3}"/>
              </a:ext>
            </a:extLst>
          </p:cNvPr>
          <p:cNvSpPr>
            <a:spLocks noGrp="1"/>
          </p:cNvSpPr>
          <p:nvPr>
            <p:ph type="ctrTitle" hasCustomPrompt="1"/>
          </p:nvPr>
        </p:nvSpPr>
        <p:spPr>
          <a:xfrm>
            <a:off x="1142429" y="1808163"/>
            <a:ext cx="4701159" cy="1535485"/>
          </a:xfrm>
        </p:spPr>
        <p:txBody>
          <a:bodyPr lIns="0" tIns="0" rIns="0" bIns="0" anchor="b">
            <a:normAutofit/>
          </a:bodyPr>
          <a:lstStyle>
            <a:lvl1pPr algn="l">
              <a:defRPr sz="3600">
                <a:solidFill>
                  <a:schemeClr val="bg1"/>
                </a:solidFill>
              </a:defRPr>
            </a:lvl1pPr>
          </a:lstStyle>
          <a:p>
            <a:r>
              <a:rPr lang="en-GB" dirty="0"/>
              <a:t>Technology group</a:t>
            </a:r>
            <a:endParaRPr lang="en-US" dirty="0"/>
          </a:p>
        </p:txBody>
      </p:sp>
      <p:sp>
        <p:nvSpPr>
          <p:cNvPr id="6" name="Picture Placeholder 13">
            <a:extLst>
              <a:ext uri="{FF2B5EF4-FFF2-40B4-BE49-F238E27FC236}">
                <a16:creationId xmlns:a16="http://schemas.microsoft.com/office/drawing/2014/main" id="{C0B4101C-D8C7-0FD2-1C79-E5E0721CDEBB}"/>
              </a:ext>
            </a:extLst>
          </p:cNvPr>
          <p:cNvSpPr>
            <a:spLocks noGrp="1"/>
          </p:cNvSpPr>
          <p:nvPr>
            <p:ph type="pic" sz="quarter" idx="14" hasCustomPrompt="1"/>
          </p:nvPr>
        </p:nvSpPr>
        <p:spPr>
          <a:xfrm>
            <a:off x="515938" y="2778125"/>
            <a:ext cx="484187" cy="484188"/>
          </a:xfrm>
        </p:spPr>
        <p:txBody>
          <a:bodyPr>
            <a:noAutofit/>
          </a:bodyPr>
          <a:lstStyle>
            <a:lvl1pPr marL="0" indent="0">
              <a:buNone/>
              <a:defRPr sz="1400">
                <a:solidFill>
                  <a:schemeClr val="bg1"/>
                </a:solidFill>
              </a:defRPr>
            </a:lvl1pPr>
          </a:lstStyle>
          <a:p>
            <a:r>
              <a:rPr lang="en-US" dirty="0"/>
              <a:t>Icon</a:t>
            </a:r>
          </a:p>
        </p:txBody>
      </p:sp>
      <p:pic>
        <p:nvPicPr>
          <p:cNvPr id="7" name="Picture 6" descr="A black and white logo&#10;&#10;Description automatically generated">
            <a:extLst>
              <a:ext uri="{FF2B5EF4-FFF2-40B4-BE49-F238E27FC236}">
                <a16:creationId xmlns:a16="http://schemas.microsoft.com/office/drawing/2014/main" id="{2C6D61D9-AA18-F6D9-C019-59853518D0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Tree>
    <p:extLst>
      <p:ext uri="{BB962C8B-B14F-4D97-AF65-F5344CB8AC3E}">
        <p14:creationId xmlns:p14="http://schemas.microsoft.com/office/powerpoint/2010/main" val="3348312994"/>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3439651"/>
            <a:ext cx="5327650" cy="431801"/>
          </a:xfrm>
        </p:spPr>
        <p:txBody>
          <a:bodyPr lIns="0" tIns="0" rIns="0" bIns="0" anchor="t"/>
          <a:lstStyle>
            <a:lvl1pPr marL="0" indent="0" algn="l">
              <a:buNone/>
              <a:defRPr sz="18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11">
            <a:extLst>
              <a:ext uri="{FF2B5EF4-FFF2-40B4-BE49-F238E27FC236}">
                <a16:creationId xmlns:a16="http://schemas.microsoft.com/office/drawing/2014/main" id="{3AB4FBBF-B80A-2F1D-DF6D-CB41E1A6DFBE}"/>
              </a:ext>
            </a:extLst>
          </p:cNvPr>
          <p:cNvSpPr>
            <a:spLocks noGrp="1"/>
          </p:cNvSpPr>
          <p:nvPr>
            <p:ph sz="quarter" idx="11"/>
          </p:nvPr>
        </p:nvSpPr>
        <p:spPr>
          <a:xfrm>
            <a:off x="515938" y="4011613"/>
            <a:ext cx="5327650" cy="2551112"/>
          </a:xfrm>
        </p:spPr>
        <p:txBody>
          <a:bodyPr>
            <a:norm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4EA32F-4051-702A-39EC-C6390F4D0157}"/>
              </a:ext>
            </a:extLst>
          </p:cNvPr>
          <p:cNvSpPr>
            <a:spLocks noGrp="1"/>
          </p:cNvSpPr>
          <p:nvPr>
            <p:ph type="sldNum" sz="quarter" idx="13"/>
          </p:nvPr>
        </p:nvSpPr>
        <p:spPr>
          <a:xfrm>
            <a:off x="8897938" y="6356350"/>
            <a:ext cx="2743200" cy="365125"/>
          </a:xfrm>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sp>
        <p:nvSpPr>
          <p:cNvPr id="5" name="Title 1">
            <a:extLst>
              <a:ext uri="{FF2B5EF4-FFF2-40B4-BE49-F238E27FC236}">
                <a16:creationId xmlns:a16="http://schemas.microsoft.com/office/drawing/2014/main" id="{F0131243-609D-C1EB-3E9B-33612699C3F3}"/>
              </a:ext>
            </a:extLst>
          </p:cNvPr>
          <p:cNvSpPr>
            <a:spLocks noGrp="1"/>
          </p:cNvSpPr>
          <p:nvPr>
            <p:ph type="ctrTitle" hasCustomPrompt="1"/>
          </p:nvPr>
        </p:nvSpPr>
        <p:spPr>
          <a:xfrm>
            <a:off x="515939" y="1808163"/>
            <a:ext cx="5327650" cy="1535485"/>
          </a:xfrm>
        </p:spPr>
        <p:txBody>
          <a:bodyPr lIns="0" tIns="0" rIns="0" bIns="0" anchor="b">
            <a:normAutofit/>
          </a:bodyPr>
          <a:lstStyle>
            <a:lvl1pPr algn="l">
              <a:defRPr sz="3600">
                <a:solidFill>
                  <a:schemeClr val="bg1"/>
                </a:solidFill>
              </a:defRPr>
            </a:lvl1pPr>
          </a:lstStyle>
          <a:p>
            <a:r>
              <a:rPr lang="en-GB" dirty="0"/>
              <a:t>Heading</a:t>
            </a:r>
            <a:endParaRPr lang="en-US" dirty="0"/>
          </a:p>
        </p:txBody>
      </p:sp>
      <p:pic>
        <p:nvPicPr>
          <p:cNvPr id="7" name="Picture 6" descr="A black and white logo&#10;&#10;Description automatically generated">
            <a:extLst>
              <a:ext uri="{FF2B5EF4-FFF2-40B4-BE49-F238E27FC236}">
                <a16:creationId xmlns:a16="http://schemas.microsoft.com/office/drawing/2014/main" id="{2C6D61D9-AA18-F6D9-C019-59853518D0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Tree>
    <p:extLst>
      <p:ext uri="{BB962C8B-B14F-4D97-AF65-F5344CB8AC3E}">
        <p14:creationId xmlns:p14="http://schemas.microsoft.com/office/powerpoint/2010/main" val="142167535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ge with ima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3311-D083-7E28-FA33-45D258E9EB4E}"/>
              </a:ext>
            </a:extLst>
          </p:cNvPr>
          <p:cNvSpPr>
            <a:spLocks noGrp="1"/>
          </p:cNvSpPr>
          <p:nvPr>
            <p:ph type="title"/>
          </p:nvPr>
        </p:nvSpPr>
        <p:spPr>
          <a:xfrm>
            <a:off x="515938" y="587375"/>
            <a:ext cx="6875948" cy="531812"/>
          </a:xfrm>
        </p:spPr>
        <p:txBody>
          <a:bodyPr anchor="t">
            <a:normAutofit/>
          </a:bodyPr>
          <a:lstStyle>
            <a:lvl1pPr marL="0" algn="l" defTabSz="914400" rtl="0" eaLnBrk="1" latinLnBrk="0" hangingPunct="1">
              <a:lnSpc>
                <a:spcPct val="90000"/>
              </a:lnSpc>
              <a:spcBef>
                <a:spcPct val="0"/>
              </a:spcBef>
              <a:buNone/>
              <a:defRPr lang="en-US" sz="3000" b="0" i="0" kern="1200" baseline="0" dirty="0">
                <a:solidFill>
                  <a:schemeClr val="bg1"/>
                </a:solidFill>
                <a:latin typeface="Playfair Display Medium" pitchFamily="2" charset="77"/>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6686BFE-9A79-C0D3-3E20-D91663D754F4}"/>
              </a:ext>
            </a:extLst>
          </p:cNvPr>
          <p:cNvSpPr>
            <a:spLocks noGrp="1"/>
          </p:cNvSpPr>
          <p:nvPr>
            <p:ph type="pic" idx="1"/>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07C3217-F8FE-C00E-B42A-8530D1507239}"/>
              </a:ext>
            </a:extLst>
          </p:cNvPr>
          <p:cNvSpPr>
            <a:spLocks noGrp="1"/>
          </p:cNvSpPr>
          <p:nvPr>
            <p:ph type="body" sz="half" idx="2"/>
          </p:nvPr>
        </p:nvSpPr>
        <p:spPr>
          <a:xfrm>
            <a:off x="515938" y="1808163"/>
            <a:ext cx="6875948" cy="40608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7D2BE0D-36E6-CF93-9CCD-8B1DA1822CF9}"/>
              </a:ext>
            </a:extLst>
          </p:cNvPr>
          <p:cNvSpPr>
            <a:spLocks noGrp="1"/>
          </p:cNvSpPr>
          <p:nvPr>
            <p:ph type="sldNum" sz="quarter" idx="12"/>
          </p:nvPr>
        </p:nvSpPr>
        <p:spPr/>
        <p:txBody>
          <a:bodyPr/>
          <a:lstStyle>
            <a:lvl1pPr>
              <a:defRPr kumimoji="0" lang="en-US" sz="800" b="1" i="0" u="none" strike="noStrike" kern="1200" cap="none" spc="0" normalizeH="0" baseline="0" smtClean="0">
                <a:ln>
                  <a:noFill/>
                </a:ln>
                <a:solidFill>
                  <a:schemeClr val="bg1"/>
                </a:solidFill>
                <a:effectLst/>
                <a:uLnTx/>
                <a:uFillTx/>
                <a:latin typeface="Lato" panose="020F0502020204030203" pitchFamily="34" charset="77"/>
                <a:ea typeface="+mn-ea"/>
                <a:cs typeface="+mn-cs"/>
              </a:defRPr>
            </a:lvl1pPr>
          </a:lstStyle>
          <a:p>
            <a:fld id="{66B95520-5D41-A94F-AFEE-F5BA62AF7738}" type="slidenum">
              <a:rPr lang="en-GB" smtClean="0"/>
              <a:pPr/>
              <a:t>‹#›</a:t>
            </a:fld>
            <a:endParaRPr lang="en-GB" dirty="0"/>
          </a:p>
        </p:txBody>
      </p:sp>
      <p:sp>
        <p:nvSpPr>
          <p:cNvPr id="9" name="Subtitle 2">
            <a:extLst>
              <a:ext uri="{FF2B5EF4-FFF2-40B4-BE49-F238E27FC236}">
                <a16:creationId xmlns:a16="http://schemas.microsoft.com/office/drawing/2014/main" id="{0884A85E-0614-D350-0BCB-B002F35FF3EA}"/>
              </a:ext>
            </a:extLst>
          </p:cNvPr>
          <p:cNvSpPr>
            <a:spLocks noGrp="1"/>
          </p:cNvSpPr>
          <p:nvPr>
            <p:ph type="subTitle" idx="13"/>
          </p:nvPr>
        </p:nvSpPr>
        <p:spPr>
          <a:xfrm>
            <a:off x="515939" y="1190625"/>
            <a:ext cx="6875948" cy="606426"/>
          </a:xfrm>
        </p:spPr>
        <p:txBody>
          <a:bodyPr lIns="0" tIns="0" rIns="0" bIns="0" anchor="t">
            <a:normAutofit/>
          </a:bodyPr>
          <a:lstStyle>
            <a:lvl1pPr marL="0" indent="0" algn="l">
              <a:buNone/>
              <a:defRPr sz="1600" b="0" i="0">
                <a:solidFill>
                  <a:schemeClr val="bg1"/>
                </a:solidFill>
                <a:latin typeface="Lato Light" panose="020F03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A black and white logo&#10;&#10;Description automatically generated">
            <a:extLst>
              <a:ext uri="{FF2B5EF4-FFF2-40B4-BE49-F238E27FC236}">
                <a16:creationId xmlns:a16="http://schemas.microsoft.com/office/drawing/2014/main" id="{E1382D98-76AA-7148-13A6-7BF72745EC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7468301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20C3-A239-9ED7-49D4-15F72E471A1A}"/>
              </a:ext>
            </a:extLst>
          </p:cNvPr>
          <p:cNvSpPr>
            <a:spLocks noGrp="1"/>
          </p:cNvSpPr>
          <p:nvPr>
            <p:ph type="title"/>
          </p:nvPr>
        </p:nvSpPr>
        <p:spPr>
          <a:xfrm>
            <a:off x="515938" y="587375"/>
            <a:ext cx="11125200" cy="606426"/>
          </a:xfrm>
        </p:spPr>
        <p:txBody>
          <a:bodyPr anchor="t"/>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23C5A5B-56DC-CFEE-B39B-9C3E39F50547}"/>
              </a:ext>
            </a:extLst>
          </p:cNvPr>
          <p:cNvSpPr>
            <a:spLocks noGrp="1"/>
          </p:cNvSpPr>
          <p:nvPr>
            <p:ph idx="1"/>
          </p:nvPr>
        </p:nvSpPr>
        <p:spPr>
          <a:xfrm>
            <a:off x="515938" y="1808162"/>
            <a:ext cx="11125200" cy="4392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sp>
        <p:nvSpPr>
          <p:cNvPr id="8" name="Subtitle 2">
            <a:extLst>
              <a:ext uri="{FF2B5EF4-FFF2-40B4-BE49-F238E27FC236}">
                <a16:creationId xmlns:a16="http://schemas.microsoft.com/office/drawing/2014/main" id="{ABF392AD-68B6-77A4-0A02-B416EA0D2AEB}"/>
              </a:ext>
            </a:extLst>
          </p:cNvPr>
          <p:cNvSpPr>
            <a:spLocks noGrp="1"/>
          </p:cNvSpPr>
          <p:nvPr>
            <p:ph type="subTitle" idx="13"/>
          </p:nvPr>
        </p:nvSpPr>
        <p:spPr>
          <a:xfrm>
            <a:off x="515938" y="1190625"/>
            <a:ext cx="11125199" cy="606426"/>
          </a:xfrm>
        </p:spPr>
        <p:txBody>
          <a:bodyPr lIns="0" tIns="0" rIns="0" bIns="0" anchor="t">
            <a:normAutofit/>
          </a:bodyPr>
          <a:lstStyle>
            <a:lvl1pPr marL="0" indent="0" algn="l">
              <a:buNone/>
              <a:defRPr sz="1600" b="0" i="0">
                <a:solidFill>
                  <a:schemeClr val="bg1"/>
                </a:solidFill>
                <a:latin typeface="Lato Light" panose="020F03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descr="A black and white logo&#10;&#10;Description automatically generated">
            <a:extLst>
              <a:ext uri="{FF2B5EF4-FFF2-40B4-BE49-F238E27FC236}">
                <a16:creationId xmlns:a16="http://schemas.microsoft.com/office/drawing/2014/main" id="{CACC5BD4-3534-172A-600D-1F3D879E59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13738182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2" name="Picture 1" descr="A black and white logo&#10;&#10;Description automatically generated">
            <a:extLst>
              <a:ext uri="{FF2B5EF4-FFF2-40B4-BE49-F238E27FC236}">
                <a16:creationId xmlns:a16="http://schemas.microsoft.com/office/drawing/2014/main" id="{6A786B58-57B7-11B5-C66D-8B561DC2B0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2454030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Main Title Slide">
    <p:bg>
      <p:bgPr>
        <a:solidFill>
          <a:schemeClr val="bg1"/>
        </a:solidFill>
        <a:effectLst/>
      </p:bgPr>
    </p:bg>
    <p:spTree>
      <p:nvGrpSpPr>
        <p:cNvPr id="1" name=""/>
        <p:cNvGrpSpPr/>
        <p:nvPr/>
      </p:nvGrpSpPr>
      <p:grpSpPr>
        <a:xfrm>
          <a:off x="0" y="0"/>
          <a:ext cx="0" cy="0"/>
          <a:chOff x="0" y="0"/>
          <a:chExt cx="0" cy="0"/>
        </a:xfrm>
      </p:grpSpPr>
      <p:pic>
        <p:nvPicPr>
          <p:cNvPr id="6" name="Picture 5" descr="A black background with small dots&#10;&#10;Description automatically generated">
            <a:extLst>
              <a:ext uri="{FF2B5EF4-FFF2-40B4-BE49-F238E27FC236}">
                <a16:creationId xmlns:a16="http://schemas.microsoft.com/office/drawing/2014/main" id="{B992D845-AD20-868D-3B0F-2B1A6AFBC4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9" y="3429000"/>
            <a:ext cx="8243886" cy="1193800"/>
          </a:xfrm>
        </p:spPr>
        <p:txBody>
          <a:bodyPr lIns="0" tIns="0" rIns="0" bIns="0" anchor="b">
            <a:normAutofit/>
          </a:bodyPr>
          <a:lstStyle>
            <a:lvl1pPr algn="l">
              <a:defRPr sz="36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9" y="4921624"/>
            <a:ext cx="8243886" cy="1279152"/>
          </a:xfrm>
        </p:spPr>
        <p:txBody>
          <a:bodyPr lIns="0" tIns="0" rIns="0" bIns="0" anchor="t">
            <a:normAutofit/>
          </a:bodyPr>
          <a:lstStyle>
            <a:lvl1pPr marL="0" indent="0" algn="l">
              <a:buNone/>
              <a:defRPr sz="16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black and blue logo&#10;&#10;Description automatically generated">
            <a:extLst>
              <a:ext uri="{FF2B5EF4-FFF2-40B4-BE49-F238E27FC236}">
                <a16:creationId xmlns:a16="http://schemas.microsoft.com/office/drawing/2014/main" id="{9427B5B6-1F84-461B-A8A7-B9E28B46E4F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400" y="2120400"/>
            <a:ext cx="4550400" cy="1336424"/>
          </a:xfrm>
          <a:prstGeom prst="rect">
            <a:avLst/>
          </a:prstGeom>
        </p:spPr>
      </p:pic>
    </p:spTree>
    <p:extLst>
      <p:ext uri="{BB962C8B-B14F-4D97-AF65-F5344CB8AC3E}">
        <p14:creationId xmlns:p14="http://schemas.microsoft.com/office/powerpoint/2010/main" val="317629271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01/12/2024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dirty="0"/>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30146403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and arrows">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small dots&#10;&#10;Description automatically generated">
            <a:extLst>
              <a:ext uri="{FF2B5EF4-FFF2-40B4-BE49-F238E27FC236}">
                <a16:creationId xmlns:a16="http://schemas.microsoft.com/office/drawing/2014/main" id="{78FE1AA0-8B7A-EBD4-25A9-EE73CC8EAA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8" y="1808163"/>
            <a:ext cx="11125199" cy="3017837"/>
          </a:xfrm>
        </p:spPr>
        <p:txBody>
          <a:bodyPr lIns="0" tIns="0" rIns="0" bIns="0" anchor="b">
            <a:normAutofit/>
          </a:bodyPr>
          <a:lstStyle>
            <a:lvl1pPr algn="l">
              <a:defRPr sz="36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5121276"/>
            <a:ext cx="11125199" cy="1079500"/>
          </a:xfrm>
        </p:spPr>
        <p:txBody>
          <a:bodyPr lIns="0" tIns="0" rIns="0" bIns="0" anchor="t">
            <a:normAutofit/>
          </a:bodyPr>
          <a:lstStyle>
            <a:lvl1pPr marL="0" indent="0" algn="l">
              <a:buNone/>
              <a:defRPr sz="20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 black and blue logo&#10;&#10;Description automatically generated">
            <a:extLst>
              <a:ext uri="{FF2B5EF4-FFF2-40B4-BE49-F238E27FC236}">
                <a16:creationId xmlns:a16="http://schemas.microsoft.com/office/drawing/2014/main" id="{59E83E32-D505-CF76-80E5-ADEB2923FB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6800" y="97200"/>
            <a:ext cx="2581200" cy="758082"/>
          </a:xfrm>
          <a:prstGeom prst="rect">
            <a:avLst/>
          </a:prstGeom>
        </p:spPr>
      </p:pic>
    </p:spTree>
    <p:extLst>
      <p:ext uri="{BB962C8B-B14F-4D97-AF65-F5344CB8AC3E}">
        <p14:creationId xmlns:p14="http://schemas.microsoft.com/office/powerpoint/2010/main" val="3156672790"/>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age and arrows">
    <p:bg>
      <p:bgPr>
        <a:solidFill>
          <a:schemeClr val="bg1"/>
        </a:solidFill>
        <a:effectLst/>
      </p:bgPr>
    </p:bg>
    <p:spTree>
      <p:nvGrpSpPr>
        <p:cNvPr id="1" name=""/>
        <p:cNvGrpSpPr/>
        <p:nvPr/>
      </p:nvGrpSpPr>
      <p:grpSpPr>
        <a:xfrm>
          <a:off x="0" y="0"/>
          <a:ext cx="0" cy="0"/>
          <a:chOff x="0" y="0"/>
          <a:chExt cx="0" cy="0"/>
        </a:xfrm>
      </p:grpSpPr>
      <p:pic>
        <p:nvPicPr>
          <p:cNvPr id="7" name="Picture 6" descr="A black background with small dots&#10;&#10;Description automatically generated">
            <a:extLst>
              <a:ext uri="{FF2B5EF4-FFF2-40B4-BE49-F238E27FC236}">
                <a16:creationId xmlns:a16="http://schemas.microsoft.com/office/drawing/2014/main" id="{22A80B3D-856F-06A7-B4A9-393CD95BE3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p:nvPr>
        </p:nvSpPr>
        <p:spPr>
          <a:xfrm>
            <a:off x="515938" y="584200"/>
            <a:ext cx="11125200" cy="606426"/>
          </a:xfrm>
        </p:spPr>
        <p:txBody>
          <a:bodyPr anchor="t"/>
          <a:lstStyle>
            <a:lvl1pPr>
              <a:defRPr>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23C5A5B-56DC-CFEE-B39B-9C3E39F50547}"/>
              </a:ext>
            </a:extLst>
          </p:cNvPr>
          <p:cNvSpPr>
            <a:spLocks noGrp="1"/>
          </p:cNvSpPr>
          <p:nvPr>
            <p:ph idx="1"/>
          </p:nvPr>
        </p:nvSpPr>
        <p:spPr>
          <a:xfrm>
            <a:off x="515938" y="1808162"/>
            <a:ext cx="11125200" cy="4392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accent1"/>
                </a:solidFill>
                <a:latin typeface="Lato" panose="020F0502020204030203" pitchFamily="34" charset="77"/>
              </a:defRPr>
            </a:lvl1pPr>
          </a:lstStyle>
          <a:p>
            <a:fld id="{66B95520-5D41-A94F-AFEE-F5BA62AF7738}" type="slidenum">
              <a:rPr lang="en-US" smtClean="0"/>
              <a:pPr/>
              <a:t>‹#›</a:t>
            </a:fld>
            <a:endParaRPr lang="en-US" dirty="0"/>
          </a:p>
        </p:txBody>
      </p:sp>
      <p:sp>
        <p:nvSpPr>
          <p:cNvPr id="8" name="Subtitle 2">
            <a:extLst>
              <a:ext uri="{FF2B5EF4-FFF2-40B4-BE49-F238E27FC236}">
                <a16:creationId xmlns:a16="http://schemas.microsoft.com/office/drawing/2014/main" id="{ABF392AD-68B6-77A4-0A02-B416EA0D2AEB}"/>
              </a:ext>
            </a:extLst>
          </p:cNvPr>
          <p:cNvSpPr>
            <a:spLocks noGrp="1"/>
          </p:cNvSpPr>
          <p:nvPr>
            <p:ph type="subTitle" idx="13"/>
          </p:nvPr>
        </p:nvSpPr>
        <p:spPr>
          <a:xfrm>
            <a:off x="515938" y="1190625"/>
            <a:ext cx="11125199" cy="606426"/>
          </a:xfrm>
        </p:spPr>
        <p:txBody>
          <a:bodyPr lIns="0" tIns="0" rIns="0" bIns="0" anchor="t">
            <a:normAutofit/>
          </a:bodyPr>
          <a:lstStyle>
            <a:lvl1pPr marL="0" indent="0" algn="l">
              <a:buNone/>
              <a:defRPr sz="16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descr="A black and blue logo&#10;&#10;Description automatically generated">
            <a:extLst>
              <a:ext uri="{FF2B5EF4-FFF2-40B4-BE49-F238E27FC236}">
                <a16:creationId xmlns:a16="http://schemas.microsoft.com/office/drawing/2014/main" id="{94106F84-DE46-BDE8-C45A-31DC504A81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200" y="6336000"/>
            <a:ext cx="1396800" cy="410232"/>
          </a:xfrm>
          <a:prstGeom prst="rect">
            <a:avLst/>
          </a:prstGeom>
        </p:spPr>
      </p:pic>
    </p:spTree>
    <p:extLst>
      <p:ext uri="{BB962C8B-B14F-4D97-AF65-F5344CB8AC3E}">
        <p14:creationId xmlns:p14="http://schemas.microsoft.com/office/powerpoint/2010/main" val="3935953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hite intro">
    <p:bg>
      <p:bgPr>
        <a:solidFill>
          <a:schemeClr val="bg1"/>
        </a:solidFill>
        <a:effectLst/>
      </p:bgPr>
    </p:bg>
    <p:spTree>
      <p:nvGrpSpPr>
        <p:cNvPr id="1" name=""/>
        <p:cNvGrpSpPr/>
        <p:nvPr/>
      </p:nvGrpSpPr>
      <p:grpSpPr>
        <a:xfrm>
          <a:off x="0" y="0"/>
          <a:ext cx="0" cy="0"/>
          <a:chOff x="0" y="0"/>
          <a:chExt cx="0" cy="0"/>
        </a:xfrm>
      </p:grpSpPr>
      <p:pic>
        <p:nvPicPr>
          <p:cNvPr id="6" name="Picture 5" descr="A black background with small dots&#10;&#10;Description automatically generated">
            <a:extLst>
              <a:ext uri="{FF2B5EF4-FFF2-40B4-BE49-F238E27FC236}">
                <a16:creationId xmlns:a16="http://schemas.microsoft.com/office/drawing/2014/main" id="{CC7BB871-405E-B7E3-5B3E-EC35578CEB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3439651"/>
            <a:ext cx="5327650" cy="431801"/>
          </a:xfrm>
        </p:spPr>
        <p:txBody>
          <a:bodyPr lIns="0" tIns="0" rIns="0" bIns="0" anchor="t"/>
          <a:lstStyle>
            <a:lvl1pPr marL="0" indent="0" algn="l">
              <a:buNone/>
              <a:defRPr sz="18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11">
            <a:extLst>
              <a:ext uri="{FF2B5EF4-FFF2-40B4-BE49-F238E27FC236}">
                <a16:creationId xmlns:a16="http://schemas.microsoft.com/office/drawing/2014/main" id="{3AB4FBBF-B80A-2F1D-DF6D-CB41E1A6DFBE}"/>
              </a:ext>
            </a:extLst>
          </p:cNvPr>
          <p:cNvSpPr>
            <a:spLocks noGrp="1"/>
          </p:cNvSpPr>
          <p:nvPr>
            <p:ph sz="quarter" idx="11"/>
          </p:nvPr>
        </p:nvSpPr>
        <p:spPr>
          <a:xfrm>
            <a:off x="515938" y="4011613"/>
            <a:ext cx="5327650" cy="2551112"/>
          </a:xfrm>
        </p:spPr>
        <p:txBody>
          <a:bodyPr>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4EA32F-4051-702A-39EC-C6390F4D0157}"/>
              </a:ext>
            </a:extLst>
          </p:cNvPr>
          <p:cNvSpPr>
            <a:spLocks noGrp="1"/>
          </p:cNvSpPr>
          <p:nvPr>
            <p:ph type="sldNum" sz="quarter" idx="13"/>
          </p:nvPr>
        </p:nvSpPr>
        <p:spPr>
          <a:xfrm>
            <a:off x="8897938" y="6356350"/>
            <a:ext cx="2743200" cy="365125"/>
          </a:xfrm>
        </p:spPr>
        <p:txBody>
          <a:bodyPr/>
          <a:lstStyle>
            <a:lvl1pPr>
              <a:defRPr b="1" i="0">
                <a:solidFill>
                  <a:schemeClr val="tx1"/>
                </a:solidFill>
                <a:latin typeface="Lato" panose="020F0502020204030203" pitchFamily="34" charset="77"/>
              </a:defRPr>
            </a:lvl1pPr>
          </a:lstStyle>
          <a:p>
            <a:fld id="{66B95520-5D41-A94F-AFEE-F5BA62AF7738}" type="slidenum">
              <a:rPr lang="en-US" smtClean="0"/>
              <a:pPr/>
              <a:t>‹#›</a:t>
            </a:fld>
            <a:endParaRPr lang="en-US" dirty="0"/>
          </a:p>
        </p:txBody>
      </p:sp>
      <p:sp>
        <p:nvSpPr>
          <p:cNvPr id="5" name="Title 1">
            <a:extLst>
              <a:ext uri="{FF2B5EF4-FFF2-40B4-BE49-F238E27FC236}">
                <a16:creationId xmlns:a16="http://schemas.microsoft.com/office/drawing/2014/main" id="{F0131243-609D-C1EB-3E9B-33612699C3F3}"/>
              </a:ext>
            </a:extLst>
          </p:cNvPr>
          <p:cNvSpPr>
            <a:spLocks noGrp="1"/>
          </p:cNvSpPr>
          <p:nvPr>
            <p:ph type="ctrTitle" hasCustomPrompt="1"/>
          </p:nvPr>
        </p:nvSpPr>
        <p:spPr>
          <a:xfrm>
            <a:off x="515939" y="1808163"/>
            <a:ext cx="5327650" cy="1535485"/>
          </a:xfrm>
        </p:spPr>
        <p:txBody>
          <a:bodyPr lIns="0" tIns="0" rIns="0" bIns="0" anchor="b">
            <a:normAutofit/>
          </a:bodyPr>
          <a:lstStyle>
            <a:lvl1pPr algn="l">
              <a:defRPr sz="3600">
                <a:solidFill>
                  <a:schemeClr val="accent1"/>
                </a:solidFill>
              </a:defRPr>
            </a:lvl1pPr>
          </a:lstStyle>
          <a:p>
            <a:r>
              <a:rPr lang="en-GB" dirty="0"/>
              <a:t>Heading</a:t>
            </a:r>
            <a:endParaRPr lang="en-US" dirty="0"/>
          </a:p>
        </p:txBody>
      </p:sp>
      <p:pic>
        <p:nvPicPr>
          <p:cNvPr id="2" name="Picture 1" descr="A black and blue logo&#10;&#10;Description automatically generated">
            <a:extLst>
              <a:ext uri="{FF2B5EF4-FFF2-40B4-BE49-F238E27FC236}">
                <a16:creationId xmlns:a16="http://schemas.microsoft.com/office/drawing/2014/main" id="{88E7F1AC-54D9-C61D-8536-57653EF618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6800" y="97200"/>
            <a:ext cx="2581200" cy="758082"/>
          </a:xfrm>
          <a:prstGeom prst="rect">
            <a:avLst/>
          </a:prstGeom>
        </p:spPr>
      </p:pic>
    </p:spTree>
    <p:extLst>
      <p:ext uri="{BB962C8B-B14F-4D97-AF65-F5344CB8AC3E}">
        <p14:creationId xmlns:p14="http://schemas.microsoft.com/office/powerpoint/2010/main" val="2022573557"/>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 product intro">
    <p:bg>
      <p:bgPr>
        <a:solidFill>
          <a:schemeClr val="bg1"/>
        </a:solidFill>
        <a:effectLst/>
      </p:bgPr>
    </p:bg>
    <p:spTree>
      <p:nvGrpSpPr>
        <p:cNvPr id="1" name=""/>
        <p:cNvGrpSpPr/>
        <p:nvPr/>
      </p:nvGrpSpPr>
      <p:grpSpPr>
        <a:xfrm>
          <a:off x="0" y="0"/>
          <a:ext cx="0" cy="0"/>
          <a:chOff x="0" y="0"/>
          <a:chExt cx="0" cy="0"/>
        </a:xfrm>
      </p:grpSpPr>
      <p:pic>
        <p:nvPicPr>
          <p:cNvPr id="10" name="Picture 9" descr="A black background with small dots&#10;&#10;Description automatically generated">
            <a:extLst>
              <a:ext uri="{FF2B5EF4-FFF2-40B4-BE49-F238E27FC236}">
                <a16:creationId xmlns:a16="http://schemas.microsoft.com/office/drawing/2014/main" id="{E40B1C6E-6591-134E-40BC-A564C1B769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3439651"/>
            <a:ext cx="5327650" cy="431801"/>
          </a:xfrm>
        </p:spPr>
        <p:txBody>
          <a:bodyPr lIns="0" tIns="0" rIns="0" bIns="0" anchor="t"/>
          <a:lstStyle>
            <a:lvl1pPr marL="0" indent="0" algn="l">
              <a:buNone/>
              <a:defRPr sz="18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11">
            <a:extLst>
              <a:ext uri="{FF2B5EF4-FFF2-40B4-BE49-F238E27FC236}">
                <a16:creationId xmlns:a16="http://schemas.microsoft.com/office/drawing/2014/main" id="{3AB4FBBF-B80A-2F1D-DF6D-CB41E1A6DFBE}"/>
              </a:ext>
            </a:extLst>
          </p:cNvPr>
          <p:cNvSpPr>
            <a:spLocks noGrp="1"/>
          </p:cNvSpPr>
          <p:nvPr>
            <p:ph sz="quarter" idx="11"/>
          </p:nvPr>
        </p:nvSpPr>
        <p:spPr>
          <a:xfrm>
            <a:off x="515938" y="4011613"/>
            <a:ext cx="5327650" cy="2551112"/>
          </a:xfrm>
        </p:spPr>
        <p:txBody>
          <a:bodyPr>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4EA32F-4051-702A-39EC-C6390F4D0157}"/>
              </a:ext>
            </a:extLst>
          </p:cNvPr>
          <p:cNvSpPr>
            <a:spLocks noGrp="1"/>
          </p:cNvSpPr>
          <p:nvPr>
            <p:ph type="sldNum" sz="quarter" idx="13"/>
          </p:nvPr>
        </p:nvSpPr>
        <p:spPr>
          <a:xfrm>
            <a:off x="8897938" y="6356350"/>
            <a:ext cx="2743200" cy="365125"/>
          </a:xfrm>
        </p:spPr>
        <p:txBody>
          <a:bodyPr/>
          <a:lstStyle>
            <a:lvl1pPr>
              <a:defRPr b="1" i="0">
                <a:solidFill>
                  <a:schemeClr val="tx1"/>
                </a:solidFill>
                <a:latin typeface="Lato" panose="020F0502020204030203" pitchFamily="34" charset="77"/>
              </a:defRPr>
            </a:lvl1pPr>
          </a:lstStyle>
          <a:p>
            <a:fld id="{66B95520-5D41-A94F-AFEE-F5BA62AF7738}" type="slidenum">
              <a:rPr lang="en-US" smtClean="0"/>
              <a:pPr/>
              <a:t>‹#›</a:t>
            </a:fld>
            <a:endParaRPr lang="en-US" dirty="0"/>
          </a:p>
        </p:txBody>
      </p:sp>
      <p:sp>
        <p:nvSpPr>
          <p:cNvPr id="5" name="Title 1">
            <a:extLst>
              <a:ext uri="{FF2B5EF4-FFF2-40B4-BE49-F238E27FC236}">
                <a16:creationId xmlns:a16="http://schemas.microsoft.com/office/drawing/2014/main" id="{F0131243-609D-C1EB-3E9B-33612699C3F3}"/>
              </a:ext>
            </a:extLst>
          </p:cNvPr>
          <p:cNvSpPr>
            <a:spLocks noGrp="1"/>
          </p:cNvSpPr>
          <p:nvPr>
            <p:ph type="ctrTitle" hasCustomPrompt="1"/>
          </p:nvPr>
        </p:nvSpPr>
        <p:spPr>
          <a:xfrm>
            <a:off x="1142429" y="1808163"/>
            <a:ext cx="4701159" cy="1535485"/>
          </a:xfrm>
        </p:spPr>
        <p:txBody>
          <a:bodyPr lIns="0" tIns="0" rIns="0" bIns="0" anchor="b">
            <a:normAutofit/>
          </a:bodyPr>
          <a:lstStyle>
            <a:lvl1pPr algn="l">
              <a:defRPr sz="3600">
                <a:solidFill>
                  <a:schemeClr val="accent1"/>
                </a:solidFill>
              </a:defRPr>
            </a:lvl1pPr>
          </a:lstStyle>
          <a:p>
            <a:r>
              <a:rPr lang="en-GB" dirty="0"/>
              <a:t>Technology group</a:t>
            </a:r>
            <a:endParaRPr lang="en-US" dirty="0"/>
          </a:p>
        </p:txBody>
      </p:sp>
      <p:sp>
        <p:nvSpPr>
          <p:cNvPr id="6" name="Picture Placeholder 13">
            <a:extLst>
              <a:ext uri="{FF2B5EF4-FFF2-40B4-BE49-F238E27FC236}">
                <a16:creationId xmlns:a16="http://schemas.microsoft.com/office/drawing/2014/main" id="{C0B4101C-D8C7-0FD2-1C79-E5E0721CDEBB}"/>
              </a:ext>
            </a:extLst>
          </p:cNvPr>
          <p:cNvSpPr>
            <a:spLocks noGrp="1"/>
          </p:cNvSpPr>
          <p:nvPr>
            <p:ph type="pic" sz="quarter" idx="14" hasCustomPrompt="1"/>
          </p:nvPr>
        </p:nvSpPr>
        <p:spPr>
          <a:xfrm>
            <a:off x="515938" y="2778125"/>
            <a:ext cx="484187" cy="484188"/>
          </a:xfrm>
        </p:spPr>
        <p:txBody>
          <a:bodyPr>
            <a:noAutofit/>
          </a:bodyPr>
          <a:lstStyle>
            <a:lvl1pPr marL="0" indent="0">
              <a:buNone/>
              <a:defRPr sz="1400">
                <a:solidFill>
                  <a:schemeClr val="tx1"/>
                </a:solidFill>
              </a:defRPr>
            </a:lvl1pPr>
          </a:lstStyle>
          <a:p>
            <a:r>
              <a:rPr lang="en-US" dirty="0"/>
              <a:t>Icon</a:t>
            </a:r>
          </a:p>
        </p:txBody>
      </p:sp>
      <p:pic>
        <p:nvPicPr>
          <p:cNvPr id="9" name="Picture 8" descr="A black and blue logo&#10;&#10;Description automatically generated">
            <a:extLst>
              <a:ext uri="{FF2B5EF4-FFF2-40B4-BE49-F238E27FC236}">
                <a16:creationId xmlns:a16="http://schemas.microsoft.com/office/drawing/2014/main" id="{F2103A4D-5349-5E37-94DE-0D99821CF2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6800" y="97200"/>
            <a:ext cx="2581200" cy="758082"/>
          </a:xfrm>
          <a:prstGeom prst="rect">
            <a:avLst/>
          </a:prstGeom>
        </p:spPr>
      </p:pic>
    </p:spTree>
    <p:extLst>
      <p:ext uri="{BB962C8B-B14F-4D97-AF65-F5344CB8AC3E}">
        <p14:creationId xmlns:p14="http://schemas.microsoft.com/office/powerpoint/2010/main" val="3004830830"/>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White intro with picture">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small dots&#10;&#10;Description automatically generated">
            <a:extLst>
              <a:ext uri="{FF2B5EF4-FFF2-40B4-BE49-F238E27FC236}">
                <a16:creationId xmlns:a16="http://schemas.microsoft.com/office/drawing/2014/main" id="{30FDF35F-180B-0F85-A781-21FEE3AF76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8" y="1808163"/>
            <a:ext cx="5327650" cy="2814637"/>
          </a:xfrm>
        </p:spPr>
        <p:txBody>
          <a:bodyPr lIns="0" tIns="0" rIns="0" bIns="0" anchor="b">
            <a:normAutofit/>
          </a:bodyPr>
          <a:lstStyle>
            <a:lvl1pPr algn="l">
              <a:defRPr sz="36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4921624"/>
            <a:ext cx="5327650" cy="1279152"/>
          </a:xfrm>
        </p:spPr>
        <p:txBody>
          <a:bodyPr lIns="0" tIns="0" rIns="0" bIns="0" anchor="t"/>
          <a:lstStyle>
            <a:lvl1pPr marL="0" indent="0" algn="l">
              <a:buNone/>
              <a:defRPr sz="18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6" name="Picture 5" descr="A black and blue logo&#10;&#10;Description automatically generated">
            <a:extLst>
              <a:ext uri="{FF2B5EF4-FFF2-40B4-BE49-F238E27FC236}">
                <a16:creationId xmlns:a16="http://schemas.microsoft.com/office/drawing/2014/main" id="{2D7C2947-2171-F591-954B-892C657AEC9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6800" y="97200"/>
            <a:ext cx="2581200" cy="758082"/>
          </a:xfrm>
          <a:prstGeom prst="rect">
            <a:avLst/>
          </a:prstGeom>
        </p:spPr>
      </p:pic>
    </p:spTree>
    <p:extLst>
      <p:ext uri="{BB962C8B-B14F-4D97-AF65-F5344CB8AC3E}">
        <p14:creationId xmlns:p14="http://schemas.microsoft.com/office/powerpoint/2010/main" val="2815006322"/>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White blank with arrows">
    <p:bg>
      <p:bgPr>
        <a:solidFill>
          <a:schemeClr val="bg1"/>
        </a:solidFill>
        <a:effectLst/>
      </p:bgPr>
    </p:bg>
    <p:spTree>
      <p:nvGrpSpPr>
        <p:cNvPr id="1" name=""/>
        <p:cNvGrpSpPr/>
        <p:nvPr/>
      </p:nvGrpSpPr>
      <p:grpSpPr>
        <a:xfrm>
          <a:off x="0" y="0"/>
          <a:ext cx="0" cy="0"/>
          <a:chOff x="0" y="0"/>
          <a:chExt cx="0" cy="0"/>
        </a:xfrm>
      </p:grpSpPr>
      <p:pic>
        <p:nvPicPr>
          <p:cNvPr id="7" name="Picture 6" descr="A black background with small dots&#10;&#10;Description automatically generated">
            <a:extLst>
              <a:ext uri="{FF2B5EF4-FFF2-40B4-BE49-F238E27FC236}">
                <a16:creationId xmlns:a16="http://schemas.microsoft.com/office/drawing/2014/main" id="{22A80B3D-856F-06A7-B4A9-393CD95BE3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accent1"/>
                </a:solidFill>
                <a:latin typeface="Lato" panose="020F0502020204030203" pitchFamily="34" charset="77"/>
              </a:defRPr>
            </a:lvl1pPr>
          </a:lstStyle>
          <a:p>
            <a:fld id="{66B95520-5D41-A94F-AFEE-F5BA62AF7738}" type="slidenum">
              <a:rPr lang="en-US" smtClean="0"/>
              <a:pPr/>
              <a:t>‹#›</a:t>
            </a:fld>
            <a:endParaRPr lang="en-US" dirty="0"/>
          </a:p>
        </p:txBody>
      </p:sp>
      <p:pic>
        <p:nvPicPr>
          <p:cNvPr id="2" name="Picture 1" descr="A black and blue logo&#10;&#10;Description automatically generated">
            <a:extLst>
              <a:ext uri="{FF2B5EF4-FFF2-40B4-BE49-F238E27FC236}">
                <a16:creationId xmlns:a16="http://schemas.microsoft.com/office/drawing/2014/main" id="{A824A2E7-DE92-9B08-9A17-B3F0F3D5C5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200" y="6336000"/>
            <a:ext cx="1396800" cy="410232"/>
          </a:xfrm>
          <a:prstGeom prst="rect">
            <a:avLst/>
          </a:prstGeom>
        </p:spPr>
      </p:pic>
    </p:spTree>
    <p:extLst>
      <p:ext uri="{BB962C8B-B14F-4D97-AF65-F5344CB8AC3E}">
        <p14:creationId xmlns:p14="http://schemas.microsoft.com/office/powerpoint/2010/main" val="36886174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20C3-A239-9ED7-49D4-15F72E471A1A}"/>
              </a:ext>
            </a:extLst>
          </p:cNvPr>
          <p:cNvSpPr>
            <a:spLocks noGrp="1"/>
          </p:cNvSpPr>
          <p:nvPr>
            <p:ph type="title"/>
          </p:nvPr>
        </p:nvSpPr>
        <p:spPr>
          <a:xfrm>
            <a:off x="515938" y="584200"/>
            <a:ext cx="11125200" cy="606426"/>
          </a:xfrm>
        </p:spPr>
        <p:txBody>
          <a:bodyPr anchor="t"/>
          <a:lstStyle>
            <a:lvl1pPr>
              <a:defRPr>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23C5A5B-56DC-CFEE-B39B-9C3E39F50547}"/>
              </a:ext>
            </a:extLst>
          </p:cNvPr>
          <p:cNvSpPr>
            <a:spLocks noGrp="1"/>
          </p:cNvSpPr>
          <p:nvPr>
            <p:ph idx="1"/>
          </p:nvPr>
        </p:nvSpPr>
        <p:spPr>
          <a:xfrm>
            <a:off x="515938" y="1808162"/>
            <a:ext cx="11125200" cy="4392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accent1"/>
                </a:solidFill>
                <a:latin typeface="Lato" panose="020F0502020204030203" pitchFamily="34" charset="77"/>
              </a:defRPr>
            </a:lvl1pPr>
          </a:lstStyle>
          <a:p>
            <a:fld id="{66B95520-5D41-A94F-AFEE-F5BA62AF7738}" type="slidenum">
              <a:rPr lang="en-US" smtClean="0"/>
              <a:pPr/>
              <a:t>‹#›</a:t>
            </a:fld>
            <a:endParaRPr lang="en-US" dirty="0"/>
          </a:p>
        </p:txBody>
      </p:sp>
      <p:sp>
        <p:nvSpPr>
          <p:cNvPr id="8" name="Subtitle 2">
            <a:extLst>
              <a:ext uri="{FF2B5EF4-FFF2-40B4-BE49-F238E27FC236}">
                <a16:creationId xmlns:a16="http://schemas.microsoft.com/office/drawing/2014/main" id="{ABF392AD-68B6-77A4-0A02-B416EA0D2AEB}"/>
              </a:ext>
            </a:extLst>
          </p:cNvPr>
          <p:cNvSpPr>
            <a:spLocks noGrp="1"/>
          </p:cNvSpPr>
          <p:nvPr>
            <p:ph type="subTitle" idx="13"/>
          </p:nvPr>
        </p:nvSpPr>
        <p:spPr>
          <a:xfrm>
            <a:off x="515938" y="1190625"/>
            <a:ext cx="11125199" cy="606426"/>
          </a:xfrm>
        </p:spPr>
        <p:txBody>
          <a:bodyPr lIns="0" tIns="0" rIns="0" bIns="0" anchor="t">
            <a:normAutofit/>
          </a:bodyPr>
          <a:lstStyle>
            <a:lvl1pPr marL="0" indent="0" algn="l">
              <a:buNone/>
              <a:defRPr sz="16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black and blue logo&#10;&#10;Description automatically generated">
            <a:extLst>
              <a:ext uri="{FF2B5EF4-FFF2-40B4-BE49-F238E27FC236}">
                <a16:creationId xmlns:a16="http://schemas.microsoft.com/office/drawing/2014/main" id="{567B0B9A-6D5D-5E37-E35C-2F80C71BF3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6800" cy="410232"/>
          </a:xfrm>
          <a:prstGeom prst="rect">
            <a:avLst/>
          </a:prstGeom>
        </p:spPr>
      </p:pic>
    </p:spTree>
    <p:extLst>
      <p:ext uri="{BB962C8B-B14F-4D97-AF65-F5344CB8AC3E}">
        <p14:creationId xmlns:p14="http://schemas.microsoft.com/office/powerpoint/2010/main" val="1979888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20C3-A239-9ED7-49D4-15F72E471A1A}"/>
              </a:ext>
            </a:extLst>
          </p:cNvPr>
          <p:cNvSpPr>
            <a:spLocks noGrp="1"/>
          </p:cNvSpPr>
          <p:nvPr>
            <p:ph type="title"/>
          </p:nvPr>
        </p:nvSpPr>
        <p:spPr>
          <a:xfrm>
            <a:off x="515938" y="584200"/>
            <a:ext cx="11125200" cy="606426"/>
          </a:xfrm>
        </p:spPr>
        <p:txBody>
          <a:bodyPr anchor="t"/>
          <a:lstStyle>
            <a:lvl1pPr>
              <a:defRPr>
                <a:solidFill>
                  <a:schemeClr val="accent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accent1"/>
                </a:solidFill>
                <a:latin typeface="Lato" panose="020F0502020204030203" pitchFamily="34" charset="77"/>
              </a:defRPr>
            </a:lvl1pPr>
          </a:lstStyle>
          <a:p>
            <a:fld id="{66B95520-5D41-A94F-AFEE-F5BA62AF7738}" type="slidenum">
              <a:rPr lang="en-US" smtClean="0"/>
              <a:pPr/>
              <a:t>‹#›</a:t>
            </a:fld>
            <a:endParaRPr lang="en-US" dirty="0"/>
          </a:p>
        </p:txBody>
      </p:sp>
      <p:pic>
        <p:nvPicPr>
          <p:cNvPr id="7" name="Picture 6" descr="A black and blue logo&#10;&#10;Description automatically generated">
            <a:extLst>
              <a:ext uri="{FF2B5EF4-FFF2-40B4-BE49-F238E27FC236}">
                <a16:creationId xmlns:a16="http://schemas.microsoft.com/office/drawing/2014/main" id="{567B0B9A-6D5D-5E37-E35C-2F80C71BF3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6800" cy="410232"/>
          </a:xfrm>
          <a:prstGeom prst="rect">
            <a:avLst/>
          </a:prstGeom>
        </p:spPr>
      </p:pic>
    </p:spTree>
    <p:extLst>
      <p:ext uri="{BB962C8B-B14F-4D97-AF65-F5344CB8AC3E}">
        <p14:creationId xmlns:p14="http://schemas.microsoft.com/office/powerpoint/2010/main" val="18516816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chnology content p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3311-D083-7E28-FA33-45D258E9EB4E}"/>
              </a:ext>
            </a:extLst>
          </p:cNvPr>
          <p:cNvSpPr>
            <a:spLocks noGrp="1"/>
          </p:cNvSpPr>
          <p:nvPr>
            <p:ph type="title" hasCustomPrompt="1"/>
          </p:nvPr>
        </p:nvSpPr>
        <p:spPr>
          <a:xfrm>
            <a:off x="1042474" y="457200"/>
            <a:ext cx="6349412" cy="531812"/>
          </a:xfrm>
        </p:spPr>
        <p:txBody>
          <a:bodyPr anchor="t">
            <a:normAutofit/>
          </a:bodyPr>
          <a:lstStyle>
            <a:lvl1pPr marL="0" algn="l" defTabSz="914400" rtl="0" eaLnBrk="1" latinLnBrk="0" hangingPunct="1">
              <a:lnSpc>
                <a:spcPct val="90000"/>
              </a:lnSpc>
              <a:spcBef>
                <a:spcPct val="0"/>
              </a:spcBef>
              <a:buNone/>
              <a:defRPr lang="en-US" sz="3000" b="0" i="0" kern="1200" baseline="0" dirty="0">
                <a:solidFill>
                  <a:schemeClr val="accent1"/>
                </a:solidFill>
                <a:latin typeface="Playfair Display Medium" pitchFamily="2" charset="77"/>
                <a:ea typeface="+mj-ea"/>
                <a:cs typeface="+mj-cs"/>
              </a:defRPr>
            </a:lvl1pPr>
          </a:lstStyle>
          <a:p>
            <a:r>
              <a:rPr lang="en-GB" dirty="0"/>
              <a:t>Technology</a:t>
            </a:r>
            <a:endParaRPr lang="en-US" dirty="0"/>
          </a:p>
        </p:txBody>
      </p:sp>
      <p:sp>
        <p:nvSpPr>
          <p:cNvPr id="3" name="Picture Placeholder 2">
            <a:extLst>
              <a:ext uri="{FF2B5EF4-FFF2-40B4-BE49-F238E27FC236}">
                <a16:creationId xmlns:a16="http://schemas.microsoft.com/office/drawing/2014/main" id="{A6686BFE-9A79-C0D3-3E20-D91663D754F4}"/>
              </a:ext>
            </a:extLst>
          </p:cNvPr>
          <p:cNvSpPr>
            <a:spLocks noGrp="1"/>
          </p:cNvSpPr>
          <p:nvPr>
            <p:ph type="pic" idx="1"/>
          </p:nvPr>
        </p:nvSpPr>
        <p:spPr>
          <a:xfrm>
            <a:off x="7535864" y="1"/>
            <a:ext cx="4656136" cy="6857999"/>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B7D2BE0D-36E6-CF93-9CCD-8B1DA1822CF9}"/>
              </a:ext>
            </a:extLst>
          </p:cNvPr>
          <p:cNvSpPr>
            <a:spLocks noGrp="1"/>
          </p:cNvSpPr>
          <p:nvPr>
            <p:ph type="sldNum" sz="quarter" idx="12"/>
          </p:nvPr>
        </p:nvSpPr>
        <p:spPr/>
        <p:txBody>
          <a:bodyPr/>
          <a:lstStyle>
            <a:lvl1pPr>
              <a:defRPr kumimoji="0" lang="en-US" sz="800" b="1" i="0" u="none" strike="noStrike" kern="1200" cap="none" spc="0" normalizeH="0" baseline="0" smtClean="0">
                <a:ln>
                  <a:noFill/>
                </a:ln>
                <a:solidFill>
                  <a:schemeClr val="accent1"/>
                </a:solidFill>
                <a:effectLst/>
                <a:uLnTx/>
                <a:uFillTx/>
                <a:latin typeface="Lato" panose="020F0502020204030203" pitchFamily="34" charset="77"/>
                <a:ea typeface="+mn-ea"/>
                <a:cs typeface="+mn-cs"/>
              </a:defRPr>
            </a:lvl1pPr>
          </a:lstStyle>
          <a:p>
            <a:fld id="{66B95520-5D41-A94F-AFEE-F5BA62AF7738}" type="slidenum">
              <a:rPr lang="en-GB" smtClean="0"/>
              <a:pPr/>
              <a:t>‹#›</a:t>
            </a:fld>
            <a:endParaRPr lang="en-GB" dirty="0"/>
          </a:p>
        </p:txBody>
      </p:sp>
      <p:sp>
        <p:nvSpPr>
          <p:cNvPr id="9" name="Subtitle 2">
            <a:extLst>
              <a:ext uri="{FF2B5EF4-FFF2-40B4-BE49-F238E27FC236}">
                <a16:creationId xmlns:a16="http://schemas.microsoft.com/office/drawing/2014/main" id="{0884A85E-0614-D350-0BCB-B002F35FF3EA}"/>
              </a:ext>
            </a:extLst>
          </p:cNvPr>
          <p:cNvSpPr>
            <a:spLocks noGrp="1"/>
          </p:cNvSpPr>
          <p:nvPr>
            <p:ph type="subTitle" idx="13"/>
          </p:nvPr>
        </p:nvSpPr>
        <p:spPr>
          <a:xfrm>
            <a:off x="515939" y="1190625"/>
            <a:ext cx="6875948" cy="606426"/>
          </a:xfrm>
        </p:spPr>
        <p:txBody>
          <a:bodyPr lIns="0" tIns="0" rIns="0" bIns="0" anchor="t">
            <a:normAutofit/>
          </a:bodyPr>
          <a:lstStyle>
            <a:lvl1pPr marL="0" indent="0" algn="l">
              <a:buNone/>
              <a:defRPr sz="16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black and blue logo&#10;&#10;Description automatically generated">
            <a:extLst>
              <a:ext uri="{FF2B5EF4-FFF2-40B4-BE49-F238E27FC236}">
                <a16:creationId xmlns:a16="http://schemas.microsoft.com/office/drawing/2014/main" id="{9C182D5E-3E35-62AA-0965-F68F9C99BA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6800" cy="410232"/>
          </a:xfrm>
          <a:prstGeom prst="rect">
            <a:avLst/>
          </a:prstGeom>
        </p:spPr>
      </p:pic>
      <p:sp>
        <p:nvSpPr>
          <p:cNvPr id="10" name="Content Placeholder 9">
            <a:extLst>
              <a:ext uri="{FF2B5EF4-FFF2-40B4-BE49-F238E27FC236}">
                <a16:creationId xmlns:a16="http://schemas.microsoft.com/office/drawing/2014/main" id="{79DCEB39-8080-3CAC-CE27-209CA28428B1}"/>
              </a:ext>
            </a:extLst>
          </p:cNvPr>
          <p:cNvSpPr>
            <a:spLocks noGrp="1"/>
          </p:cNvSpPr>
          <p:nvPr>
            <p:ph sz="quarter" idx="15"/>
          </p:nvPr>
        </p:nvSpPr>
        <p:spPr>
          <a:xfrm>
            <a:off x="515938" y="1797052"/>
            <a:ext cx="6883400" cy="4087812"/>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2">
            <a:extLst>
              <a:ext uri="{FF2B5EF4-FFF2-40B4-BE49-F238E27FC236}">
                <a16:creationId xmlns:a16="http://schemas.microsoft.com/office/drawing/2014/main" id="{F6AD99D0-876D-74D9-E25A-88069F32769C}"/>
              </a:ext>
            </a:extLst>
          </p:cNvPr>
          <p:cNvSpPr>
            <a:spLocks noGrp="1"/>
          </p:cNvSpPr>
          <p:nvPr>
            <p:ph type="pic" sz="quarter" idx="16" hasCustomPrompt="1"/>
          </p:nvPr>
        </p:nvSpPr>
        <p:spPr>
          <a:xfrm>
            <a:off x="515938" y="396080"/>
            <a:ext cx="390525" cy="390525"/>
          </a:xfrm>
        </p:spPr>
        <p:txBody>
          <a:bodyPr>
            <a:noAutofit/>
          </a:bodyPr>
          <a:lstStyle>
            <a:lvl1pPr marL="0" indent="0">
              <a:buFontTx/>
              <a:buNone/>
              <a:defRPr sz="1400"/>
            </a:lvl1pPr>
          </a:lstStyle>
          <a:p>
            <a:r>
              <a:rPr lang="en-US" dirty="0"/>
              <a:t>icon</a:t>
            </a:r>
          </a:p>
        </p:txBody>
      </p:sp>
    </p:spTree>
    <p:extLst>
      <p:ext uri="{BB962C8B-B14F-4D97-AF65-F5344CB8AC3E}">
        <p14:creationId xmlns:p14="http://schemas.microsoft.com/office/powerpoint/2010/main" val="25713306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Whit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accent1"/>
                </a:solidFill>
                <a:latin typeface="Lato" panose="020F0502020204030203" pitchFamily="34" charset="77"/>
              </a:defRPr>
            </a:lvl1pPr>
          </a:lstStyle>
          <a:p>
            <a:fld id="{66B95520-5D41-A94F-AFEE-F5BA62AF7738}" type="slidenum">
              <a:rPr lang="en-US" smtClean="0"/>
              <a:pPr/>
              <a:t>‹#›</a:t>
            </a:fld>
            <a:endParaRPr lang="en-US" dirty="0"/>
          </a:p>
        </p:txBody>
      </p:sp>
      <p:pic>
        <p:nvPicPr>
          <p:cNvPr id="2" name="Picture 1" descr="A black and blue logo&#10;&#10;Description automatically generated">
            <a:extLst>
              <a:ext uri="{FF2B5EF4-FFF2-40B4-BE49-F238E27FC236}">
                <a16:creationId xmlns:a16="http://schemas.microsoft.com/office/drawing/2014/main" id="{08CC690D-D9A9-8C9E-A11C-19F4D8C2EF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6800" cy="410232"/>
          </a:xfrm>
          <a:prstGeom prst="rect">
            <a:avLst/>
          </a:prstGeom>
        </p:spPr>
      </p:pic>
    </p:spTree>
    <p:extLst>
      <p:ext uri="{BB962C8B-B14F-4D97-AF65-F5344CB8AC3E}">
        <p14:creationId xmlns:p14="http://schemas.microsoft.com/office/powerpoint/2010/main" val="413585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01/12/2024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4" name="Picture 9">
            <a:extLst>
              <a:ext uri="{FF2B5EF4-FFF2-40B4-BE49-F238E27FC236}">
                <a16:creationId xmlns:a16="http://schemas.microsoft.com/office/drawing/2014/main" id="{E3778E13-51D2-71AA-D2B2-A715672296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4236083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01/12/2024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4" name="Picture 9">
            <a:extLst>
              <a:ext uri="{FF2B5EF4-FFF2-40B4-BE49-F238E27FC236}">
                <a16:creationId xmlns:a16="http://schemas.microsoft.com/office/drawing/2014/main" id="{E85E517A-A1B9-8915-730D-6ABD807A2C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397437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17C264FC-0907-4969-8903-F1DBD1AFB195}" type="datetime1">
              <a:rPr lang="en-GB" noProof="0" smtClean="0"/>
              <a:t>01/12/2024</a:t>
            </a:fld>
            <a:endParaRPr lang="en-GB" noProof="0"/>
          </a:p>
        </p:txBody>
      </p:sp>
      <p:sp>
        <p:nvSpPr>
          <p:cNvPr id="6" name="Footer Placeholder 5"/>
          <p:cNvSpPr>
            <a:spLocks noGrp="1"/>
          </p:cNvSpPr>
          <p:nvPr>
            <p:ph type="ftr" sz="quarter" idx="11"/>
          </p:nvPr>
        </p:nvSpPr>
        <p:spPr/>
        <p:txBody>
          <a:bodyPr/>
          <a:lstStyle/>
          <a:p>
            <a:r>
              <a:rPr lang="en-GB" noProof="0" dirty="0"/>
              <a:t>© 2024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76608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17C264FC-0907-4969-8903-F1DBD1AFB195}" type="datetime1">
              <a:rPr lang="en-GB" noProof="0" smtClean="0"/>
              <a:t>01/12/2024</a:t>
            </a:fld>
            <a:endParaRPr lang="en-GB" noProof="0"/>
          </a:p>
        </p:txBody>
      </p:sp>
      <p:sp>
        <p:nvSpPr>
          <p:cNvPr id="6" name="Footer Placeholder 5"/>
          <p:cNvSpPr>
            <a:spLocks noGrp="1"/>
          </p:cNvSpPr>
          <p:nvPr>
            <p:ph type="ftr" sz="quarter" idx="11"/>
          </p:nvPr>
        </p:nvSpPr>
        <p:spPr/>
        <p:txBody>
          <a:bodyPr/>
          <a:lstStyle/>
          <a:p>
            <a:r>
              <a:rPr lang="en-GB" noProof="0" dirty="0"/>
              <a:t>© 2024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655802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274B5914-65A1-6DB2-ED75-9E97F077F5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411709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EAC6F5D2-3920-2E54-6DD8-F6C75FDB1D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483096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00F531E5-46C0-43F7-F302-C165FC359D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4033410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B402C59E-1D2A-4CC0-9EB7-6988067DC1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92336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503563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743491EF-F946-46A1-B095-3FDE7B8DA460}" type="datetime1">
              <a:rPr lang="en-GB" noProof="0" smtClean="0"/>
              <a:t>01/12/2024</a:t>
            </a:fld>
            <a:endParaRPr lang="en-GB" noProof="0"/>
          </a:p>
        </p:txBody>
      </p:sp>
      <p:sp>
        <p:nvSpPr>
          <p:cNvPr id="4" name="Footer Placeholder 3"/>
          <p:cNvSpPr>
            <a:spLocks noGrp="1"/>
          </p:cNvSpPr>
          <p:nvPr>
            <p:ph type="ftr" sz="quarter" idx="11"/>
          </p:nvPr>
        </p:nvSpPr>
        <p:spPr/>
        <p:txBody>
          <a:bodyPr/>
          <a:lstStyle/>
          <a:p>
            <a:r>
              <a:rPr lang="en-GB" noProof="0" dirty="0"/>
              <a:t>© 2024 Tokamak Energy  Private and Confidential</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973407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CA35D-0309-4E5B-84CA-A16EAA76986F}" type="datetime1">
              <a:rPr lang="en-GB" noProof="0" smtClean="0"/>
              <a:t>01/12/2024</a:t>
            </a:fld>
            <a:endParaRPr lang="en-GB" noProof="0"/>
          </a:p>
        </p:txBody>
      </p:sp>
      <p:sp>
        <p:nvSpPr>
          <p:cNvPr id="3" name="Footer Placeholder 2"/>
          <p:cNvSpPr>
            <a:spLocks noGrp="1"/>
          </p:cNvSpPr>
          <p:nvPr>
            <p:ph type="ftr" sz="quarter" idx="11"/>
          </p:nvPr>
        </p:nvSpPr>
        <p:spPr/>
        <p:txBody>
          <a:bodyPr/>
          <a:lstStyle/>
          <a:p>
            <a:r>
              <a:rPr lang="en-GB" noProof="0" dirty="0"/>
              <a:t>© 2024 Tokamak Energy  Private and Confidential</a:t>
            </a:r>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90195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01/12/2024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E187868D-1638-3AA8-226A-6A7E84AE73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388917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01/12/2024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363730A0-9161-5E75-E630-B4E4203108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463466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01/12/2024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7D768794-5946-E79F-8152-6BB7FE8376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087473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01/12/2024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4C0ACE74-E148-F4F0-681D-824A0CC42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833006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3501751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402670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380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77076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052346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655882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81CB2B14-F26C-4BBB-8C23-00AFCB89B5EF}" type="datetime1">
              <a:rPr lang="en-GB" smtClean="0"/>
              <a:t>01/12/2024</a:t>
            </a:fld>
            <a:endParaRPr lang="en-GB"/>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2023 Tokamak Energy  Private and Confidential</a:t>
            </a:r>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3006741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584F1045-F36D-4DA1-8827-18EDF932B07D}" type="datetime1">
              <a:rPr lang="en-GB" noProof="0" smtClean="0"/>
              <a:t>01/12/2024</a:t>
            </a:fld>
            <a:endParaRPr lang="en-GB" noProof="0"/>
          </a:p>
        </p:txBody>
      </p:sp>
      <p:sp>
        <p:nvSpPr>
          <p:cNvPr id="5" name="Footer Placeholder 4"/>
          <p:cNvSpPr>
            <a:spLocks noGrp="1"/>
          </p:cNvSpPr>
          <p:nvPr>
            <p:ph type="ftr" sz="quarter" idx="11"/>
          </p:nvPr>
        </p:nvSpPr>
        <p:spPr/>
        <p:txBody>
          <a:bodyPr/>
          <a:lstStyle/>
          <a:p>
            <a:r>
              <a:rPr lang="en-GB" noProof="0"/>
              <a:t>© 2023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617435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01/12/2024</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2023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624716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01/12/2024</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465376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01/12/2024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2023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858445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01/12/2024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2023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3643937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01/12/2024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37228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01/12/2024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208683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17C264FC-0907-4969-8903-F1DBD1AFB195}" type="datetime1">
              <a:rPr lang="en-GB" noProof="0" smtClean="0"/>
              <a:t>01/12/2024</a:t>
            </a:fld>
            <a:endParaRPr lang="en-GB" noProof="0"/>
          </a:p>
        </p:txBody>
      </p:sp>
      <p:sp>
        <p:nvSpPr>
          <p:cNvPr id="6" name="Footer Placeholder 5"/>
          <p:cNvSpPr>
            <a:spLocks noGrp="1"/>
          </p:cNvSpPr>
          <p:nvPr>
            <p:ph type="ftr" sz="quarter" idx="11"/>
          </p:nvPr>
        </p:nvSpPr>
        <p:spPr/>
        <p:txBody>
          <a:bodyPr/>
          <a:lstStyle/>
          <a:p>
            <a:r>
              <a:rPr lang="en-GB" noProof="0"/>
              <a:t>© 2023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42540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54252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17C264FC-0907-4969-8903-F1DBD1AFB195}" type="datetime1">
              <a:rPr lang="en-GB" noProof="0" smtClean="0"/>
              <a:t>01/12/2024</a:t>
            </a:fld>
            <a:endParaRPr lang="en-GB" noProof="0"/>
          </a:p>
        </p:txBody>
      </p:sp>
      <p:sp>
        <p:nvSpPr>
          <p:cNvPr id="6" name="Footer Placeholder 5"/>
          <p:cNvSpPr>
            <a:spLocks noGrp="1"/>
          </p:cNvSpPr>
          <p:nvPr>
            <p:ph type="ftr" sz="quarter" idx="11"/>
          </p:nvPr>
        </p:nvSpPr>
        <p:spPr/>
        <p:txBody>
          <a:bodyPr/>
          <a:lstStyle/>
          <a:p>
            <a:r>
              <a:rPr lang="en-GB" noProof="0"/>
              <a:t>© 2023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468158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701867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067286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367712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395151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743491EF-F946-46A1-B095-3FDE7B8DA460}" type="datetime1">
              <a:rPr lang="en-GB" noProof="0" smtClean="0"/>
              <a:t>01/12/2024</a:t>
            </a:fld>
            <a:endParaRPr lang="en-GB" noProof="0"/>
          </a:p>
        </p:txBody>
      </p:sp>
      <p:sp>
        <p:nvSpPr>
          <p:cNvPr id="4" name="Footer Placeholder 3"/>
          <p:cNvSpPr>
            <a:spLocks noGrp="1"/>
          </p:cNvSpPr>
          <p:nvPr>
            <p:ph type="ftr" sz="quarter" idx="11"/>
          </p:nvPr>
        </p:nvSpPr>
        <p:spPr/>
        <p:txBody>
          <a:bodyPr/>
          <a:lstStyle/>
          <a:p>
            <a:r>
              <a:rPr lang="en-GB" noProof="0"/>
              <a:t>© 2023 Tokamak Energy  Private and Confidential</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01243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CA35D-0309-4E5B-84CA-A16EAA76986F}" type="datetime1">
              <a:rPr lang="en-GB" noProof="0" smtClean="0"/>
              <a:t>01/12/2024</a:t>
            </a:fld>
            <a:endParaRPr lang="en-GB" noProof="0"/>
          </a:p>
        </p:txBody>
      </p:sp>
      <p:sp>
        <p:nvSpPr>
          <p:cNvPr id="3" name="Footer Placeholder 2"/>
          <p:cNvSpPr>
            <a:spLocks noGrp="1"/>
          </p:cNvSpPr>
          <p:nvPr>
            <p:ph type="ftr" sz="quarter" idx="11"/>
          </p:nvPr>
        </p:nvSpPr>
        <p:spPr/>
        <p:txBody>
          <a:bodyPr/>
          <a:lstStyle/>
          <a:p>
            <a:r>
              <a:rPr lang="en-GB" noProof="0"/>
              <a:t>© 2023 Tokamak Energy  Private and Confidential</a:t>
            </a:r>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2397620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01/12/2024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87399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01/12/2024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676179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01/12/2024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64335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720410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01/12/2024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2023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786156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7" name="Date Placeholder 3">
            <a:extLst>
              <a:ext uri="{FF2B5EF4-FFF2-40B4-BE49-F238E27FC236}">
                <a16:creationId xmlns:a16="http://schemas.microsoft.com/office/drawing/2014/main" id="{07C96457-5ED1-F8B9-25E4-DE2B69D73168}"/>
              </a:ext>
            </a:extLst>
          </p:cNvPr>
          <p:cNvSpPr>
            <a:spLocks noGrp="1"/>
          </p:cNvSpPr>
          <p:nvPr>
            <p:ph type="dt" sz="half" idx="2"/>
          </p:nvPr>
        </p:nvSpPr>
        <p:spPr>
          <a:xfrm>
            <a:off x="4888052" y="6488694"/>
            <a:ext cx="3233343" cy="175449"/>
          </a:xfrm>
          <a:prstGeom prst="rect">
            <a:avLst/>
          </a:prstGeom>
        </p:spPr>
        <p:txBody>
          <a:bodyPr vert="horz" lIns="0" tIns="0" rIns="0" bIns="0" rtlCol="0" anchor="b" anchorCtr="0">
            <a:noAutofit/>
          </a:bodyPr>
          <a:lstStyle>
            <a:lvl1pPr algn="l">
              <a:defRPr sz="800">
                <a:solidFill>
                  <a:schemeClr val="tx2"/>
                </a:solidFill>
              </a:defRPr>
            </a:lvl1pPr>
          </a:lstStyle>
          <a:p>
            <a:r>
              <a:rPr lang="en-US"/>
              <a:t>TE.Ltd presentation at AIPE Workshop 5 May 2023 </a:t>
            </a:r>
            <a:endParaRPr lang="en-GB"/>
          </a:p>
        </p:txBody>
      </p:sp>
    </p:spTree>
    <p:extLst>
      <p:ext uri="{BB962C8B-B14F-4D97-AF65-F5344CB8AC3E}">
        <p14:creationId xmlns:p14="http://schemas.microsoft.com/office/powerpoint/2010/main" val="765236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F6A1E1-2140-DD15-63B5-59D70D92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561131" cy="4812805"/>
          </a:xfrm>
          <a:prstGeom prst="rect">
            <a:avLst/>
          </a:prstGeom>
        </p:spPr>
      </p:pic>
      <p:sp>
        <p:nvSpPr>
          <p:cNvPr id="2" name="Title 1"/>
          <p:cNvSpPr>
            <a:spLocks noGrp="1"/>
          </p:cNvSpPr>
          <p:nvPr>
            <p:ph type="ctrTitle"/>
          </p:nvPr>
        </p:nvSpPr>
        <p:spPr>
          <a:xfrm>
            <a:off x="430250" y="1796819"/>
            <a:ext cx="3937559" cy="2208245"/>
          </a:xfrm>
        </p:spPr>
        <p:txBody>
          <a:bodyPr anchor="t" anchorCtr="0"/>
          <a:lstStyle>
            <a:lvl1pPr algn="l">
              <a:defRPr sz="2667">
                <a:solidFill>
                  <a:schemeClr val="bg1"/>
                </a:solidFill>
              </a:defRPr>
            </a:lvl1pPr>
          </a:lstStyle>
          <a:p>
            <a:r>
              <a:rPr lang="en-GB" noProof="0"/>
              <a:t>Click to edit Master title style</a:t>
            </a:r>
          </a:p>
        </p:txBody>
      </p:sp>
      <p:pic>
        <p:nvPicPr>
          <p:cNvPr id="4" name="Picture 3">
            <a:extLst>
              <a:ext uri="{FF2B5EF4-FFF2-40B4-BE49-F238E27FC236}">
                <a16:creationId xmlns:a16="http://schemas.microsoft.com/office/drawing/2014/main" id="{1A8C7E79-A463-DD7C-382C-0177D5A07A4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0250" y="357349"/>
            <a:ext cx="2977452" cy="719191"/>
          </a:xfrm>
          <a:prstGeom prst="rect">
            <a:avLst/>
          </a:prstGeom>
        </p:spPr>
      </p:pic>
    </p:spTree>
    <p:extLst>
      <p:ext uri="{BB962C8B-B14F-4D97-AF65-F5344CB8AC3E}">
        <p14:creationId xmlns:p14="http://schemas.microsoft.com/office/powerpoint/2010/main" val="304295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4150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537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118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wo Content with headings">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870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Heatmap page 1 no arrows">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80C22A-F528-8ED9-0806-895D392FD50E}"/>
              </a:ext>
            </a:extLst>
          </p:cNvPr>
          <p:cNvPicPr>
            <a:picLocks noChangeAspect="1"/>
          </p:cNvPicPr>
          <p:nvPr/>
        </p:nvPicPr>
        <p:blipFill rotWithShape="1">
          <a:blip r:embed="rId2"/>
          <a:srcRect l="46144" t="46144"/>
          <a:stretch/>
        </p:blipFill>
        <p:spPr>
          <a:xfrm>
            <a:off x="0" y="0"/>
            <a:ext cx="12190866"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hasCustomPrompt="1"/>
          </p:nvPr>
        </p:nvSpPr>
        <p:spPr>
          <a:xfrm>
            <a:off x="515938" y="584200"/>
            <a:ext cx="11125200" cy="606426"/>
          </a:xfrm>
        </p:spPr>
        <p:txBody>
          <a:bodyPr anchor="t"/>
          <a:lstStyle>
            <a:lvl1pPr>
              <a:defRPr>
                <a:solidFill>
                  <a:schemeClr val="bg1"/>
                </a:solidFill>
              </a:defRPr>
            </a:lvl1pPr>
          </a:lstStyle>
          <a:p>
            <a:r>
              <a:rPr lang="en-GB"/>
              <a:t>Title</a:t>
            </a:r>
            <a:endParaRPr lang="en-US"/>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a:p>
        </p:txBody>
      </p:sp>
      <p:sp>
        <p:nvSpPr>
          <p:cNvPr id="3" name="Subtitle 2">
            <a:extLst>
              <a:ext uri="{FF2B5EF4-FFF2-40B4-BE49-F238E27FC236}">
                <a16:creationId xmlns:a16="http://schemas.microsoft.com/office/drawing/2014/main" id="{1E1EB598-F053-2658-21EA-10F060CD53EA}"/>
              </a:ext>
            </a:extLst>
          </p:cNvPr>
          <p:cNvSpPr>
            <a:spLocks noGrp="1"/>
          </p:cNvSpPr>
          <p:nvPr>
            <p:ph type="subTitle" idx="13"/>
          </p:nvPr>
        </p:nvSpPr>
        <p:spPr>
          <a:xfrm>
            <a:off x="515938" y="1190625"/>
            <a:ext cx="11125199" cy="606426"/>
          </a:xfrm>
        </p:spPr>
        <p:txBody>
          <a:bodyPr lIns="0" tIns="0" rIns="0" bIns="0" anchor="t">
            <a:normAutofit/>
          </a:bodyPr>
          <a:lstStyle>
            <a:lvl1pPr marL="0" indent="0" algn="l">
              <a:buNone/>
              <a:defRPr sz="16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black and white logo&#10;&#10;Description automatically generated">
            <a:extLst>
              <a:ext uri="{FF2B5EF4-FFF2-40B4-BE49-F238E27FC236}">
                <a16:creationId xmlns:a16="http://schemas.microsoft.com/office/drawing/2014/main" id="{56C1087D-C695-0307-6AB1-9E4066D67AF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1767941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48A117CC-53A8-49EB-95E6-A6A209D9DCA4}" type="datetime1">
              <a:rPr lang="en-GB" noProof="0" smtClean="0"/>
              <a:t>01/12/2024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2024 Tokamak Energy  </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42972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7F4B-8DB0-4C7D-9535-9B1AD5765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8E2044-5FD2-4140-AD2E-83FC15226829}"/>
              </a:ext>
            </a:extLst>
          </p:cNvPr>
          <p:cNvSpPr>
            <a:spLocks noGrp="1"/>
          </p:cNvSpPr>
          <p:nvPr>
            <p:ph type="dt" sz="half" idx="10"/>
          </p:nvPr>
        </p:nvSpPr>
        <p:spPr>
          <a:xfrm>
            <a:off x="838200" y="6356350"/>
            <a:ext cx="2743200" cy="365125"/>
          </a:xfrm>
          <a:prstGeom prst="rect">
            <a:avLst/>
          </a:prstGeom>
        </p:spPr>
        <p:txBody>
          <a:bodyPr/>
          <a:lstStyle/>
          <a:p>
            <a:fld id="{B972161C-6314-4C98-9872-A019B976CE74}" type="datetime1">
              <a:rPr lang="en-GB" smtClean="0"/>
              <a:t>01/12/2024</a:t>
            </a:fld>
            <a:endParaRPr lang="en-GB"/>
          </a:p>
        </p:txBody>
      </p:sp>
      <p:sp>
        <p:nvSpPr>
          <p:cNvPr id="4" name="Footer Placeholder 3">
            <a:extLst>
              <a:ext uri="{FF2B5EF4-FFF2-40B4-BE49-F238E27FC236}">
                <a16:creationId xmlns:a16="http://schemas.microsoft.com/office/drawing/2014/main" id="{42A3E2F2-E201-4DF0-82BE-8E4320752E2D}"/>
              </a:ext>
            </a:extLst>
          </p:cNvPr>
          <p:cNvSpPr>
            <a:spLocks noGrp="1"/>
          </p:cNvSpPr>
          <p:nvPr>
            <p:ph type="ftr" sz="quarter" idx="11"/>
          </p:nvPr>
        </p:nvSpPr>
        <p:spPr/>
        <p:txBody>
          <a:bodyPr/>
          <a:lstStyle/>
          <a:p>
            <a:r>
              <a:rPr lang="en-GB"/>
              <a:t>© 2024 Tokamak Energy Private and Confidential</a:t>
            </a:r>
          </a:p>
        </p:txBody>
      </p:sp>
      <p:sp>
        <p:nvSpPr>
          <p:cNvPr id="5" name="Slide Number Placeholder 4">
            <a:extLst>
              <a:ext uri="{FF2B5EF4-FFF2-40B4-BE49-F238E27FC236}">
                <a16:creationId xmlns:a16="http://schemas.microsoft.com/office/drawing/2014/main" id="{E8437295-8B7A-43AB-BF55-8B7F049A3511}"/>
              </a:ext>
            </a:extLst>
          </p:cNvPr>
          <p:cNvSpPr>
            <a:spLocks noGrp="1"/>
          </p:cNvSpPr>
          <p:nvPr>
            <p:ph type="sldNum" sz="quarter" idx="12"/>
          </p:nvPr>
        </p:nvSpPr>
        <p:spPr/>
        <p:txBody>
          <a:bodyPr/>
          <a:lstStyle/>
          <a:p>
            <a:fld id="{799358B7-9818-4834-B54B-FEDFB401ED95}" type="slidenum">
              <a:rPr lang="en-GB" smtClean="0"/>
              <a:t>‹#›</a:t>
            </a:fld>
            <a:endParaRPr lang="en-GB"/>
          </a:p>
        </p:txBody>
      </p:sp>
    </p:spTree>
    <p:extLst>
      <p:ext uri="{BB962C8B-B14F-4D97-AF65-F5344CB8AC3E}">
        <p14:creationId xmlns:p14="http://schemas.microsoft.com/office/powerpoint/2010/main" val="326612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01/12/2024</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dirty="0"/>
              <a:t>© 2024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3220036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Heatmap page 2 no arrows">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80C22A-F528-8ED9-0806-895D392FD50E}"/>
              </a:ext>
            </a:extLst>
          </p:cNvPr>
          <p:cNvPicPr>
            <a:picLocks noChangeAspect="1"/>
          </p:cNvPicPr>
          <p:nvPr/>
        </p:nvPicPr>
        <p:blipFill rotWithShape="1">
          <a:blip r:embed="rId2"/>
          <a:srcRect l="5" t="84" r="46139" b="46060"/>
          <a:stretch/>
        </p:blipFill>
        <p:spPr>
          <a:xfrm>
            <a:off x="567" y="0"/>
            <a:ext cx="12190866"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hasCustomPrompt="1"/>
          </p:nvPr>
        </p:nvSpPr>
        <p:spPr>
          <a:xfrm>
            <a:off x="515938" y="584200"/>
            <a:ext cx="11125200" cy="606426"/>
          </a:xfrm>
        </p:spPr>
        <p:txBody>
          <a:bodyPr anchor="t"/>
          <a:lstStyle>
            <a:lvl1pPr>
              <a:defRPr>
                <a:solidFill>
                  <a:schemeClr val="bg1"/>
                </a:solidFill>
              </a:defRPr>
            </a:lvl1pPr>
          </a:lstStyle>
          <a:p>
            <a:r>
              <a:rPr lang="en-GB" dirty="0"/>
              <a:t>Title</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3" name="Picture 2" descr="A black and white logo&#10;&#10;Description automatically generated">
            <a:extLst>
              <a:ext uri="{FF2B5EF4-FFF2-40B4-BE49-F238E27FC236}">
                <a16:creationId xmlns:a16="http://schemas.microsoft.com/office/drawing/2014/main" id="{A545B637-8EBE-D096-2D77-F6445DB592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20898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Blank">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2" name="Picture 1" descr="A black and white logo&#10;&#10;Description automatically generated">
            <a:extLst>
              <a:ext uri="{FF2B5EF4-FFF2-40B4-BE49-F238E27FC236}">
                <a16:creationId xmlns:a16="http://schemas.microsoft.com/office/drawing/2014/main" id="{6A786B58-57B7-11B5-C66D-8B561DC2B0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18905830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2405088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ED78DB8B-763A-44A9-855F-55514FE5F577}" type="datetime1">
              <a:rPr lang="en-GB" smtClean="0"/>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271721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9BDBDE6F-8218-4FFA-9D1F-50241755A4F3}" type="datetime1">
              <a:rPr lang="en-GB" smtClean="0"/>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110896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6918388A-7DB3-457D-B304-275245D8FC90}" type="datetime1">
              <a:rPr lang="en-GB" smtClean="0"/>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263078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F4683122-8BF0-40A4-AD19-B2FE0AE138BD}" type="datetime1">
              <a:rPr lang="en-GB" smtClean="0"/>
              <a:t>01/12/2024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2615119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4EFA2689-56F4-4151-A606-105725CF0A94}" type="datetime1">
              <a:rPr lang="en-GB" smtClean="0"/>
              <a:t>01/12/2024</a:t>
            </a:fld>
            <a:endParaRPr lang="en-GB"/>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2024 Tokamak Energy  Private and Confidential</a:t>
            </a:r>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211864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E6B6061E-1E97-473B-B83B-2E4C8D741606}" type="datetime1">
              <a:rPr lang="en-GB" noProof="0" smtClean="0"/>
              <a:t>01/12/2024</a:t>
            </a:fld>
            <a:endParaRPr lang="en-GB" noProof="0"/>
          </a:p>
        </p:txBody>
      </p:sp>
      <p:sp>
        <p:nvSpPr>
          <p:cNvPr id="5" name="Footer Placeholder 4"/>
          <p:cNvSpPr>
            <a:spLocks noGrp="1"/>
          </p:cNvSpPr>
          <p:nvPr>
            <p:ph type="ftr" sz="quarter" idx="11"/>
          </p:nvPr>
        </p:nvSpPr>
        <p:spPr/>
        <p:txBody>
          <a:bodyPr/>
          <a:lstStyle/>
          <a:p>
            <a:r>
              <a:rPr lang="en-GB"/>
              <a:t>© 2024 Tokamak Energy  Private and Confidential</a:t>
            </a:r>
            <a:endParaRPr lang="en-GB" noProof="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937095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D1726902-CD90-4D5C-B639-6474420775E9}" type="datetime1">
              <a:rPr lang="en-GB" smtClean="0"/>
              <a:t>01/12/2024</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2024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18778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584F1045-F36D-4DA1-8827-18EDF932B07D}" type="datetime1">
              <a:rPr lang="en-GB" noProof="0" smtClean="0"/>
              <a:t>01/12/2024</a:t>
            </a:fld>
            <a:endParaRPr lang="en-GB" noProof="0"/>
          </a:p>
        </p:txBody>
      </p:sp>
      <p:sp>
        <p:nvSpPr>
          <p:cNvPr id="5" name="Footer Placeholder 4"/>
          <p:cNvSpPr>
            <a:spLocks noGrp="1"/>
          </p:cNvSpPr>
          <p:nvPr>
            <p:ph type="ftr" sz="quarter" idx="11"/>
          </p:nvPr>
        </p:nvSpPr>
        <p:spPr/>
        <p:txBody>
          <a:bodyPr/>
          <a:lstStyle/>
          <a:p>
            <a:r>
              <a:rPr lang="en-GB" dirty="0"/>
              <a:t>© 2024 Tokamak Energy  Private and Confidential</a:t>
            </a:r>
            <a:endParaRPr lang="en-GB" noProof="0" dirty="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7418294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2460F1A8-B44D-4C7B-8712-B95AFFEF8181}" type="datetime1">
              <a:rPr lang="en-GB" smtClean="0"/>
              <a:t>01/12/2024</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64281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48A117CC-53A8-49EB-95E6-A6A209D9DCA4}" type="datetime1">
              <a:rPr lang="en-GB" noProof="0" smtClean="0"/>
              <a:t>01/12/2024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2024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102191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94FD936B-C64C-4D2B-95A7-29AD3AB34057}" type="datetime1">
              <a:rPr lang="en-GB" noProof="0" smtClean="0"/>
              <a:t>01/12/2024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2024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28064032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D1337CD3-1CC5-44B7-976A-B9D68E527DE8}" type="datetime1">
              <a:rPr lang="en-GB" smtClean="0"/>
              <a:t>01/12/2024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301433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7EF19056-30B3-4BE3-A1C6-B1D0AE39A183}" type="datetime1">
              <a:rPr lang="en-GB" smtClean="0"/>
              <a:t>01/12/2024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18803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E07EAFD0-B36F-4DFF-B8B1-94A58726ED2F}" type="datetime1">
              <a:rPr lang="en-GB" noProof="0" smtClean="0"/>
              <a:t>01/12/2024</a:t>
            </a:fld>
            <a:endParaRPr lang="en-GB" noProof="0"/>
          </a:p>
        </p:txBody>
      </p:sp>
      <p:sp>
        <p:nvSpPr>
          <p:cNvPr id="6" name="Footer Placeholder 5"/>
          <p:cNvSpPr>
            <a:spLocks noGrp="1"/>
          </p:cNvSpPr>
          <p:nvPr>
            <p:ph type="ftr" sz="quarter" idx="11"/>
          </p:nvPr>
        </p:nvSpPr>
        <p:spPr/>
        <p:txBody>
          <a:bodyPr/>
          <a:lstStyle/>
          <a:p>
            <a:r>
              <a:rPr lang="en-GB"/>
              <a:t>© 2024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22034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61EC1438-C373-4047-9E4F-94B6708FC548}" type="datetime1">
              <a:rPr lang="en-GB" noProof="0" smtClean="0"/>
              <a:t>01/12/2024</a:t>
            </a:fld>
            <a:endParaRPr lang="en-GB" noProof="0"/>
          </a:p>
        </p:txBody>
      </p:sp>
      <p:sp>
        <p:nvSpPr>
          <p:cNvPr id="6" name="Footer Placeholder 5"/>
          <p:cNvSpPr>
            <a:spLocks noGrp="1"/>
          </p:cNvSpPr>
          <p:nvPr>
            <p:ph type="ftr" sz="quarter" idx="11"/>
          </p:nvPr>
        </p:nvSpPr>
        <p:spPr/>
        <p:txBody>
          <a:bodyPr/>
          <a:lstStyle/>
          <a:p>
            <a:r>
              <a:rPr lang="en-GB"/>
              <a:t>© 2024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2974726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ED10F13C-2B19-4443-8C67-27D5857AA984}" type="datetime1">
              <a:rPr lang="en-GB" smtClean="0"/>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6296537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270A4398-33D8-46F4-B858-CA4854513F4B}" type="datetime1">
              <a:rPr lang="en-GB" smtClean="0"/>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92223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22345D18-42D6-41CB-AF25-5BDB6A884ABC}" type="datetime1">
              <a:rPr lang="en-GB" smtClean="0"/>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20946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01/12/2024</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dirty="0"/>
              <a:t>© 2024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14634479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0BA25667-F2C5-4B68-8BBC-6573FBF6EFC1}" type="datetime1">
              <a:rPr lang="en-GB" smtClean="0"/>
              <a:t>01/12/2024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3275470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C169E814-9FAC-4C3A-8AA7-C1A4F1B30E27}" type="datetime1">
              <a:rPr lang="en-GB" noProof="0" smtClean="0"/>
              <a:t>01/12/2024</a:t>
            </a:fld>
            <a:endParaRPr lang="en-GB" noProof="0"/>
          </a:p>
        </p:txBody>
      </p:sp>
      <p:sp>
        <p:nvSpPr>
          <p:cNvPr id="4" name="Footer Placeholder 3"/>
          <p:cNvSpPr>
            <a:spLocks noGrp="1"/>
          </p:cNvSpPr>
          <p:nvPr>
            <p:ph type="ftr" sz="quarter" idx="11"/>
          </p:nvPr>
        </p:nvSpPr>
        <p:spPr/>
        <p:txBody>
          <a:bodyPr/>
          <a:lstStyle/>
          <a:p>
            <a:r>
              <a:rPr lang="en-GB"/>
              <a:t>© 2024 Tokamak Energy  Private and Confidential</a:t>
            </a:r>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6345247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C21E1-54F3-452F-A191-690CB382B123}" type="datetime1">
              <a:rPr lang="en-GB" noProof="0" smtClean="0"/>
              <a:t>01/12/2024</a:t>
            </a:fld>
            <a:endParaRPr lang="en-GB" noProof="0"/>
          </a:p>
        </p:txBody>
      </p:sp>
      <p:sp>
        <p:nvSpPr>
          <p:cNvPr id="3" name="Footer Placeholder 2"/>
          <p:cNvSpPr>
            <a:spLocks noGrp="1"/>
          </p:cNvSpPr>
          <p:nvPr>
            <p:ph type="ftr" sz="quarter" idx="11"/>
          </p:nvPr>
        </p:nvSpPr>
        <p:spPr/>
        <p:txBody>
          <a:bodyPr/>
          <a:lstStyle/>
          <a:p>
            <a:r>
              <a:rPr lang="en-GB"/>
              <a:t>© 2024 Tokamak Energy  Private and Confidential</a:t>
            </a:r>
            <a:endParaRPr lang="en-GB" noProof="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505221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0CBECA1F-04A6-4D1B-A784-998303968AE2}" type="datetime1">
              <a:rPr lang="en-GB" smtClean="0"/>
              <a:t>01/12/2024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6999307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7C55C7-AE30-4F0E-BBC9-6E8E44DDA999}" type="datetime1">
              <a:rPr lang="en-GB" smtClean="0"/>
              <a:t>01/12/2024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0581954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EE438916-97E4-4DFB-8B74-5CFBAE7E47EC}" type="datetime1">
              <a:rPr lang="en-GB" smtClean="0"/>
              <a:t>01/12/2024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67687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83C7BEC-142C-420A-A8A7-9F136E2232D3}" type="datetime1">
              <a:rPr lang="en-GB" smtClean="0"/>
              <a:t>01/12/2024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9885233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7F4B-8DB0-4C7D-9535-9B1AD5765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8E2044-5FD2-4140-AD2E-83FC15226829}"/>
              </a:ext>
            </a:extLst>
          </p:cNvPr>
          <p:cNvSpPr>
            <a:spLocks noGrp="1"/>
          </p:cNvSpPr>
          <p:nvPr>
            <p:ph type="dt" sz="half" idx="10"/>
          </p:nvPr>
        </p:nvSpPr>
        <p:spPr>
          <a:xfrm>
            <a:off x="838200" y="6356350"/>
            <a:ext cx="2743200" cy="365125"/>
          </a:xfrm>
          <a:prstGeom prst="rect">
            <a:avLst/>
          </a:prstGeom>
        </p:spPr>
        <p:txBody>
          <a:bodyPr/>
          <a:lstStyle/>
          <a:p>
            <a:fld id="{B972161C-6314-4C98-9872-A019B976CE74}" type="datetime1">
              <a:rPr lang="en-GB" smtClean="0"/>
              <a:t>01/12/2024</a:t>
            </a:fld>
            <a:endParaRPr lang="en-GB"/>
          </a:p>
        </p:txBody>
      </p:sp>
      <p:sp>
        <p:nvSpPr>
          <p:cNvPr id="4" name="Footer Placeholder 3">
            <a:extLst>
              <a:ext uri="{FF2B5EF4-FFF2-40B4-BE49-F238E27FC236}">
                <a16:creationId xmlns:a16="http://schemas.microsoft.com/office/drawing/2014/main" id="{42A3E2F2-E201-4DF0-82BE-8E4320752E2D}"/>
              </a:ext>
            </a:extLst>
          </p:cNvPr>
          <p:cNvSpPr>
            <a:spLocks noGrp="1"/>
          </p:cNvSpPr>
          <p:nvPr>
            <p:ph type="ftr" sz="quarter" idx="11"/>
          </p:nvPr>
        </p:nvSpPr>
        <p:spPr/>
        <p:txBody>
          <a:bodyPr/>
          <a:lstStyle/>
          <a:p>
            <a:r>
              <a:rPr lang="en-GB"/>
              <a:t>© 2024 Tokamak Energy Private and Confidential</a:t>
            </a:r>
          </a:p>
        </p:txBody>
      </p:sp>
      <p:sp>
        <p:nvSpPr>
          <p:cNvPr id="5" name="Slide Number Placeholder 4">
            <a:extLst>
              <a:ext uri="{FF2B5EF4-FFF2-40B4-BE49-F238E27FC236}">
                <a16:creationId xmlns:a16="http://schemas.microsoft.com/office/drawing/2014/main" id="{E8437295-8B7A-43AB-BF55-8B7F049A3511}"/>
              </a:ext>
            </a:extLst>
          </p:cNvPr>
          <p:cNvSpPr>
            <a:spLocks noGrp="1"/>
          </p:cNvSpPr>
          <p:nvPr>
            <p:ph type="sldNum" sz="quarter" idx="12"/>
          </p:nvPr>
        </p:nvSpPr>
        <p:spPr/>
        <p:txBody>
          <a:bodyPr/>
          <a:lstStyle/>
          <a:p>
            <a:fld id="{799358B7-9818-4834-B54B-FEDFB401ED95}" type="slidenum">
              <a:rPr lang="en-GB" smtClean="0"/>
              <a:t>‹#›</a:t>
            </a:fld>
            <a:endParaRPr lang="en-GB"/>
          </a:p>
        </p:txBody>
      </p:sp>
    </p:spTree>
    <p:extLst>
      <p:ext uri="{BB962C8B-B14F-4D97-AF65-F5344CB8AC3E}">
        <p14:creationId xmlns:p14="http://schemas.microsoft.com/office/powerpoint/2010/main" val="1749718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Cover">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5292-EB4C-3B18-0AC1-8DD50DB2040A}"/>
              </a:ext>
            </a:extLst>
          </p:cNvPr>
          <p:cNvPicPr>
            <a:picLocks noChangeAspect="1"/>
          </p:cNvPicPr>
          <p:nvPr/>
        </p:nvPicPr>
        <p:blipFill>
          <a:blip r:embed="rId2"/>
          <a:stretch>
            <a:fillRect/>
          </a:stretch>
        </p:blipFill>
        <p:spPr>
          <a:xfrm>
            <a:off x="567" y="0"/>
            <a:ext cx="12190866" cy="6858000"/>
          </a:xfrm>
          <a:prstGeom prst="rect">
            <a:avLst/>
          </a:prstGeom>
        </p:spPr>
      </p:pic>
      <p:pic>
        <p:nvPicPr>
          <p:cNvPr id="6" name="Picture 5" descr="A black background with small dots&#10;&#10;Description automatically generated">
            <a:extLst>
              <a:ext uri="{FF2B5EF4-FFF2-40B4-BE49-F238E27FC236}">
                <a16:creationId xmlns:a16="http://schemas.microsoft.com/office/drawing/2014/main" id="{B992D845-AD20-868D-3B0F-2B1A6AFBC4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 y="0"/>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hasCustomPrompt="1"/>
          </p:nvPr>
        </p:nvSpPr>
        <p:spPr>
          <a:xfrm>
            <a:off x="515939" y="3429000"/>
            <a:ext cx="8243886" cy="1193800"/>
          </a:xfrm>
        </p:spPr>
        <p:txBody>
          <a:bodyPr lIns="0" tIns="0" rIns="0" bIns="0" anchor="b">
            <a:normAutofit/>
          </a:bodyPr>
          <a:lstStyle>
            <a:lvl1pPr algn="l">
              <a:defRPr sz="3600">
                <a:solidFill>
                  <a:schemeClr val="bg1"/>
                </a:solidFill>
              </a:defRPr>
            </a:lvl1pPr>
          </a:lstStyle>
          <a:p>
            <a:r>
              <a:rPr lang="en-GB" dirty="0"/>
              <a:t>Document title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hasCustomPrompt="1"/>
          </p:nvPr>
        </p:nvSpPr>
        <p:spPr>
          <a:xfrm>
            <a:off x="515939" y="4921624"/>
            <a:ext cx="8243886" cy="852643"/>
          </a:xfrm>
        </p:spPr>
        <p:txBody>
          <a:bodyPr lIns="0" tIns="0" rIns="0" bIns="0" anchor="t">
            <a:normAutofit/>
          </a:bodyPr>
          <a:lstStyle>
            <a:lvl1pPr marL="0" indent="0" algn="l">
              <a:buNone/>
              <a:defRPr sz="16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Other information</a:t>
            </a:r>
            <a:endParaRPr lang="en-US" dirty="0"/>
          </a:p>
        </p:txBody>
      </p:sp>
      <p:sp>
        <p:nvSpPr>
          <p:cNvPr id="5" name="Date Placeholder 3">
            <a:extLst>
              <a:ext uri="{FF2B5EF4-FFF2-40B4-BE49-F238E27FC236}">
                <a16:creationId xmlns:a16="http://schemas.microsoft.com/office/drawing/2014/main" id="{99D7A8A0-DDB0-B683-1CE3-D72E0F43119B}"/>
              </a:ext>
            </a:extLst>
          </p:cNvPr>
          <p:cNvSpPr>
            <a:spLocks noGrp="1"/>
          </p:cNvSpPr>
          <p:nvPr>
            <p:ph type="dt" sz="half" idx="10"/>
          </p:nvPr>
        </p:nvSpPr>
        <p:spPr>
          <a:xfrm>
            <a:off x="515939" y="5951008"/>
            <a:ext cx="1514856" cy="365125"/>
          </a:xfrm>
          <a:prstGeom prst="rect">
            <a:avLst/>
          </a:prstGeom>
        </p:spPr>
        <p:txBody>
          <a:bodyPr/>
          <a:lstStyle>
            <a:lvl1pPr>
              <a:defRPr>
                <a:solidFill>
                  <a:schemeClr val="bg1"/>
                </a:solidFill>
              </a:defRPr>
            </a:lvl1pPr>
          </a:lstStyle>
          <a:p>
            <a:fld id="{D88B992D-9618-4649-8DB3-7E080D49A8A6}" type="datetime1">
              <a:rPr lang="en-GB" smtClean="0"/>
              <a:pPr/>
              <a:t>01/12/2024</a:t>
            </a:fld>
            <a:endParaRPr lang="en-GB"/>
          </a:p>
        </p:txBody>
      </p:sp>
      <p:pic>
        <p:nvPicPr>
          <p:cNvPr id="8" name="Picture 7" descr="A black and white logo&#10;&#10;Description automatically generated">
            <a:extLst>
              <a:ext uri="{FF2B5EF4-FFF2-40B4-BE49-F238E27FC236}">
                <a16:creationId xmlns:a16="http://schemas.microsoft.com/office/drawing/2014/main" id="{30FFCC02-72D9-B1BA-73E4-60B1EA99F8B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7023" y="2118998"/>
            <a:ext cx="4441884" cy="1301472"/>
          </a:xfrm>
          <a:prstGeom prst="rect">
            <a:avLst/>
          </a:prstGeom>
        </p:spPr>
      </p:pic>
    </p:spTree>
    <p:extLst>
      <p:ext uri="{BB962C8B-B14F-4D97-AF65-F5344CB8AC3E}">
        <p14:creationId xmlns:p14="http://schemas.microsoft.com/office/powerpoint/2010/main" val="1174655277"/>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with imag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5292-EB4C-3B18-0AC1-8DD50DB2040A}"/>
              </a:ext>
            </a:extLst>
          </p:cNvPr>
          <p:cNvPicPr>
            <a:picLocks noChangeAspect="1"/>
          </p:cNvPicPr>
          <p:nvPr/>
        </p:nvPicPr>
        <p:blipFill>
          <a:blip r:embed="rId2"/>
          <a:stretch>
            <a:fillRect/>
          </a:stretch>
        </p:blipFill>
        <p:spPr>
          <a:xfrm>
            <a:off x="567" y="0"/>
            <a:ext cx="12190866" cy="6858000"/>
          </a:xfrm>
          <a:prstGeom prst="rect">
            <a:avLst/>
          </a:prstGeom>
        </p:spPr>
      </p:pic>
      <p:pic>
        <p:nvPicPr>
          <p:cNvPr id="7" name="Picture 6" descr="A black background with small dots&#10;&#10;Description automatically generated">
            <a:extLst>
              <a:ext uri="{FF2B5EF4-FFF2-40B4-BE49-F238E27FC236}">
                <a16:creationId xmlns:a16="http://schemas.microsoft.com/office/drawing/2014/main" id="{3E999E7C-16AF-82FA-C6C7-648582F510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 y="0"/>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8" y="1808163"/>
            <a:ext cx="5327650" cy="2814637"/>
          </a:xfrm>
        </p:spPr>
        <p:txBody>
          <a:bodyPr lIns="0" tIns="0" rIns="0" bIns="0" anchor="b">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4921624"/>
            <a:ext cx="5327650" cy="1279152"/>
          </a:xfrm>
        </p:spPr>
        <p:txBody>
          <a:bodyPr lIns="0" tIns="0" rIns="0" bIns="0" anchor="t"/>
          <a:lstStyle>
            <a:lvl1pPr marL="0" indent="0" algn="l">
              <a:buNone/>
              <a:defRPr sz="18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0" name="Picture 9" descr="A black and white logo&#10;&#10;Description automatically generated">
            <a:extLst>
              <a:ext uri="{FF2B5EF4-FFF2-40B4-BE49-F238E27FC236}">
                <a16:creationId xmlns:a16="http://schemas.microsoft.com/office/drawing/2014/main" id="{1AA42D72-355F-5D13-B029-B700F75B460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Tree>
    <p:extLst>
      <p:ext uri="{BB962C8B-B14F-4D97-AF65-F5344CB8AC3E}">
        <p14:creationId xmlns:p14="http://schemas.microsoft.com/office/powerpoint/2010/main" val="5492416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01/12/2024</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dirty="0"/>
              <a:t>© 2024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9" name="Picture 9">
            <a:extLst>
              <a:ext uri="{FF2B5EF4-FFF2-40B4-BE49-F238E27FC236}">
                <a16:creationId xmlns:a16="http://schemas.microsoft.com/office/drawing/2014/main" id="{E4F2ECD9-0BE0-7C95-1CAF-C8AFDB341D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9370772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with image Alt 1">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5292-EB4C-3B18-0AC1-8DD50DB2040A}"/>
              </a:ext>
            </a:extLst>
          </p:cNvPr>
          <p:cNvPicPr>
            <a:picLocks noChangeAspect="1"/>
          </p:cNvPicPr>
          <p:nvPr/>
        </p:nvPicPr>
        <p:blipFill rotWithShape="1">
          <a:blip r:embed="rId2"/>
          <a:srcRect l="5" t="42877" r="42872"/>
          <a:stretch/>
        </p:blipFill>
        <p:spPr>
          <a:xfrm>
            <a:off x="567" y="0"/>
            <a:ext cx="12190866" cy="6858000"/>
          </a:xfrm>
          <a:prstGeom prst="rect">
            <a:avLst/>
          </a:prstGeom>
        </p:spPr>
      </p:pic>
      <p:pic>
        <p:nvPicPr>
          <p:cNvPr id="7" name="Picture 6" descr="A black background with small dots&#10;&#10;Description automatically generated">
            <a:extLst>
              <a:ext uri="{FF2B5EF4-FFF2-40B4-BE49-F238E27FC236}">
                <a16:creationId xmlns:a16="http://schemas.microsoft.com/office/drawing/2014/main" id="{3E999E7C-16AF-82FA-C6C7-648582F510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175"/>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8" y="1808163"/>
            <a:ext cx="5327650" cy="2814637"/>
          </a:xfrm>
        </p:spPr>
        <p:txBody>
          <a:bodyPr lIns="0" tIns="0" rIns="0" bIns="0" anchor="b">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4921624"/>
            <a:ext cx="5327650" cy="1279152"/>
          </a:xfrm>
        </p:spPr>
        <p:txBody>
          <a:bodyPr lIns="0" tIns="0" rIns="0" bIns="0" anchor="t"/>
          <a:lstStyle>
            <a:lvl1pPr marL="0" indent="0" algn="l">
              <a:buNone/>
              <a:defRPr sz="18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6" name="Picture 5" descr="A black and white logo&#10;&#10;Description automatically generated">
            <a:extLst>
              <a:ext uri="{FF2B5EF4-FFF2-40B4-BE49-F238E27FC236}">
                <a16:creationId xmlns:a16="http://schemas.microsoft.com/office/drawing/2014/main" id="{1A3B8187-FCFA-8688-06B5-A576245733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Tree>
    <p:extLst>
      <p:ext uri="{BB962C8B-B14F-4D97-AF65-F5344CB8AC3E}">
        <p14:creationId xmlns:p14="http://schemas.microsoft.com/office/powerpoint/2010/main" val="3901944554"/>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with image Alt 2">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5292-EB4C-3B18-0AC1-8DD50DB2040A}"/>
              </a:ext>
            </a:extLst>
          </p:cNvPr>
          <p:cNvPicPr>
            <a:picLocks noChangeAspect="1"/>
          </p:cNvPicPr>
          <p:nvPr/>
        </p:nvPicPr>
        <p:blipFill rotWithShape="1">
          <a:blip r:embed="rId2"/>
          <a:srcRect l="5" r="42872" b="42877"/>
          <a:stretch/>
        </p:blipFill>
        <p:spPr>
          <a:xfrm>
            <a:off x="567" y="0"/>
            <a:ext cx="12190866" cy="6858000"/>
          </a:xfrm>
          <a:prstGeom prst="rect">
            <a:avLst/>
          </a:prstGeom>
        </p:spPr>
      </p:pic>
      <p:pic>
        <p:nvPicPr>
          <p:cNvPr id="5" name="Picture 4" descr="A black background with small dots&#10;&#10;Description automatically generated">
            <a:extLst>
              <a:ext uri="{FF2B5EF4-FFF2-40B4-BE49-F238E27FC236}">
                <a16:creationId xmlns:a16="http://schemas.microsoft.com/office/drawing/2014/main" id="{74E69493-1DEB-BCCC-6902-840FC2067F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 y="0"/>
            <a:ext cx="12192000"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p:nvPr>
        </p:nvSpPr>
        <p:spPr>
          <a:xfrm>
            <a:off x="515938" y="1808163"/>
            <a:ext cx="5327650" cy="2814637"/>
          </a:xfrm>
        </p:spPr>
        <p:txBody>
          <a:bodyPr lIns="0" tIns="0" rIns="0" bIns="0" anchor="b">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E97FA6B-D853-D018-98D4-5EE6E13AD21E}"/>
              </a:ext>
            </a:extLst>
          </p:cNvPr>
          <p:cNvSpPr>
            <a:spLocks noGrp="1"/>
          </p:cNvSpPr>
          <p:nvPr>
            <p:ph type="subTitle" idx="1"/>
          </p:nvPr>
        </p:nvSpPr>
        <p:spPr>
          <a:xfrm>
            <a:off x="515938" y="4921624"/>
            <a:ext cx="5327650" cy="1279152"/>
          </a:xfrm>
        </p:spPr>
        <p:txBody>
          <a:bodyPr lIns="0" tIns="0" rIns="0" bIns="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i="0" kern="1200" baseline="0" dirty="0">
                <a:solidFill>
                  <a:schemeClr val="bg1"/>
                </a:solidFill>
                <a:latin typeface="Lato" panose="020F0502020204030203" pitchFamily="34"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p:nvPr>
        </p:nvSpPr>
        <p:spPr>
          <a:xfrm>
            <a:off x="7535864" y="0"/>
            <a:ext cx="465613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7" name="Picture 6" descr="A black and white logo&#10;&#10;Description automatically generated">
            <a:extLst>
              <a:ext uri="{FF2B5EF4-FFF2-40B4-BE49-F238E27FC236}">
                <a16:creationId xmlns:a16="http://schemas.microsoft.com/office/drawing/2014/main" id="{A8347F67-4D9C-01EE-DAFD-12579AA3270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Tree>
    <p:extLst>
      <p:ext uri="{BB962C8B-B14F-4D97-AF65-F5344CB8AC3E}">
        <p14:creationId xmlns:p14="http://schemas.microsoft.com/office/powerpoint/2010/main" val="1830389025"/>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chnology intro with image 1">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5292-EB4C-3B18-0AC1-8DD50DB2040A}"/>
              </a:ext>
            </a:extLst>
          </p:cNvPr>
          <p:cNvPicPr>
            <a:picLocks noChangeAspect="1"/>
          </p:cNvPicPr>
          <p:nvPr/>
        </p:nvPicPr>
        <p:blipFill rotWithShape="1">
          <a:blip r:embed="rId2"/>
          <a:srcRect l="3" t="42877" r="42874"/>
          <a:stretch/>
        </p:blipFill>
        <p:spPr>
          <a:xfrm>
            <a:off x="567" y="0"/>
            <a:ext cx="12190866"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hasCustomPrompt="1"/>
          </p:nvPr>
        </p:nvSpPr>
        <p:spPr>
          <a:xfrm>
            <a:off x="1142429" y="1808163"/>
            <a:ext cx="4701159" cy="1535485"/>
          </a:xfrm>
        </p:spPr>
        <p:txBody>
          <a:bodyPr lIns="0" tIns="0" rIns="0" bIns="0" anchor="b">
            <a:normAutofit/>
          </a:bodyPr>
          <a:lstStyle>
            <a:lvl1pPr algn="l">
              <a:defRPr sz="3600">
                <a:solidFill>
                  <a:schemeClr val="bg1"/>
                </a:solidFill>
              </a:defRPr>
            </a:lvl1pPr>
          </a:lstStyle>
          <a:p>
            <a:r>
              <a:rPr lang="en-GB" dirty="0"/>
              <a:t>Technology group</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hasCustomPrompt="1"/>
          </p:nvPr>
        </p:nvSpPr>
        <p:spPr>
          <a:xfrm>
            <a:off x="7535864" y="0"/>
            <a:ext cx="4656136" cy="6857999"/>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6" name="Subtitle 2">
            <a:extLst>
              <a:ext uri="{FF2B5EF4-FFF2-40B4-BE49-F238E27FC236}">
                <a16:creationId xmlns:a16="http://schemas.microsoft.com/office/drawing/2014/main" id="{4788CAA5-2DDE-E7AD-7C7B-32BBE646F01B}"/>
              </a:ext>
            </a:extLst>
          </p:cNvPr>
          <p:cNvSpPr>
            <a:spLocks noGrp="1"/>
          </p:cNvSpPr>
          <p:nvPr>
            <p:ph type="subTitle" idx="1" hasCustomPrompt="1"/>
          </p:nvPr>
        </p:nvSpPr>
        <p:spPr>
          <a:xfrm>
            <a:off x="515938" y="3439651"/>
            <a:ext cx="5327650" cy="431801"/>
          </a:xfrm>
        </p:spPr>
        <p:txBody>
          <a:bodyPr lIns="0" tIns="0" rIns="0" bIns="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i="0" kern="1200" baseline="0" dirty="0">
                <a:solidFill>
                  <a:schemeClr val="bg1"/>
                </a:solidFill>
                <a:latin typeface="Lato" panose="020F0502020204030203" pitchFamily="34"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 heading</a:t>
            </a:r>
            <a:endParaRPr lang="en-US" dirty="0"/>
          </a:p>
        </p:txBody>
      </p:sp>
      <p:sp>
        <p:nvSpPr>
          <p:cNvPr id="9" name="Content Placeholder 11">
            <a:extLst>
              <a:ext uri="{FF2B5EF4-FFF2-40B4-BE49-F238E27FC236}">
                <a16:creationId xmlns:a16="http://schemas.microsoft.com/office/drawing/2014/main" id="{3BE4BDF9-3CF2-89FF-7048-EF2112CE29F0}"/>
              </a:ext>
            </a:extLst>
          </p:cNvPr>
          <p:cNvSpPr>
            <a:spLocks noGrp="1"/>
          </p:cNvSpPr>
          <p:nvPr>
            <p:ph sz="quarter" idx="11" hasCustomPrompt="1"/>
          </p:nvPr>
        </p:nvSpPr>
        <p:spPr>
          <a:xfrm>
            <a:off x="515938" y="4011613"/>
            <a:ext cx="5327650" cy="2551112"/>
          </a:xfrm>
        </p:spPr>
        <p:txBody>
          <a:bodyPr>
            <a:norm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GB" dirty="0"/>
              <a:t>Click to edit key benefits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Slide Number Placeholder 5">
            <a:extLst>
              <a:ext uri="{FF2B5EF4-FFF2-40B4-BE49-F238E27FC236}">
                <a16:creationId xmlns:a16="http://schemas.microsoft.com/office/drawing/2014/main" id="{3FE52672-00D0-2FC2-B337-08966A253523}"/>
              </a:ext>
            </a:extLst>
          </p:cNvPr>
          <p:cNvSpPr>
            <a:spLocks noGrp="1"/>
          </p:cNvSpPr>
          <p:nvPr>
            <p:ph type="sldNum" sz="quarter" idx="13"/>
          </p:nvPr>
        </p:nvSpPr>
        <p:spPr>
          <a:xfrm>
            <a:off x="8897938" y="6356350"/>
            <a:ext cx="2743200" cy="365125"/>
          </a:xfrm>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10" name="Picture 9" descr="A black and white logo&#10;&#10;Description automatically generated">
            <a:extLst>
              <a:ext uri="{FF2B5EF4-FFF2-40B4-BE49-F238E27FC236}">
                <a16:creationId xmlns:a16="http://schemas.microsoft.com/office/drawing/2014/main" id="{537D7642-982F-9182-7578-A8C2C49133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
        <p:nvSpPr>
          <p:cNvPr id="12" name="Picture Placeholder 13">
            <a:extLst>
              <a:ext uri="{FF2B5EF4-FFF2-40B4-BE49-F238E27FC236}">
                <a16:creationId xmlns:a16="http://schemas.microsoft.com/office/drawing/2014/main" id="{FCACACB6-1FFA-5161-74B2-AA590A38FC21}"/>
              </a:ext>
            </a:extLst>
          </p:cNvPr>
          <p:cNvSpPr>
            <a:spLocks noGrp="1"/>
          </p:cNvSpPr>
          <p:nvPr>
            <p:ph type="pic" sz="quarter" idx="14" hasCustomPrompt="1"/>
          </p:nvPr>
        </p:nvSpPr>
        <p:spPr>
          <a:xfrm>
            <a:off x="515938" y="2778125"/>
            <a:ext cx="484187" cy="484188"/>
          </a:xfrm>
        </p:spPr>
        <p:txBody>
          <a:bodyPr>
            <a:noAutofit/>
          </a:bodyPr>
          <a:lstStyle>
            <a:lvl1pPr marL="0" indent="0">
              <a:buNone/>
              <a:defRPr sz="1400">
                <a:solidFill>
                  <a:schemeClr val="bg1"/>
                </a:solidFill>
              </a:defRPr>
            </a:lvl1pPr>
          </a:lstStyle>
          <a:p>
            <a:r>
              <a:rPr lang="en-US" dirty="0"/>
              <a:t>Icon</a:t>
            </a:r>
          </a:p>
        </p:txBody>
      </p:sp>
    </p:spTree>
    <p:extLst>
      <p:ext uri="{BB962C8B-B14F-4D97-AF65-F5344CB8AC3E}">
        <p14:creationId xmlns:p14="http://schemas.microsoft.com/office/powerpoint/2010/main" val="699305546"/>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chnology intro with image 2">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5292-EB4C-3B18-0AC1-8DD50DB2040A}"/>
              </a:ext>
            </a:extLst>
          </p:cNvPr>
          <p:cNvPicPr>
            <a:picLocks noChangeAspect="1"/>
          </p:cNvPicPr>
          <p:nvPr/>
        </p:nvPicPr>
        <p:blipFill rotWithShape="1">
          <a:blip r:embed="rId2"/>
          <a:srcRect l="42874" t="42877" r="3"/>
          <a:stretch/>
        </p:blipFill>
        <p:spPr>
          <a:xfrm>
            <a:off x="1134" y="0"/>
            <a:ext cx="12190866"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hasCustomPrompt="1"/>
          </p:nvPr>
        </p:nvSpPr>
        <p:spPr>
          <a:xfrm>
            <a:off x="1142429" y="1808163"/>
            <a:ext cx="4701159" cy="1535485"/>
          </a:xfrm>
        </p:spPr>
        <p:txBody>
          <a:bodyPr lIns="0" tIns="0" rIns="0" bIns="0" anchor="b">
            <a:normAutofit/>
          </a:bodyPr>
          <a:lstStyle>
            <a:lvl1pPr algn="l">
              <a:defRPr sz="3600">
                <a:solidFill>
                  <a:schemeClr val="bg1"/>
                </a:solidFill>
              </a:defRPr>
            </a:lvl1pPr>
          </a:lstStyle>
          <a:p>
            <a:r>
              <a:rPr lang="en-GB" dirty="0"/>
              <a:t>Technology group</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hasCustomPrompt="1"/>
          </p:nvPr>
        </p:nvSpPr>
        <p:spPr>
          <a:xfrm>
            <a:off x="7535864" y="0"/>
            <a:ext cx="4656136" cy="6857999"/>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6" name="Subtitle 2">
            <a:extLst>
              <a:ext uri="{FF2B5EF4-FFF2-40B4-BE49-F238E27FC236}">
                <a16:creationId xmlns:a16="http://schemas.microsoft.com/office/drawing/2014/main" id="{4788CAA5-2DDE-E7AD-7C7B-32BBE646F01B}"/>
              </a:ext>
            </a:extLst>
          </p:cNvPr>
          <p:cNvSpPr>
            <a:spLocks noGrp="1"/>
          </p:cNvSpPr>
          <p:nvPr>
            <p:ph type="subTitle" idx="1" hasCustomPrompt="1"/>
          </p:nvPr>
        </p:nvSpPr>
        <p:spPr>
          <a:xfrm>
            <a:off x="515938" y="3439651"/>
            <a:ext cx="5327650" cy="431801"/>
          </a:xfrm>
        </p:spPr>
        <p:txBody>
          <a:bodyPr lIns="0" tIns="0" rIns="0" bIns="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i="0" kern="1200" baseline="0" dirty="0">
                <a:solidFill>
                  <a:schemeClr val="bg1"/>
                </a:solidFill>
                <a:latin typeface="Lato" panose="020F0502020204030203" pitchFamily="34"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 heading</a:t>
            </a:r>
            <a:endParaRPr lang="en-US" dirty="0"/>
          </a:p>
        </p:txBody>
      </p:sp>
      <p:sp>
        <p:nvSpPr>
          <p:cNvPr id="9" name="Content Placeholder 11">
            <a:extLst>
              <a:ext uri="{FF2B5EF4-FFF2-40B4-BE49-F238E27FC236}">
                <a16:creationId xmlns:a16="http://schemas.microsoft.com/office/drawing/2014/main" id="{3BE4BDF9-3CF2-89FF-7048-EF2112CE29F0}"/>
              </a:ext>
            </a:extLst>
          </p:cNvPr>
          <p:cNvSpPr>
            <a:spLocks noGrp="1"/>
          </p:cNvSpPr>
          <p:nvPr>
            <p:ph sz="quarter" idx="11" hasCustomPrompt="1"/>
          </p:nvPr>
        </p:nvSpPr>
        <p:spPr>
          <a:xfrm>
            <a:off x="515938" y="4011613"/>
            <a:ext cx="5327650" cy="2551112"/>
          </a:xfrm>
        </p:spPr>
        <p:txBody>
          <a:bodyPr>
            <a:norm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GB" dirty="0"/>
              <a:t>Click to edit key benefits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Slide Number Placeholder 5">
            <a:extLst>
              <a:ext uri="{FF2B5EF4-FFF2-40B4-BE49-F238E27FC236}">
                <a16:creationId xmlns:a16="http://schemas.microsoft.com/office/drawing/2014/main" id="{D2C6F204-185A-AC0B-9A08-B5E7DD965DFB}"/>
              </a:ext>
            </a:extLst>
          </p:cNvPr>
          <p:cNvSpPr>
            <a:spLocks noGrp="1"/>
          </p:cNvSpPr>
          <p:nvPr>
            <p:ph type="sldNum" sz="quarter" idx="13"/>
          </p:nvPr>
        </p:nvSpPr>
        <p:spPr>
          <a:xfrm>
            <a:off x="8897938" y="6356350"/>
            <a:ext cx="2743200" cy="365125"/>
          </a:xfrm>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7" name="Picture 6" descr="A black and white logo&#10;&#10;Description automatically generated">
            <a:extLst>
              <a:ext uri="{FF2B5EF4-FFF2-40B4-BE49-F238E27FC236}">
                <a16:creationId xmlns:a16="http://schemas.microsoft.com/office/drawing/2014/main" id="{96F0D59E-A606-3D71-B37E-662DBDE4B04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
        <p:nvSpPr>
          <p:cNvPr id="12" name="Picture Placeholder 13">
            <a:extLst>
              <a:ext uri="{FF2B5EF4-FFF2-40B4-BE49-F238E27FC236}">
                <a16:creationId xmlns:a16="http://schemas.microsoft.com/office/drawing/2014/main" id="{F44C872C-12EE-DA87-59EA-5BC3006D5DC7}"/>
              </a:ext>
            </a:extLst>
          </p:cNvPr>
          <p:cNvSpPr>
            <a:spLocks noGrp="1"/>
          </p:cNvSpPr>
          <p:nvPr>
            <p:ph type="pic" sz="quarter" idx="14" hasCustomPrompt="1"/>
          </p:nvPr>
        </p:nvSpPr>
        <p:spPr>
          <a:xfrm>
            <a:off x="515938" y="2778125"/>
            <a:ext cx="484187" cy="484188"/>
          </a:xfrm>
        </p:spPr>
        <p:txBody>
          <a:bodyPr>
            <a:noAutofit/>
          </a:bodyPr>
          <a:lstStyle>
            <a:lvl1pPr marL="0" indent="0">
              <a:buNone/>
              <a:defRPr sz="1400">
                <a:solidFill>
                  <a:schemeClr val="bg1"/>
                </a:solidFill>
              </a:defRPr>
            </a:lvl1pPr>
          </a:lstStyle>
          <a:p>
            <a:r>
              <a:rPr lang="en-US" dirty="0"/>
              <a:t>Icon</a:t>
            </a:r>
          </a:p>
        </p:txBody>
      </p:sp>
    </p:spTree>
    <p:extLst>
      <p:ext uri="{BB962C8B-B14F-4D97-AF65-F5344CB8AC3E}">
        <p14:creationId xmlns:p14="http://schemas.microsoft.com/office/powerpoint/2010/main" val="63705098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chnology intro with image 3">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5292-EB4C-3B18-0AC1-8DD50DB2040A}"/>
              </a:ext>
            </a:extLst>
          </p:cNvPr>
          <p:cNvPicPr>
            <a:picLocks noChangeAspect="1"/>
          </p:cNvPicPr>
          <p:nvPr/>
        </p:nvPicPr>
        <p:blipFill rotWithShape="1">
          <a:blip r:embed="rId2"/>
          <a:srcRect l="3" r="42874" b="42877"/>
          <a:stretch/>
        </p:blipFill>
        <p:spPr>
          <a:xfrm>
            <a:off x="567" y="0"/>
            <a:ext cx="12190866" cy="6858000"/>
          </a:xfrm>
          <a:prstGeom prst="rect">
            <a:avLst/>
          </a:prstGeom>
        </p:spPr>
      </p:pic>
      <p:sp>
        <p:nvSpPr>
          <p:cNvPr id="2" name="Title 1">
            <a:extLst>
              <a:ext uri="{FF2B5EF4-FFF2-40B4-BE49-F238E27FC236}">
                <a16:creationId xmlns:a16="http://schemas.microsoft.com/office/drawing/2014/main" id="{FC25BBC2-D539-611D-A24F-1259EDB1CA7A}"/>
              </a:ext>
            </a:extLst>
          </p:cNvPr>
          <p:cNvSpPr>
            <a:spLocks noGrp="1"/>
          </p:cNvSpPr>
          <p:nvPr>
            <p:ph type="ctrTitle" hasCustomPrompt="1"/>
          </p:nvPr>
        </p:nvSpPr>
        <p:spPr>
          <a:xfrm>
            <a:off x="1142429" y="1808163"/>
            <a:ext cx="4701159" cy="1535485"/>
          </a:xfrm>
        </p:spPr>
        <p:txBody>
          <a:bodyPr lIns="0" tIns="0" rIns="0" bIns="0" anchor="b">
            <a:normAutofit/>
          </a:bodyPr>
          <a:lstStyle>
            <a:lvl1pPr algn="l">
              <a:defRPr sz="3600">
                <a:solidFill>
                  <a:schemeClr val="bg1"/>
                </a:solidFill>
              </a:defRPr>
            </a:lvl1pPr>
          </a:lstStyle>
          <a:p>
            <a:r>
              <a:rPr lang="en-GB" dirty="0"/>
              <a:t>Technology group</a:t>
            </a:r>
            <a:endParaRPr lang="en-US" dirty="0"/>
          </a:p>
        </p:txBody>
      </p:sp>
      <p:sp>
        <p:nvSpPr>
          <p:cNvPr id="8" name="Picture Placeholder 2">
            <a:extLst>
              <a:ext uri="{FF2B5EF4-FFF2-40B4-BE49-F238E27FC236}">
                <a16:creationId xmlns:a16="http://schemas.microsoft.com/office/drawing/2014/main" id="{695555B7-9A64-CFE5-6375-F6DD47D2DEE1}"/>
              </a:ext>
            </a:extLst>
          </p:cNvPr>
          <p:cNvSpPr>
            <a:spLocks noGrp="1"/>
          </p:cNvSpPr>
          <p:nvPr>
            <p:ph type="pic" idx="10" hasCustomPrompt="1"/>
          </p:nvPr>
        </p:nvSpPr>
        <p:spPr>
          <a:xfrm>
            <a:off x="7535864" y="0"/>
            <a:ext cx="4656136" cy="6857999"/>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6" name="Subtitle 2">
            <a:extLst>
              <a:ext uri="{FF2B5EF4-FFF2-40B4-BE49-F238E27FC236}">
                <a16:creationId xmlns:a16="http://schemas.microsoft.com/office/drawing/2014/main" id="{4788CAA5-2DDE-E7AD-7C7B-32BBE646F01B}"/>
              </a:ext>
            </a:extLst>
          </p:cNvPr>
          <p:cNvSpPr>
            <a:spLocks noGrp="1"/>
          </p:cNvSpPr>
          <p:nvPr>
            <p:ph type="subTitle" idx="1" hasCustomPrompt="1"/>
          </p:nvPr>
        </p:nvSpPr>
        <p:spPr>
          <a:xfrm>
            <a:off x="515938" y="3439651"/>
            <a:ext cx="5327650" cy="431801"/>
          </a:xfrm>
        </p:spPr>
        <p:txBody>
          <a:bodyPr lIns="0" tIns="0" rIns="0" bIns="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i="0" kern="1200" baseline="0" dirty="0">
                <a:solidFill>
                  <a:schemeClr val="bg1"/>
                </a:solidFill>
                <a:latin typeface="Lato" panose="020F0502020204030203" pitchFamily="34"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 heading</a:t>
            </a:r>
            <a:endParaRPr lang="en-US" dirty="0"/>
          </a:p>
        </p:txBody>
      </p:sp>
      <p:sp>
        <p:nvSpPr>
          <p:cNvPr id="9" name="Content Placeholder 11">
            <a:extLst>
              <a:ext uri="{FF2B5EF4-FFF2-40B4-BE49-F238E27FC236}">
                <a16:creationId xmlns:a16="http://schemas.microsoft.com/office/drawing/2014/main" id="{3BE4BDF9-3CF2-89FF-7048-EF2112CE29F0}"/>
              </a:ext>
            </a:extLst>
          </p:cNvPr>
          <p:cNvSpPr>
            <a:spLocks noGrp="1"/>
          </p:cNvSpPr>
          <p:nvPr>
            <p:ph sz="quarter" idx="11" hasCustomPrompt="1"/>
          </p:nvPr>
        </p:nvSpPr>
        <p:spPr>
          <a:xfrm>
            <a:off x="515938" y="4011613"/>
            <a:ext cx="5327650" cy="2551112"/>
          </a:xfrm>
        </p:spPr>
        <p:txBody>
          <a:bodyPr>
            <a:norm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GB" dirty="0"/>
              <a:t>Click to edit key benefits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Slide Number Placeholder 5">
            <a:extLst>
              <a:ext uri="{FF2B5EF4-FFF2-40B4-BE49-F238E27FC236}">
                <a16:creationId xmlns:a16="http://schemas.microsoft.com/office/drawing/2014/main" id="{06CC2B84-D00A-E2BA-5E74-896558CB32D3}"/>
              </a:ext>
            </a:extLst>
          </p:cNvPr>
          <p:cNvSpPr>
            <a:spLocks noGrp="1"/>
          </p:cNvSpPr>
          <p:nvPr>
            <p:ph type="sldNum" sz="quarter" idx="13"/>
          </p:nvPr>
        </p:nvSpPr>
        <p:spPr>
          <a:xfrm>
            <a:off x="8897938" y="6356350"/>
            <a:ext cx="2743200" cy="365125"/>
          </a:xfrm>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10" name="Picture 9" descr="A black and white logo&#10;&#10;Description automatically generated">
            <a:extLst>
              <a:ext uri="{FF2B5EF4-FFF2-40B4-BE49-F238E27FC236}">
                <a16:creationId xmlns:a16="http://schemas.microsoft.com/office/drawing/2014/main" id="{34CDE6AF-EE08-7438-75BF-8444A211A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650" y="97400"/>
            <a:ext cx="2580206" cy="756000"/>
          </a:xfrm>
          <a:prstGeom prst="rect">
            <a:avLst/>
          </a:prstGeom>
        </p:spPr>
      </p:pic>
      <p:sp>
        <p:nvSpPr>
          <p:cNvPr id="14" name="Picture Placeholder 13">
            <a:extLst>
              <a:ext uri="{FF2B5EF4-FFF2-40B4-BE49-F238E27FC236}">
                <a16:creationId xmlns:a16="http://schemas.microsoft.com/office/drawing/2014/main" id="{E808EDF0-7E4F-5460-7AEC-22584D878C6D}"/>
              </a:ext>
            </a:extLst>
          </p:cNvPr>
          <p:cNvSpPr>
            <a:spLocks noGrp="1"/>
          </p:cNvSpPr>
          <p:nvPr>
            <p:ph type="pic" sz="quarter" idx="14" hasCustomPrompt="1"/>
          </p:nvPr>
        </p:nvSpPr>
        <p:spPr>
          <a:xfrm>
            <a:off x="515938" y="2778125"/>
            <a:ext cx="484187" cy="484188"/>
          </a:xfrm>
        </p:spPr>
        <p:txBody>
          <a:bodyPr>
            <a:noAutofit/>
          </a:bodyPr>
          <a:lstStyle>
            <a:lvl1pPr marL="0" indent="0">
              <a:buNone/>
              <a:defRPr sz="1400">
                <a:solidFill>
                  <a:schemeClr val="bg1"/>
                </a:solidFill>
              </a:defRPr>
            </a:lvl1pPr>
          </a:lstStyle>
          <a:p>
            <a:r>
              <a:rPr lang="en-US" dirty="0"/>
              <a:t>Icon</a:t>
            </a:r>
          </a:p>
        </p:txBody>
      </p:sp>
    </p:spTree>
    <p:extLst>
      <p:ext uri="{BB962C8B-B14F-4D97-AF65-F5344CB8AC3E}">
        <p14:creationId xmlns:p14="http://schemas.microsoft.com/office/powerpoint/2010/main" val="991593929"/>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Heatmap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16FDC-E743-7E44-85DC-37405317252A}"/>
              </a:ext>
            </a:extLst>
          </p:cNvPr>
          <p:cNvSpPr>
            <a:spLocks noGrp="1"/>
          </p:cNvSpPr>
          <p:nvPr>
            <p:ph type="dt" sz="half" idx="10"/>
          </p:nvPr>
        </p:nvSpPr>
        <p:spPr>
          <a:xfrm>
            <a:off x="515938" y="6356350"/>
            <a:ext cx="3065462" cy="365125"/>
          </a:xfrm>
          <a:prstGeom prst="rect">
            <a:avLst/>
          </a:prstGeom>
        </p:spPr>
        <p:txBody>
          <a:bodyPr/>
          <a:lstStyle/>
          <a:p>
            <a:fld id="{AC110800-E96C-214D-AE1B-273D77C738F1}" type="datetime1">
              <a:rPr lang="en-GB" smtClean="0"/>
              <a:t>01/12/2024</a:t>
            </a:fld>
            <a:endParaRPr lang="en-US"/>
          </a:p>
        </p:txBody>
      </p:sp>
      <p:sp>
        <p:nvSpPr>
          <p:cNvPr id="3" name="Footer Placeholder 2">
            <a:extLst>
              <a:ext uri="{FF2B5EF4-FFF2-40B4-BE49-F238E27FC236}">
                <a16:creationId xmlns:a16="http://schemas.microsoft.com/office/drawing/2014/main" id="{D3F509CD-3CF0-7F45-250F-8BEC582F3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220397-B526-545D-7811-5F2DB4817E78}"/>
              </a:ext>
            </a:extLst>
          </p:cNvPr>
          <p:cNvSpPr>
            <a:spLocks noGrp="1"/>
          </p:cNvSpPr>
          <p:nvPr>
            <p:ph type="sldNum" sz="quarter" idx="12"/>
          </p:nvPr>
        </p:nvSpPr>
        <p:spPr/>
        <p:txBody>
          <a:bodyPr/>
          <a:lstStyle>
            <a:lvl1pPr>
              <a:defRPr b="1" i="0">
                <a:latin typeface="Lato" panose="020F0502020204030203" pitchFamily="34" charset="77"/>
              </a:defRPr>
            </a:lvl1pPr>
          </a:lstStyle>
          <a:p>
            <a:fld id="{66B95520-5D41-A94F-AFEE-F5BA62AF7738}" type="slidenum">
              <a:rPr lang="en-US" smtClean="0"/>
              <a:pPr/>
              <a:t>‹#›</a:t>
            </a:fld>
            <a:endParaRPr lang="en-US" dirty="0"/>
          </a:p>
        </p:txBody>
      </p:sp>
      <p:pic>
        <p:nvPicPr>
          <p:cNvPr id="5" name="Picture 4">
            <a:extLst>
              <a:ext uri="{FF2B5EF4-FFF2-40B4-BE49-F238E27FC236}">
                <a16:creationId xmlns:a16="http://schemas.microsoft.com/office/drawing/2014/main" id="{676EDCFE-4F6C-E060-FB00-57AECAFC0874}"/>
              </a:ext>
            </a:extLst>
          </p:cNvPr>
          <p:cNvPicPr>
            <a:picLocks noChangeAspect="1"/>
          </p:cNvPicPr>
          <p:nvPr/>
        </p:nvPicPr>
        <p:blipFill>
          <a:blip r:embed="rId2"/>
          <a:stretch>
            <a:fillRect/>
          </a:stretch>
        </p:blipFill>
        <p:spPr>
          <a:xfrm>
            <a:off x="567" y="0"/>
            <a:ext cx="12190866" cy="6858000"/>
          </a:xfrm>
          <a:prstGeom prst="rect">
            <a:avLst/>
          </a:prstGeom>
        </p:spPr>
      </p:pic>
      <p:pic>
        <p:nvPicPr>
          <p:cNvPr id="6" name="Picture 5" descr="A black background with small dots&#10;&#10;Description automatically generated">
            <a:extLst>
              <a:ext uri="{FF2B5EF4-FFF2-40B4-BE49-F238E27FC236}">
                <a16:creationId xmlns:a16="http://schemas.microsoft.com/office/drawing/2014/main" id="{21999251-985C-BED2-C7A3-15780F6D0E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 y="0"/>
            <a:ext cx="12192000" cy="6858000"/>
          </a:xfrm>
          <a:prstGeom prst="rect">
            <a:avLst/>
          </a:prstGeom>
        </p:spPr>
      </p:pic>
    </p:spTree>
    <p:extLst>
      <p:ext uri="{BB962C8B-B14F-4D97-AF65-F5344CB8AC3E}">
        <p14:creationId xmlns:p14="http://schemas.microsoft.com/office/powerpoint/2010/main" val="34418831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Heatmap page 1">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80C22A-F528-8ED9-0806-895D392FD50E}"/>
              </a:ext>
            </a:extLst>
          </p:cNvPr>
          <p:cNvPicPr>
            <a:picLocks/>
          </p:cNvPicPr>
          <p:nvPr/>
        </p:nvPicPr>
        <p:blipFill rotWithShape="1">
          <a:blip r:embed="rId2"/>
          <a:srcRect l="46144" t="46144"/>
          <a:stretch/>
        </p:blipFill>
        <p:spPr>
          <a:xfrm>
            <a:off x="0" y="0"/>
            <a:ext cx="12193200" cy="6858000"/>
          </a:xfrm>
          <a:prstGeom prst="rect">
            <a:avLst/>
          </a:prstGeom>
        </p:spPr>
      </p:pic>
      <p:pic>
        <p:nvPicPr>
          <p:cNvPr id="10" name="Picture 9" descr="A black background with small dots&#10;&#10;Description automatically generated">
            <a:extLst>
              <a:ext uri="{FF2B5EF4-FFF2-40B4-BE49-F238E27FC236}">
                <a16:creationId xmlns:a16="http://schemas.microsoft.com/office/drawing/2014/main" id="{83E28A08-8B9A-2BBD-5DF8-EEDBCE5B122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hasCustomPrompt="1"/>
          </p:nvPr>
        </p:nvSpPr>
        <p:spPr>
          <a:xfrm>
            <a:off x="515938" y="584200"/>
            <a:ext cx="11125200" cy="606426"/>
          </a:xfrm>
        </p:spPr>
        <p:txBody>
          <a:bodyPr anchor="t"/>
          <a:lstStyle>
            <a:lvl1pPr>
              <a:defRPr>
                <a:solidFill>
                  <a:schemeClr val="bg1"/>
                </a:solidFill>
              </a:defRPr>
            </a:lvl1pPr>
          </a:lstStyle>
          <a:p>
            <a:r>
              <a:rPr lang="en-GB" dirty="0"/>
              <a:t>Title</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sp>
        <p:nvSpPr>
          <p:cNvPr id="3" name="Subtitle 2">
            <a:extLst>
              <a:ext uri="{FF2B5EF4-FFF2-40B4-BE49-F238E27FC236}">
                <a16:creationId xmlns:a16="http://schemas.microsoft.com/office/drawing/2014/main" id="{1E1EB598-F053-2658-21EA-10F060CD53EA}"/>
              </a:ext>
            </a:extLst>
          </p:cNvPr>
          <p:cNvSpPr>
            <a:spLocks noGrp="1"/>
          </p:cNvSpPr>
          <p:nvPr>
            <p:ph type="subTitle" idx="13"/>
          </p:nvPr>
        </p:nvSpPr>
        <p:spPr>
          <a:xfrm>
            <a:off x="515938" y="1190625"/>
            <a:ext cx="11125199" cy="606426"/>
          </a:xfrm>
        </p:spPr>
        <p:txBody>
          <a:bodyPr lIns="0" tIns="0" rIns="0" bIns="0" anchor="t">
            <a:normAutofit/>
          </a:bodyPr>
          <a:lstStyle>
            <a:lvl1pPr marL="0" indent="0" algn="l">
              <a:buNone/>
              <a:defRPr sz="16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black and white logo&#10;&#10;Description automatically generated">
            <a:extLst>
              <a:ext uri="{FF2B5EF4-FFF2-40B4-BE49-F238E27FC236}">
                <a16:creationId xmlns:a16="http://schemas.microsoft.com/office/drawing/2014/main" id="{64CA78A2-B06C-2CEE-67A0-DBAADE2463F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1729592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Heatmap page 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80C22A-F528-8ED9-0806-895D392FD50E}"/>
              </a:ext>
            </a:extLst>
          </p:cNvPr>
          <p:cNvPicPr>
            <a:picLocks noChangeAspect="1"/>
          </p:cNvPicPr>
          <p:nvPr/>
        </p:nvPicPr>
        <p:blipFill rotWithShape="1">
          <a:blip r:embed="rId2"/>
          <a:srcRect l="5" t="84" r="46139" b="46060"/>
          <a:stretch/>
        </p:blipFill>
        <p:spPr>
          <a:xfrm>
            <a:off x="567" y="0"/>
            <a:ext cx="12190866" cy="6858000"/>
          </a:xfrm>
          <a:prstGeom prst="rect">
            <a:avLst/>
          </a:prstGeom>
        </p:spPr>
      </p:pic>
      <p:pic>
        <p:nvPicPr>
          <p:cNvPr id="10" name="Picture 9" descr="A black background with small dots&#10;&#10;Description automatically generated">
            <a:extLst>
              <a:ext uri="{FF2B5EF4-FFF2-40B4-BE49-F238E27FC236}">
                <a16:creationId xmlns:a16="http://schemas.microsoft.com/office/drawing/2014/main" id="{83E28A08-8B9A-2BBD-5DF8-EEDBCE5B12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 y="0"/>
            <a:ext cx="12192000"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hasCustomPrompt="1"/>
          </p:nvPr>
        </p:nvSpPr>
        <p:spPr>
          <a:xfrm>
            <a:off x="515938" y="584200"/>
            <a:ext cx="11125200" cy="606426"/>
          </a:xfrm>
        </p:spPr>
        <p:txBody>
          <a:bodyPr anchor="t"/>
          <a:lstStyle>
            <a:lvl1pPr>
              <a:defRPr>
                <a:solidFill>
                  <a:schemeClr val="bg1"/>
                </a:solidFill>
              </a:defRPr>
            </a:lvl1pPr>
          </a:lstStyle>
          <a:p>
            <a:r>
              <a:rPr lang="en-GB" dirty="0"/>
              <a:t>Title</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8" name="Picture 7" descr="A black and white logo&#10;&#10;Description automatically generated">
            <a:extLst>
              <a:ext uri="{FF2B5EF4-FFF2-40B4-BE49-F238E27FC236}">
                <a16:creationId xmlns:a16="http://schemas.microsoft.com/office/drawing/2014/main" id="{7856222D-CC94-1AE6-0F2E-43C0BBA2AD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23252537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Heatmap page 1 no arrows">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80C22A-F528-8ED9-0806-895D392FD50E}"/>
              </a:ext>
            </a:extLst>
          </p:cNvPr>
          <p:cNvPicPr>
            <a:picLocks noChangeAspect="1"/>
          </p:cNvPicPr>
          <p:nvPr/>
        </p:nvPicPr>
        <p:blipFill rotWithShape="1">
          <a:blip r:embed="rId2"/>
          <a:srcRect l="46144" t="46144"/>
          <a:stretch/>
        </p:blipFill>
        <p:spPr>
          <a:xfrm>
            <a:off x="0" y="0"/>
            <a:ext cx="12190866"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hasCustomPrompt="1"/>
          </p:nvPr>
        </p:nvSpPr>
        <p:spPr>
          <a:xfrm>
            <a:off x="515938" y="584200"/>
            <a:ext cx="11125200" cy="606426"/>
          </a:xfrm>
        </p:spPr>
        <p:txBody>
          <a:bodyPr anchor="t"/>
          <a:lstStyle>
            <a:lvl1pPr>
              <a:defRPr>
                <a:solidFill>
                  <a:schemeClr val="bg1"/>
                </a:solidFill>
              </a:defRPr>
            </a:lvl1pPr>
          </a:lstStyle>
          <a:p>
            <a:r>
              <a:rPr lang="en-GB" dirty="0"/>
              <a:t>Title</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sp>
        <p:nvSpPr>
          <p:cNvPr id="3" name="Subtitle 2">
            <a:extLst>
              <a:ext uri="{FF2B5EF4-FFF2-40B4-BE49-F238E27FC236}">
                <a16:creationId xmlns:a16="http://schemas.microsoft.com/office/drawing/2014/main" id="{1E1EB598-F053-2658-21EA-10F060CD53EA}"/>
              </a:ext>
            </a:extLst>
          </p:cNvPr>
          <p:cNvSpPr>
            <a:spLocks noGrp="1"/>
          </p:cNvSpPr>
          <p:nvPr>
            <p:ph type="subTitle" idx="13"/>
          </p:nvPr>
        </p:nvSpPr>
        <p:spPr>
          <a:xfrm>
            <a:off x="515938" y="1190625"/>
            <a:ext cx="11125199" cy="606426"/>
          </a:xfrm>
        </p:spPr>
        <p:txBody>
          <a:bodyPr lIns="0" tIns="0" rIns="0" bIns="0" anchor="t">
            <a:normAutofit/>
          </a:bodyPr>
          <a:lstStyle>
            <a:lvl1pPr marL="0" indent="0" algn="l">
              <a:buNone/>
              <a:defRPr sz="16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black and white logo&#10;&#10;Description automatically generated">
            <a:extLst>
              <a:ext uri="{FF2B5EF4-FFF2-40B4-BE49-F238E27FC236}">
                <a16:creationId xmlns:a16="http://schemas.microsoft.com/office/drawing/2014/main" id="{56C1087D-C695-0307-6AB1-9E4066D67A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31844567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Heatmap page 2 no arrows">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80C22A-F528-8ED9-0806-895D392FD50E}"/>
              </a:ext>
            </a:extLst>
          </p:cNvPr>
          <p:cNvPicPr>
            <a:picLocks noChangeAspect="1"/>
          </p:cNvPicPr>
          <p:nvPr/>
        </p:nvPicPr>
        <p:blipFill rotWithShape="1">
          <a:blip r:embed="rId2"/>
          <a:srcRect l="5" t="84" r="46139" b="46060"/>
          <a:stretch/>
        </p:blipFill>
        <p:spPr>
          <a:xfrm>
            <a:off x="567" y="0"/>
            <a:ext cx="12190866" cy="6858000"/>
          </a:xfrm>
          <a:prstGeom prst="rect">
            <a:avLst/>
          </a:prstGeom>
        </p:spPr>
      </p:pic>
      <p:sp>
        <p:nvSpPr>
          <p:cNvPr id="2" name="Title 1">
            <a:extLst>
              <a:ext uri="{FF2B5EF4-FFF2-40B4-BE49-F238E27FC236}">
                <a16:creationId xmlns:a16="http://schemas.microsoft.com/office/drawing/2014/main" id="{469E20C3-A239-9ED7-49D4-15F72E471A1A}"/>
              </a:ext>
            </a:extLst>
          </p:cNvPr>
          <p:cNvSpPr>
            <a:spLocks noGrp="1"/>
          </p:cNvSpPr>
          <p:nvPr>
            <p:ph type="title" hasCustomPrompt="1"/>
          </p:nvPr>
        </p:nvSpPr>
        <p:spPr>
          <a:xfrm>
            <a:off x="515938" y="584200"/>
            <a:ext cx="11125200" cy="606426"/>
          </a:xfrm>
        </p:spPr>
        <p:txBody>
          <a:bodyPr anchor="t"/>
          <a:lstStyle>
            <a:lvl1pPr>
              <a:defRPr>
                <a:solidFill>
                  <a:schemeClr val="bg1"/>
                </a:solidFill>
              </a:defRPr>
            </a:lvl1pPr>
          </a:lstStyle>
          <a:p>
            <a:r>
              <a:rPr lang="en-GB" dirty="0"/>
              <a:t>Title</a:t>
            </a:r>
            <a:endParaRPr lang="en-US" dirty="0"/>
          </a:p>
        </p:txBody>
      </p:sp>
      <p:sp>
        <p:nvSpPr>
          <p:cNvPr id="6" name="Slide Number Placeholder 5">
            <a:extLst>
              <a:ext uri="{FF2B5EF4-FFF2-40B4-BE49-F238E27FC236}">
                <a16:creationId xmlns:a16="http://schemas.microsoft.com/office/drawing/2014/main" id="{B080B27A-58F2-7D34-72F7-093675D7ABAC}"/>
              </a:ext>
            </a:extLst>
          </p:cNvPr>
          <p:cNvSpPr>
            <a:spLocks noGrp="1"/>
          </p:cNvSpPr>
          <p:nvPr>
            <p:ph type="sldNum" sz="quarter" idx="12"/>
          </p:nvPr>
        </p:nvSpPr>
        <p:spPr/>
        <p:txBody>
          <a:bodyPr/>
          <a:lstStyle>
            <a:lvl1pPr>
              <a:defRPr b="1" i="0">
                <a:solidFill>
                  <a:schemeClr val="bg1"/>
                </a:solidFill>
                <a:latin typeface="Lato" panose="020F0502020204030203" pitchFamily="34" charset="77"/>
              </a:defRPr>
            </a:lvl1pPr>
          </a:lstStyle>
          <a:p>
            <a:fld id="{66B95520-5D41-A94F-AFEE-F5BA62AF7738}" type="slidenum">
              <a:rPr lang="en-US" smtClean="0"/>
              <a:pPr/>
              <a:t>‹#›</a:t>
            </a:fld>
            <a:endParaRPr lang="en-US" dirty="0"/>
          </a:p>
        </p:txBody>
      </p:sp>
      <p:pic>
        <p:nvPicPr>
          <p:cNvPr id="3" name="Picture 2" descr="A black and white logo&#10;&#10;Description automatically generated">
            <a:extLst>
              <a:ext uri="{FF2B5EF4-FFF2-40B4-BE49-F238E27FC236}">
                <a16:creationId xmlns:a16="http://schemas.microsoft.com/office/drawing/2014/main" id="{A545B637-8EBE-D096-2D77-F6445DB592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1087857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image" Target="../media/image26.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theme" Target="../theme/theme5.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81CB2B14-F26C-4BBB-8C23-00AFCB89B5EF}" type="datetime1">
              <a:rPr lang="en-GB" smtClean="0"/>
              <a:t>01/12/2024</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dirty="0"/>
              <a:t>© 2024 Tokamak Energy  Private and Confidential</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pic>
        <p:nvPicPr>
          <p:cNvPr id="8" name="Picture 7">
            <a:extLst>
              <a:ext uri="{FF2B5EF4-FFF2-40B4-BE49-F238E27FC236}">
                <a16:creationId xmlns:a16="http://schemas.microsoft.com/office/drawing/2014/main" id="{0944EC89-3B1B-D7BA-4831-FA2381BF736D}"/>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34340" y="6315619"/>
            <a:ext cx="295200" cy="295200"/>
          </a:xfrm>
          <a:prstGeom prst="rect">
            <a:avLst/>
          </a:prstGeom>
        </p:spPr>
      </p:pic>
    </p:spTree>
    <p:extLst>
      <p:ext uri="{BB962C8B-B14F-4D97-AF65-F5344CB8AC3E}">
        <p14:creationId xmlns:p14="http://schemas.microsoft.com/office/powerpoint/2010/main" val="3285798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6F268B8-CF8F-8472-E9BB-DF386279FECE}"/>
              </a:ext>
            </a:extLst>
          </p:cNvPr>
          <p:cNvPicPr>
            <a:picLocks noChangeAspect="1"/>
          </p:cNvPicPr>
          <p:nvPr userDrawn="1"/>
        </p:nvPicPr>
        <p:blipFill>
          <a:blip r:embed="rId29"/>
          <a:stretch>
            <a:fillRect/>
          </a:stretch>
        </p:blipFill>
        <p:spPr>
          <a:xfrm>
            <a:off x="536526" y="6318457"/>
            <a:ext cx="287426" cy="287086"/>
          </a:xfrm>
          <a:prstGeom prst="rect">
            <a:avLst/>
          </a:prstGeom>
        </p:spPr>
      </p:pic>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81CB2B14-F26C-4BBB-8C23-00AFCB89B5EF}" type="datetime1">
              <a:rPr lang="en-GB" smtClean="0"/>
              <a:t>01/12/2024</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2023 Tokamak Energy  Private and Confidential</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6090944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Lst>
  <p:hf hd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738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853" r:id="rId8"/>
    <p:sldLayoutId id="2147483854" r:id="rId9"/>
  </p:sldLayoutIdLst>
  <p:hf hd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6F268B8-CF8F-8472-E9BB-DF386279FEC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536526" y="6318457"/>
            <a:ext cx="287426" cy="287086"/>
          </a:xfrm>
          <a:prstGeom prst="rect">
            <a:avLst/>
          </a:prstGeom>
        </p:spPr>
      </p:pic>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EB09EBDF-BFBF-4F1B-A18B-EDC2C92DD3C5}" type="datetime1">
              <a:rPr lang="en-GB" smtClean="0"/>
              <a:t>01/12/2024</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2024 Tokamak Energy </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240427446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Lst>
  <p:hf hd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20252-7B56-A2D2-D561-21410821BE48}"/>
              </a:ext>
            </a:extLst>
          </p:cNvPr>
          <p:cNvSpPr>
            <a:spLocks noGrp="1"/>
          </p:cNvSpPr>
          <p:nvPr>
            <p:ph type="title"/>
          </p:nvPr>
        </p:nvSpPr>
        <p:spPr>
          <a:xfrm>
            <a:off x="515938" y="584199"/>
            <a:ext cx="11125200" cy="1223963"/>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162C5D-FBD6-9435-C0CB-60AA3DDD3571}"/>
              </a:ext>
            </a:extLst>
          </p:cNvPr>
          <p:cNvSpPr>
            <a:spLocks noGrp="1"/>
          </p:cNvSpPr>
          <p:nvPr>
            <p:ph type="body" idx="1"/>
          </p:nvPr>
        </p:nvSpPr>
        <p:spPr>
          <a:xfrm>
            <a:off x="515938" y="1808162"/>
            <a:ext cx="11125200" cy="43926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C39F1D9-E3FB-20B4-D454-70697CA191F2}"/>
              </a:ext>
            </a:extLst>
          </p:cNvPr>
          <p:cNvSpPr>
            <a:spLocks noGrp="1"/>
          </p:cNvSpPr>
          <p:nvPr>
            <p:ph type="sldNum" sz="quarter" idx="4"/>
          </p:nvPr>
        </p:nvSpPr>
        <p:spPr>
          <a:xfrm>
            <a:off x="8897938" y="6356350"/>
            <a:ext cx="2743200" cy="365125"/>
          </a:xfrm>
          <a:prstGeom prst="rect">
            <a:avLst/>
          </a:prstGeom>
        </p:spPr>
        <p:txBody>
          <a:bodyPr vert="horz" lIns="0" tIns="0" rIns="0" bIns="0" rtlCol="0" anchor="ctr"/>
          <a:lstStyle>
            <a:lvl1pPr algn="r">
              <a:defRPr kumimoji="0" lang="en-GB" sz="800" b="1" i="0" u="none" strike="noStrike" kern="1200" cap="none" spc="0" normalizeH="0" baseline="0" smtClean="0">
                <a:ln>
                  <a:noFill/>
                </a:ln>
                <a:solidFill>
                  <a:schemeClr val="accent1"/>
                </a:solidFill>
                <a:effectLst/>
                <a:uLnTx/>
                <a:uFillTx/>
                <a:latin typeface="Lato" panose="020F0502020204030203" pitchFamily="34" charset="77"/>
                <a:ea typeface="+mn-ea"/>
                <a:cs typeface="+mn-cs"/>
              </a:defRPr>
            </a:lvl1pPr>
          </a:lstStyle>
          <a:p>
            <a:fld id="{66B95520-5D41-A94F-AFEE-F5BA62AF7738}" type="slidenum">
              <a:rPr lang="en-GB" smtClean="0"/>
              <a:pPr/>
              <a:t>‹#›</a:t>
            </a:fld>
            <a:endParaRPr lang="en-GB" dirty="0"/>
          </a:p>
        </p:txBody>
      </p:sp>
    </p:spTree>
    <p:extLst>
      <p:ext uri="{BB962C8B-B14F-4D97-AF65-F5344CB8AC3E}">
        <p14:creationId xmlns:p14="http://schemas.microsoft.com/office/powerpoint/2010/main" val="366401990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30" r:id="rId13"/>
    <p:sldLayoutId id="2147483831" r:id="rId14"/>
    <p:sldLayoutId id="2147483832" r:id="rId15"/>
    <p:sldLayoutId id="2147483833" r:id="rId16"/>
    <p:sldLayoutId id="2147483834" r:id="rId17"/>
    <p:sldLayoutId id="2147483848" r:id="rId18"/>
    <p:sldLayoutId id="2147483835" r:id="rId19"/>
    <p:sldLayoutId id="2147483836" r:id="rId20"/>
    <p:sldLayoutId id="2147483837" r:id="rId21"/>
    <p:sldLayoutId id="2147483845" r:id="rId22"/>
    <p:sldLayoutId id="2147483846" r:id="rId23"/>
    <p:sldLayoutId id="2147483839" r:id="rId24"/>
    <p:sldLayoutId id="2147483849" r:id="rId25"/>
    <p:sldLayoutId id="2147483850" r:id="rId26"/>
    <p:sldLayoutId id="2147483847" r:id="rId27"/>
    <p:sldLayoutId id="2147483840" r:id="rId28"/>
    <p:sldLayoutId id="2147483825" r:id="rId29"/>
    <p:sldLayoutId id="2147483852" r:id="rId30"/>
    <p:sldLayoutId id="2147483851" r:id="rId31"/>
    <p:sldLayoutId id="2147483843" r:id="rId32"/>
  </p:sldLayoutIdLst>
  <p:hf hdr="0" dt="0"/>
  <p:txStyles>
    <p:titleStyle>
      <a:lvl1pPr algn="l" defTabSz="914400" rtl="0" eaLnBrk="1" latinLnBrk="0" hangingPunct="1">
        <a:lnSpc>
          <a:spcPct val="90000"/>
        </a:lnSpc>
        <a:spcBef>
          <a:spcPct val="0"/>
        </a:spcBef>
        <a:buNone/>
        <a:defRPr sz="3000" b="0" i="0" kern="1200" baseline="0">
          <a:solidFill>
            <a:schemeClr val="tx1"/>
          </a:solidFill>
          <a:latin typeface="Playfair Display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baseline="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33">
          <p15:clr>
            <a:srgbClr val="F26B43"/>
          </p15:clr>
        </p15:guide>
        <p15:guide id="5" orient="horz" pos="368">
          <p15:clr>
            <a:srgbClr val="F26B43"/>
          </p15:clr>
        </p15:guide>
        <p15:guide id="6" orient="horz" pos="3906">
          <p15:clr>
            <a:srgbClr val="F26B43"/>
          </p15:clr>
        </p15:guide>
        <p15:guide id="7" pos="3681">
          <p15:clr>
            <a:srgbClr val="F26B43"/>
          </p15:clr>
        </p15:guide>
        <p15:guide id="8" pos="3999">
          <p15:clr>
            <a:srgbClr val="F26B43"/>
          </p15:clr>
        </p15:guide>
        <p15:guide id="9" pos="2162">
          <p15:clr>
            <a:srgbClr val="F26B43"/>
          </p15:clr>
        </p15:guide>
        <p15:guide id="10" pos="5518">
          <p15:clr>
            <a:srgbClr val="F26B43"/>
          </p15:clr>
        </p15:guide>
        <p15:guide id="11" pos="4747">
          <p15:clr>
            <a:srgbClr val="F26B43"/>
          </p15:clr>
        </p15:guide>
        <p15:guide id="12" pos="2933">
          <p15:clr>
            <a:srgbClr val="F26B43"/>
          </p15:clr>
        </p15:guide>
        <p15:guide id="13" orient="horz" pos="1139">
          <p15:clr>
            <a:srgbClr val="F26B43"/>
          </p15:clr>
        </p15:guide>
        <p15:guide id="14" orient="horz" pos="32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62.jpe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 Id="rId9"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18/10/relationships/comments" Target="../comments/modernComment_7FFFFFE6_BF8988E.xml"/><Relationship Id="rId7"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62.jpeg"/><Relationship Id="rId9"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1E_46BC213C.xml"/><Relationship Id="rId7"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111.png"/><Relationship Id="rId5" Type="http://schemas.openxmlformats.org/officeDocument/2006/relationships/image" Target="../media/image1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4.jpeg"/><Relationship Id="rId7"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16.png"/><Relationship Id="rId5" Type="http://schemas.openxmlformats.org/officeDocument/2006/relationships/image" Target="../media/image116.svg"/><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0.png"/><Relationship Id="rId3" Type="http://schemas.microsoft.com/office/2018/10/relationships/comments" Target="../comments/modernComment_7FFFFF21_CAA06581.xml"/><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notesSlide" Target="../notesSlides/notesSlide2.xml"/><Relationship Id="rId16" Type="http://schemas.openxmlformats.org/officeDocument/2006/relationships/image" Target="../media/image45.png"/><Relationship Id="rId1" Type="http://schemas.openxmlformats.org/officeDocument/2006/relationships/slideLayout" Target="../slideLayouts/slideLayout5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png"/><Relationship Id="rId10" Type="http://schemas.openxmlformats.org/officeDocument/2006/relationships/image" Target="../media/image53.jpeg"/><Relationship Id="rId19" Type="http://schemas.openxmlformats.org/officeDocument/2006/relationships/image" Target="../media/image61.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5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45.png"/><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60.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1.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3.png"/><Relationship Id="rId7" Type="http://schemas.openxmlformats.org/officeDocument/2006/relationships/image" Target="../media/image84.jpeg"/><Relationship Id="rId2" Type="http://schemas.openxmlformats.org/officeDocument/2006/relationships/image" Target="../media/image62.jpeg"/><Relationship Id="rId1" Type="http://schemas.openxmlformats.org/officeDocument/2006/relationships/slideLayout" Target="../slideLayouts/slideLayout5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9.xml.rels><?xml version="1.0" encoding="UTF-8" standalone="yes"?>
<Relationships xmlns="http://schemas.openxmlformats.org/package/2006/relationships"><Relationship Id="rId8" Type="http://schemas.openxmlformats.org/officeDocument/2006/relationships/image" Target="../media/image89.jpeg"/><Relationship Id="rId3" Type="http://schemas.microsoft.com/office/2018/10/relationships/comments" Target="../comments/modernComment_7FFFFFE8_E80CA2CA.xml"/><Relationship Id="rId7"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D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C6705-D5B5-0D06-152C-5EE48B488525}"/>
              </a:ext>
            </a:extLst>
          </p:cNvPr>
          <p:cNvPicPr>
            <a:picLocks noChangeAspect="1"/>
          </p:cNvPicPr>
          <p:nvPr/>
        </p:nvPicPr>
        <p:blipFill>
          <a:blip r:embed="rId3" cstate="print">
            <a:extLst>
              <a:ext uri="{28A0092B-C50C-407E-A947-70E740481C1C}">
                <a14:useLocalDpi xmlns:a14="http://schemas.microsoft.com/office/drawing/2010/main"/>
              </a:ext>
            </a:extLst>
          </a:blip>
          <a:srcRect t="3725" b="12906"/>
          <a:stretch/>
        </p:blipFill>
        <p:spPr>
          <a:xfrm>
            <a:off x="0" y="1138839"/>
            <a:ext cx="12192000" cy="5719161"/>
          </a:xfrm>
          <a:prstGeom prst="rect">
            <a:avLst/>
          </a:prstGeom>
        </p:spPr>
      </p:pic>
      <p:sp>
        <p:nvSpPr>
          <p:cNvPr id="3" name="Slide Number Placeholder 2" hidden="1">
            <a:extLst>
              <a:ext uri="{FF2B5EF4-FFF2-40B4-BE49-F238E27FC236}">
                <a16:creationId xmlns:a16="http://schemas.microsoft.com/office/drawing/2014/main" id="{76C751E1-5B08-D4A5-F78F-A329DA8DCB8B}"/>
              </a:ext>
            </a:extLst>
          </p:cNvPr>
          <p:cNvSpPr>
            <a:spLocks noGrp="1"/>
          </p:cNvSpPr>
          <p:nvPr>
            <p:ph type="sldNum" sz="quarter" idx="4294967295"/>
          </p:nvPr>
        </p:nvSpPr>
        <p:spPr>
          <a:xfrm>
            <a:off x="10930107" y="6372000"/>
            <a:ext cx="720000" cy="180000"/>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B868178-02AE-42FC-958D-6B8F13B60175}" type="slidenum">
              <a:rPr kumimoji="0" lang="en-GB" sz="1800" b="0" i="0" u="none" strike="noStrike" kern="1200" cap="none" spc="0" normalizeH="0" baseline="0" noProof="0" smtClean="0">
                <a:ln>
                  <a:noFill/>
                </a:ln>
                <a:solidFill>
                  <a:prstClr val="black"/>
                </a:solidFill>
                <a:effectLst/>
                <a:uLnTx/>
                <a:uFillTx/>
                <a:latin typeface="Gotham Rounded"/>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a:t>
            </a:fld>
            <a:endParaRPr kumimoji="0" lang="en-GB" sz="1800" b="0" i="0" u="none" strike="noStrike" kern="1200" cap="none" spc="0" normalizeH="0" baseline="0" noProof="0" dirty="0">
              <a:ln>
                <a:noFill/>
              </a:ln>
              <a:solidFill>
                <a:prstClr val="black"/>
              </a:solidFill>
              <a:effectLst/>
              <a:uLnTx/>
              <a:uFillTx/>
              <a:latin typeface="Gotham Rounded"/>
              <a:ea typeface="+mn-ea"/>
              <a:cs typeface="+mn-cs"/>
            </a:endParaRPr>
          </a:p>
        </p:txBody>
      </p:sp>
      <p:sp>
        <p:nvSpPr>
          <p:cNvPr id="5" name="Title 1">
            <a:extLst>
              <a:ext uri="{FF2B5EF4-FFF2-40B4-BE49-F238E27FC236}">
                <a16:creationId xmlns:a16="http://schemas.microsoft.com/office/drawing/2014/main" id="{3391352F-5BCB-73B5-48A7-B8820510A2A8}"/>
              </a:ext>
            </a:extLst>
          </p:cNvPr>
          <p:cNvSpPr txBox="1">
            <a:spLocks/>
          </p:cNvSpPr>
          <p:nvPr/>
        </p:nvSpPr>
        <p:spPr>
          <a:xfrm>
            <a:off x="726790" y="1221412"/>
            <a:ext cx="10165080" cy="4893497"/>
          </a:xfrm>
          <a:prstGeom prst="rect">
            <a:avLst/>
          </a:prstGeom>
        </p:spPr>
        <p:txBody>
          <a:bodyPr anchor="t"/>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3600" b="0" i="0" u="none" strike="noStrike" kern="1200" cap="all" spc="0" normalizeH="0" baseline="0" noProof="0" dirty="0">
                <a:ln>
                  <a:noFill/>
                </a:ln>
                <a:solidFill>
                  <a:srgbClr val="F08323"/>
                </a:solidFill>
                <a:effectLst/>
                <a:uLnTx/>
                <a:uFillTx/>
                <a:latin typeface="Gotham Rounded"/>
                <a:ea typeface="+mj-ea"/>
                <a:cs typeface="+mj-cs"/>
              </a:rPr>
              <a:t>delivering </a:t>
            </a:r>
            <a:r>
              <a:rPr kumimoji="0" lang="en-GB" sz="3600" b="0" i="0" u="none" strike="noStrike" kern="1200" cap="all" spc="0" normalizeH="0" baseline="0" noProof="0" dirty="0">
                <a:ln>
                  <a:noFill/>
                </a:ln>
                <a:solidFill>
                  <a:prstClr val="white"/>
                </a:solidFill>
                <a:effectLst/>
                <a:uLnTx/>
                <a:uFillTx/>
                <a:latin typeface="Gotham Rounded"/>
                <a:ea typeface="+mj-ea"/>
                <a:cs typeface="+mj-cs"/>
              </a:rPr>
              <a:t>fusion power </a:t>
            </a:r>
            <a:r>
              <a:rPr kumimoji="0" lang="en-GB" sz="3600" b="0" i="0" u="none" strike="noStrike" kern="1200" cap="all" spc="0" normalizeH="0" baseline="0" noProof="0" dirty="0">
                <a:ln>
                  <a:noFill/>
                </a:ln>
                <a:solidFill>
                  <a:srgbClr val="F08323"/>
                </a:solidFill>
                <a:effectLst/>
                <a:uLnTx/>
                <a:uFillTx/>
                <a:latin typeface="Gotham Rounded"/>
                <a:ea typeface="+mj-ea"/>
                <a:cs typeface="+mj-cs"/>
              </a:rPr>
              <a:t>and transformative superconducting  magnet technology</a:t>
            </a:r>
          </a:p>
        </p:txBody>
      </p:sp>
      <p:sp>
        <p:nvSpPr>
          <p:cNvPr id="7" name="Rectangle 6">
            <a:extLst>
              <a:ext uri="{FF2B5EF4-FFF2-40B4-BE49-F238E27FC236}">
                <a16:creationId xmlns:a16="http://schemas.microsoft.com/office/drawing/2014/main" id="{EA48E9C1-D68A-49A5-6A2B-BF7DA7D93B9E}"/>
              </a:ext>
            </a:extLst>
          </p:cNvPr>
          <p:cNvSpPr>
            <a:spLocks/>
          </p:cNvSpPr>
          <p:nvPr/>
        </p:nvSpPr>
        <p:spPr>
          <a:xfrm flipV="1">
            <a:off x="406400" y="6457861"/>
            <a:ext cx="9720000" cy="18000"/>
          </a:xfrm>
          <a:prstGeom prst="rect">
            <a:avLst/>
          </a:prstGeom>
          <a:gradFill flip="none" rotWithShape="1">
            <a:gsLst>
              <a:gs pos="0">
                <a:schemeClr val="accent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pic>
        <p:nvPicPr>
          <p:cNvPr id="9" name="Picture 8" descr="A black background with white text&#10;&#10;Description automatically generated">
            <a:extLst>
              <a:ext uri="{FF2B5EF4-FFF2-40B4-BE49-F238E27FC236}">
                <a16:creationId xmlns:a16="http://schemas.microsoft.com/office/drawing/2014/main" id="{8D6A9D74-74B0-9651-BE7F-6E0EC769DD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38049" y="6197481"/>
            <a:ext cx="1442301" cy="349037"/>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310D39F8-8DA9-1500-5583-0D3A0E85AB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58625" y="239919"/>
            <a:ext cx="3074751" cy="744090"/>
          </a:xfrm>
          <a:prstGeom prst="rect">
            <a:avLst/>
          </a:prstGeom>
        </p:spPr>
      </p:pic>
      <p:sp>
        <p:nvSpPr>
          <p:cNvPr id="14" name="Rectangle 13">
            <a:extLst>
              <a:ext uri="{FF2B5EF4-FFF2-40B4-BE49-F238E27FC236}">
                <a16:creationId xmlns:a16="http://schemas.microsoft.com/office/drawing/2014/main" id="{D564A9A0-1D3E-9BD1-5740-8C6522375B86}"/>
              </a:ext>
            </a:extLst>
          </p:cNvPr>
          <p:cNvSpPr/>
          <p:nvPr/>
        </p:nvSpPr>
        <p:spPr>
          <a:xfrm>
            <a:off x="4224215" y="6310468"/>
            <a:ext cx="3743569" cy="294785"/>
          </a:xfrm>
          <a:prstGeom prst="rect">
            <a:avLst/>
          </a:prstGeom>
          <a:solidFill>
            <a:srgbClr val="001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Gotham Rounded"/>
                <a:ea typeface="+mn-ea"/>
                <a:cs typeface="+mn-cs"/>
              </a:rPr>
              <a:t>Fusion Power Associates 2024</a:t>
            </a:r>
          </a:p>
        </p:txBody>
      </p:sp>
    </p:spTree>
    <p:extLst>
      <p:ext uri="{BB962C8B-B14F-4D97-AF65-F5344CB8AC3E}">
        <p14:creationId xmlns:p14="http://schemas.microsoft.com/office/powerpoint/2010/main" val="277650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91B6EB81-F0E2-C143-DA30-2252292DC5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39396" y="6198128"/>
            <a:ext cx="1441723" cy="349037"/>
          </a:xfrm>
          <a:prstGeom prst="rect">
            <a:avLst/>
          </a:prstGeom>
        </p:spPr>
      </p:pic>
      <p:sp>
        <p:nvSpPr>
          <p:cNvPr id="15" name="Rectangle 14">
            <a:extLst>
              <a:ext uri="{FF2B5EF4-FFF2-40B4-BE49-F238E27FC236}">
                <a16:creationId xmlns:a16="http://schemas.microsoft.com/office/drawing/2014/main" id="{A316F896-5546-CEE0-3D5B-3A04839BD9FA}"/>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2" name="Rectangle 11">
            <a:extLst>
              <a:ext uri="{FF2B5EF4-FFF2-40B4-BE49-F238E27FC236}">
                <a16:creationId xmlns:a16="http://schemas.microsoft.com/office/drawing/2014/main" id="{0027A929-36C2-1074-221B-C237E66EB199}"/>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8" name="Title 1">
            <a:extLst>
              <a:ext uri="{FF2B5EF4-FFF2-40B4-BE49-F238E27FC236}">
                <a16:creationId xmlns:a16="http://schemas.microsoft.com/office/drawing/2014/main" id="{8A3ABBF5-0AAC-2949-8014-C337FDFBD284}"/>
              </a:ext>
            </a:extLst>
          </p:cNvPr>
          <p:cNvSpPr txBox="1">
            <a:spLocks/>
          </p:cNvSpPr>
          <p:nvPr/>
        </p:nvSpPr>
        <p:spPr>
          <a:xfrm>
            <a:off x="406400" y="236334"/>
            <a:ext cx="11379202" cy="467953"/>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600" b="0" i="0" u="none" strike="noStrike" kern="1200" cap="all" spc="0" normalizeH="0" baseline="0" noProof="0" dirty="0">
                <a:ln>
                  <a:noFill/>
                </a:ln>
                <a:solidFill>
                  <a:srgbClr val="F08323"/>
                </a:solidFill>
                <a:effectLst/>
                <a:uLnTx/>
                <a:uFillTx/>
                <a:latin typeface="Gotham Rounded"/>
                <a:ea typeface="+mj-ea"/>
                <a:cs typeface="+mj-cs"/>
              </a:rPr>
              <a:t>Our roadmap Strategy</a:t>
            </a:r>
          </a:p>
        </p:txBody>
      </p:sp>
      <p:sp>
        <p:nvSpPr>
          <p:cNvPr id="2" name="Arrow: Pentagon 1">
            <a:extLst>
              <a:ext uri="{FF2B5EF4-FFF2-40B4-BE49-F238E27FC236}">
                <a16:creationId xmlns:a16="http://schemas.microsoft.com/office/drawing/2014/main" id="{DF097B24-BB2E-2682-E53E-7A9A60B3FA0E}"/>
              </a:ext>
            </a:extLst>
          </p:cNvPr>
          <p:cNvSpPr/>
          <p:nvPr/>
        </p:nvSpPr>
        <p:spPr>
          <a:xfrm>
            <a:off x="645211" y="1112702"/>
            <a:ext cx="2931252" cy="4902062"/>
          </a:xfrm>
          <a:prstGeom prst="homePlate">
            <a:avLst>
              <a:gd name="adj" fmla="val 12206"/>
            </a:avLst>
          </a:prstGeom>
          <a:noFill/>
          <a:ln>
            <a:solidFill>
              <a:srgbClr val="F08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3" name="Picture 2">
            <a:extLst>
              <a:ext uri="{FF2B5EF4-FFF2-40B4-BE49-F238E27FC236}">
                <a16:creationId xmlns:a16="http://schemas.microsoft.com/office/drawing/2014/main" id="{7E17966D-2E36-F26E-48D5-1BC6B86A616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27015" r="9899"/>
          <a:stretch/>
        </p:blipFill>
        <p:spPr>
          <a:xfrm>
            <a:off x="1031743" y="1614754"/>
            <a:ext cx="1865751" cy="1662648"/>
          </a:xfrm>
          <a:prstGeom prst="rect">
            <a:avLst/>
          </a:prstGeom>
        </p:spPr>
      </p:pic>
      <p:sp>
        <p:nvSpPr>
          <p:cNvPr id="5" name="TextBox 4">
            <a:extLst>
              <a:ext uri="{FF2B5EF4-FFF2-40B4-BE49-F238E27FC236}">
                <a16:creationId xmlns:a16="http://schemas.microsoft.com/office/drawing/2014/main" id="{E74E479E-907E-6F72-E98A-DC18B0B611D5}"/>
              </a:ext>
            </a:extLst>
          </p:cNvPr>
          <p:cNvSpPr txBox="1"/>
          <p:nvPr/>
        </p:nvSpPr>
        <p:spPr>
          <a:xfrm>
            <a:off x="884132" y="1195171"/>
            <a:ext cx="186575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1200" cap="none" spc="0" normalizeH="0" baseline="0" noProof="0" dirty="0">
                <a:ln>
                  <a:noFill/>
                </a:ln>
                <a:solidFill>
                  <a:srgbClr val="4B5D6B"/>
                </a:solidFill>
                <a:effectLst/>
                <a:uLnTx/>
                <a:uFillTx/>
                <a:latin typeface="Gotham Rounded"/>
                <a:ea typeface="+mn-ea"/>
                <a:cs typeface="+mn-cs"/>
              </a:rPr>
              <a:t>Design blueprint</a:t>
            </a:r>
          </a:p>
        </p:txBody>
      </p:sp>
      <p:sp>
        <p:nvSpPr>
          <p:cNvPr id="6" name="TextBox 5">
            <a:extLst>
              <a:ext uri="{FF2B5EF4-FFF2-40B4-BE49-F238E27FC236}">
                <a16:creationId xmlns:a16="http://schemas.microsoft.com/office/drawing/2014/main" id="{07F707D0-E78F-37C5-9D16-29CE509C03A4}"/>
              </a:ext>
            </a:extLst>
          </p:cNvPr>
          <p:cNvSpPr txBox="1"/>
          <p:nvPr/>
        </p:nvSpPr>
        <p:spPr>
          <a:xfrm>
            <a:off x="645212" y="3349786"/>
            <a:ext cx="2485572" cy="276998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Leading design for fusion devices incl. pilot plants (e.g. U.S. FPP) and intermediate devices (STX)</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Based on most credible and commercially viable route to fusion energy (ST)</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Incorporating our core enabling technology and integrating others’ technologies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srgbClr val="4B5D6B"/>
              </a:solidFill>
              <a:effectLst/>
              <a:uLnTx/>
              <a:uFillTx/>
              <a:latin typeface="Gotham Rounded"/>
              <a:ea typeface="+mn-ea"/>
              <a:cs typeface="+mn-cs"/>
            </a:endParaRPr>
          </a:p>
        </p:txBody>
      </p:sp>
      <p:sp>
        <p:nvSpPr>
          <p:cNvPr id="8" name="TextBox 7">
            <a:extLst>
              <a:ext uri="{FF2B5EF4-FFF2-40B4-BE49-F238E27FC236}">
                <a16:creationId xmlns:a16="http://schemas.microsoft.com/office/drawing/2014/main" id="{C031343B-CEDE-763F-C6FD-EAE4C3424AFD}"/>
              </a:ext>
            </a:extLst>
          </p:cNvPr>
          <p:cNvSpPr txBox="1"/>
          <p:nvPr/>
        </p:nvSpPr>
        <p:spPr>
          <a:xfrm>
            <a:off x="4535080" y="1198408"/>
            <a:ext cx="16588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1200" cap="none" spc="0" normalizeH="0" baseline="0" noProof="0" dirty="0">
                <a:ln>
                  <a:noFill/>
                </a:ln>
                <a:solidFill>
                  <a:srgbClr val="4B5D6B"/>
                </a:solidFill>
                <a:effectLst/>
                <a:uLnTx/>
                <a:uFillTx/>
                <a:latin typeface="Gotham Rounded"/>
                <a:ea typeface="+mn-ea"/>
                <a:cs typeface="+mn-cs"/>
              </a:rPr>
              <a:t>Technology</a:t>
            </a:r>
          </a:p>
        </p:txBody>
      </p:sp>
      <p:sp>
        <p:nvSpPr>
          <p:cNvPr id="11" name="Arrow: Right 10">
            <a:extLst>
              <a:ext uri="{FF2B5EF4-FFF2-40B4-BE49-F238E27FC236}">
                <a16:creationId xmlns:a16="http://schemas.microsoft.com/office/drawing/2014/main" id="{42AAE367-123F-BCD4-A552-66FF6FA0C135}"/>
              </a:ext>
            </a:extLst>
          </p:cNvPr>
          <p:cNvSpPr/>
          <p:nvPr/>
        </p:nvSpPr>
        <p:spPr>
          <a:xfrm rot="20317191">
            <a:off x="3556845" y="2183468"/>
            <a:ext cx="544286" cy="32938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3" name="Arrow: Right 12">
            <a:extLst>
              <a:ext uri="{FF2B5EF4-FFF2-40B4-BE49-F238E27FC236}">
                <a16:creationId xmlns:a16="http://schemas.microsoft.com/office/drawing/2014/main" id="{B20A90BB-30AE-F008-10A5-031D9CEFACB0}"/>
              </a:ext>
            </a:extLst>
          </p:cNvPr>
          <p:cNvSpPr/>
          <p:nvPr/>
        </p:nvSpPr>
        <p:spPr>
          <a:xfrm rot="9357505">
            <a:off x="3606728" y="2545203"/>
            <a:ext cx="544286" cy="32938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4" name="Arrow: Right 13">
            <a:extLst>
              <a:ext uri="{FF2B5EF4-FFF2-40B4-BE49-F238E27FC236}">
                <a16:creationId xmlns:a16="http://schemas.microsoft.com/office/drawing/2014/main" id="{75BA7342-409F-1804-D872-7A2905678891}"/>
              </a:ext>
            </a:extLst>
          </p:cNvPr>
          <p:cNvSpPr/>
          <p:nvPr/>
        </p:nvSpPr>
        <p:spPr>
          <a:xfrm rot="1715878">
            <a:off x="3600880" y="4167148"/>
            <a:ext cx="544286" cy="32938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6" name="Arrow: Right 15">
            <a:extLst>
              <a:ext uri="{FF2B5EF4-FFF2-40B4-BE49-F238E27FC236}">
                <a16:creationId xmlns:a16="http://schemas.microsoft.com/office/drawing/2014/main" id="{F593BCEB-2093-0BA5-E4C5-A7C28D8B4A6A}"/>
              </a:ext>
            </a:extLst>
          </p:cNvPr>
          <p:cNvSpPr/>
          <p:nvPr/>
        </p:nvSpPr>
        <p:spPr>
          <a:xfrm rot="12356192">
            <a:off x="3511803" y="4553301"/>
            <a:ext cx="544286" cy="32938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38" name="Arrow: Pentagon 37">
            <a:extLst>
              <a:ext uri="{FF2B5EF4-FFF2-40B4-BE49-F238E27FC236}">
                <a16:creationId xmlns:a16="http://schemas.microsoft.com/office/drawing/2014/main" id="{545D4737-64B4-F691-5AB0-81C360EC686C}"/>
              </a:ext>
            </a:extLst>
          </p:cNvPr>
          <p:cNvSpPr/>
          <p:nvPr/>
        </p:nvSpPr>
        <p:spPr>
          <a:xfrm>
            <a:off x="4437108" y="1112702"/>
            <a:ext cx="2931252" cy="2357472"/>
          </a:xfrm>
          <a:prstGeom prst="homePlate">
            <a:avLst>
              <a:gd name="adj" fmla="val 12206"/>
            </a:avLst>
          </a:prstGeom>
          <a:noFill/>
          <a:ln>
            <a:solidFill>
              <a:srgbClr val="F08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39" name="Arrow: Pentagon 38">
            <a:extLst>
              <a:ext uri="{FF2B5EF4-FFF2-40B4-BE49-F238E27FC236}">
                <a16:creationId xmlns:a16="http://schemas.microsoft.com/office/drawing/2014/main" id="{90EBA852-073A-9B4C-08BC-E226DE69FD11}"/>
              </a:ext>
            </a:extLst>
          </p:cNvPr>
          <p:cNvSpPr/>
          <p:nvPr/>
        </p:nvSpPr>
        <p:spPr>
          <a:xfrm>
            <a:off x="4437108" y="3657292"/>
            <a:ext cx="2931252" cy="2357472"/>
          </a:xfrm>
          <a:prstGeom prst="homePlate">
            <a:avLst>
              <a:gd name="adj" fmla="val 12206"/>
            </a:avLst>
          </a:prstGeom>
          <a:noFill/>
          <a:ln>
            <a:solidFill>
              <a:srgbClr val="F08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1" name="TextBox 40">
            <a:extLst>
              <a:ext uri="{FF2B5EF4-FFF2-40B4-BE49-F238E27FC236}">
                <a16:creationId xmlns:a16="http://schemas.microsoft.com/office/drawing/2014/main" id="{B59EC84A-3A2B-0105-0730-FE337FB03F68}"/>
              </a:ext>
            </a:extLst>
          </p:cNvPr>
          <p:cNvSpPr txBox="1"/>
          <p:nvPr/>
        </p:nvSpPr>
        <p:spPr>
          <a:xfrm>
            <a:off x="4534229" y="1531879"/>
            <a:ext cx="2591779" cy="98488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Develop core enabling technology, IP and expertise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Collaboration with academic and industrial partners</a:t>
            </a:r>
          </a:p>
        </p:txBody>
      </p:sp>
      <p:sp>
        <p:nvSpPr>
          <p:cNvPr id="42" name="Arrow: Pentagon 41">
            <a:extLst>
              <a:ext uri="{FF2B5EF4-FFF2-40B4-BE49-F238E27FC236}">
                <a16:creationId xmlns:a16="http://schemas.microsoft.com/office/drawing/2014/main" id="{E85D95F5-C32E-9EB7-B70B-98908EF251DC}"/>
              </a:ext>
            </a:extLst>
          </p:cNvPr>
          <p:cNvSpPr/>
          <p:nvPr/>
        </p:nvSpPr>
        <p:spPr>
          <a:xfrm>
            <a:off x="8229005" y="3078501"/>
            <a:ext cx="3075040" cy="2970079"/>
          </a:xfrm>
          <a:prstGeom prst="homePlate">
            <a:avLst>
              <a:gd name="adj" fmla="val 12206"/>
            </a:avLst>
          </a:prstGeom>
          <a:noFill/>
          <a:ln>
            <a:solidFill>
              <a:srgbClr val="F08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3" name="Arrow: Pentagon 42">
            <a:extLst>
              <a:ext uri="{FF2B5EF4-FFF2-40B4-BE49-F238E27FC236}">
                <a16:creationId xmlns:a16="http://schemas.microsoft.com/office/drawing/2014/main" id="{624BB55E-A133-8F03-92DC-1D18B1270148}"/>
              </a:ext>
            </a:extLst>
          </p:cNvPr>
          <p:cNvSpPr/>
          <p:nvPr/>
        </p:nvSpPr>
        <p:spPr>
          <a:xfrm>
            <a:off x="8229004" y="1112702"/>
            <a:ext cx="3075041" cy="1735106"/>
          </a:xfrm>
          <a:prstGeom prst="homePlate">
            <a:avLst>
              <a:gd name="adj" fmla="val 12206"/>
            </a:avLst>
          </a:prstGeom>
          <a:noFill/>
          <a:ln>
            <a:solidFill>
              <a:srgbClr val="275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4" name="TextBox 43">
            <a:extLst>
              <a:ext uri="{FF2B5EF4-FFF2-40B4-BE49-F238E27FC236}">
                <a16:creationId xmlns:a16="http://schemas.microsoft.com/office/drawing/2014/main" id="{DEB8B628-5CD1-3E87-3AC3-D0324C2D5776}"/>
              </a:ext>
            </a:extLst>
          </p:cNvPr>
          <p:cNvSpPr txBox="1"/>
          <p:nvPr/>
        </p:nvSpPr>
        <p:spPr>
          <a:xfrm>
            <a:off x="4535080" y="3806531"/>
            <a:ext cx="249380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1200" cap="none" spc="0" normalizeH="0" baseline="0" noProof="0" dirty="0">
                <a:ln>
                  <a:noFill/>
                </a:ln>
                <a:solidFill>
                  <a:srgbClr val="4B5D6B"/>
                </a:solidFill>
                <a:effectLst/>
                <a:uLnTx/>
                <a:uFillTx/>
                <a:latin typeface="Gotham Rounded"/>
                <a:ea typeface="+mn-ea"/>
                <a:cs typeface="+mn-cs"/>
              </a:rPr>
              <a:t>Integration / ecosystem </a:t>
            </a:r>
          </a:p>
        </p:txBody>
      </p:sp>
      <p:sp>
        <p:nvSpPr>
          <p:cNvPr id="45" name="TextBox 44">
            <a:extLst>
              <a:ext uri="{FF2B5EF4-FFF2-40B4-BE49-F238E27FC236}">
                <a16:creationId xmlns:a16="http://schemas.microsoft.com/office/drawing/2014/main" id="{E0AC7033-C95B-7867-6863-F1B5784CE0A3}"/>
              </a:ext>
            </a:extLst>
          </p:cNvPr>
          <p:cNvSpPr txBox="1"/>
          <p:nvPr/>
        </p:nvSpPr>
        <p:spPr>
          <a:xfrm>
            <a:off x="4409551" y="4225550"/>
            <a:ext cx="2931252" cy="169277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Build industrial consortia to accelerate fusion build-out</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Licence plant design and enabling IP to industrial partners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Integrate non-proprietary technologies e.g. power and cryogenic systems</a:t>
            </a:r>
          </a:p>
        </p:txBody>
      </p:sp>
      <p:pic>
        <p:nvPicPr>
          <p:cNvPr id="47" name="Picture 46">
            <a:extLst>
              <a:ext uri="{FF2B5EF4-FFF2-40B4-BE49-F238E27FC236}">
                <a16:creationId xmlns:a16="http://schemas.microsoft.com/office/drawing/2014/main" id="{DA87880B-120D-CA4B-BE41-410B142C70C0}"/>
              </a:ext>
            </a:extLst>
          </p:cNvPr>
          <p:cNvPicPr>
            <a:picLocks noChangeAspect="1"/>
          </p:cNvPicPr>
          <p:nvPr/>
        </p:nvPicPr>
        <p:blipFill>
          <a:blip r:embed="rId5" cstate="print">
            <a:extLst>
              <a:ext uri="{28A0092B-C50C-407E-A947-70E740481C1C}">
                <a14:useLocalDpi xmlns:a14="http://schemas.microsoft.com/office/drawing/2010/main"/>
              </a:ext>
            </a:extLst>
          </a:blip>
          <a:srcRect l="735" t="18057" r="-735" b="27441"/>
          <a:stretch/>
        </p:blipFill>
        <p:spPr>
          <a:xfrm>
            <a:off x="4729659" y="2601945"/>
            <a:ext cx="2299227" cy="718672"/>
          </a:xfrm>
          <a:prstGeom prst="homePlate">
            <a:avLst>
              <a:gd name="adj" fmla="val 23805"/>
            </a:avLst>
          </a:prstGeom>
        </p:spPr>
      </p:pic>
      <p:sp>
        <p:nvSpPr>
          <p:cNvPr id="48" name="Arrow: Right 47">
            <a:extLst>
              <a:ext uri="{FF2B5EF4-FFF2-40B4-BE49-F238E27FC236}">
                <a16:creationId xmlns:a16="http://schemas.microsoft.com/office/drawing/2014/main" id="{3B6C59C9-EF6B-2F41-248D-5C4307921520}"/>
              </a:ext>
            </a:extLst>
          </p:cNvPr>
          <p:cNvSpPr/>
          <p:nvPr/>
        </p:nvSpPr>
        <p:spPr>
          <a:xfrm rot="20577547">
            <a:off x="7439570" y="3951111"/>
            <a:ext cx="544286" cy="32938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51" name="TextBox 50">
            <a:extLst>
              <a:ext uri="{FF2B5EF4-FFF2-40B4-BE49-F238E27FC236}">
                <a16:creationId xmlns:a16="http://schemas.microsoft.com/office/drawing/2014/main" id="{0803EFDA-152D-2074-233C-EDCD3FD89482}"/>
              </a:ext>
            </a:extLst>
          </p:cNvPr>
          <p:cNvSpPr txBox="1"/>
          <p:nvPr/>
        </p:nvSpPr>
        <p:spPr>
          <a:xfrm>
            <a:off x="8244439" y="1748708"/>
            <a:ext cx="3075041" cy="98488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Exceptional commercial potential for fusion, renewable energy, science, mobility and security</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Providing early revenues</a:t>
            </a:r>
          </a:p>
        </p:txBody>
      </p:sp>
      <p:pic>
        <p:nvPicPr>
          <p:cNvPr id="52" name="Picture 51">
            <a:extLst>
              <a:ext uri="{FF2B5EF4-FFF2-40B4-BE49-F238E27FC236}">
                <a16:creationId xmlns:a16="http://schemas.microsoft.com/office/drawing/2014/main" id="{5B2CB537-3EDF-8537-E4F4-6C5FF1BA68DF}"/>
              </a:ext>
            </a:extLst>
          </p:cNvPr>
          <p:cNvPicPr>
            <a:picLocks noChangeAspect="1"/>
          </p:cNvPicPr>
          <p:nvPr/>
        </p:nvPicPr>
        <p:blipFill>
          <a:blip r:embed="rId6" cstate="print">
            <a:extLst>
              <a:ext uri="{28A0092B-C50C-407E-A947-70E740481C1C}">
                <a14:useLocalDpi xmlns:a14="http://schemas.microsoft.com/office/drawing/2010/main"/>
              </a:ext>
            </a:extLst>
          </a:blip>
          <a:srcRect t="5000" b="5000"/>
          <a:stretch/>
        </p:blipFill>
        <p:spPr>
          <a:xfrm>
            <a:off x="9781959" y="5477728"/>
            <a:ext cx="857067" cy="514242"/>
          </a:xfrm>
          <a:prstGeom prst="rect">
            <a:avLst/>
          </a:prstGeom>
          <a:ln w="9525">
            <a:solidFill>
              <a:schemeClr val="tx1"/>
            </a:solidFill>
          </a:ln>
        </p:spPr>
      </p:pic>
      <p:pic>
        <p:nvPicPr>
          <p:cNvPr id="53" name="Picture 52">
            <a:extLst>
              <a:ext uri="{FF2B5EF4-FFF2-40B4-BE49-F238E27FC236}">
                <a16:creationId xmlns:a16="http://schemas.microsoft.com/office/drawing/2014/main" id="{0C82194B-90BC-FB56-3BEB-095B9544D7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74898" y="5461123"/>
            <a:ext cx="857070" cy="514242"/>
          </a:xfrm>
          <a:prstGeom prst="rect">
            <a:avLst/>
          </a:prstGeom>
        </p:spPr>
      </p:pic>
      <p:pic>
        <p:nvPicPr>
          <p:cNvPr id="54" name="Picture 2" descr="Flag of the United States of America | History, Meaning, Facts, &amp; Design |  Britannica">
            <a:extLst>
              <a:ext uri="{FF2B5EF4-FFF2-40B4-BE49-F238E27FC236}">
                <a16:creationId xmlns:a16="http://schemas.microsoft.com/office/drawing/2014/main" id="{7850BF2D-48B7-2C4B-CAEA-59010FD85B8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275484" y="4857502"/>
            <a:ext cx="837941" cy="502763"/>
          </a:xfrm>
          <a:prstGeom prst="rect">
            <a:avLst/>
          </a:prstGeom>
          <a:noFill/>
          <a:extLst>
            <a:ext uri="{909E8E84-426E-40DD-AFC4-6F175D3DCCD1}">
              <a14:hiddenFill xmlns:a14="http://schemas.microsoft.com/office/drawing/2010/main">
                <a:solidFill>
                  <a:srgbClr val="FFFFFF"/>
                </a:solidFill>
              </a14:hiddenFill>
            </a:ext>
          </a:extLst>
        </p:spPr>
      </p:pic>
      <p:sp>
        <p:nvSpPr>
          <p:cNvPr id="55" name="Arrow: Right 54">
            <a:extLst>
              <a:ext uri="{FF2B5EF4-FFF2-40B4-BE49-F238E27FC236}">
                <a16:creationId xmlns:a16="http://schemas.microsoft.com/office/drawing/2014/main" id="{2792AD3B-BF1A-E579-5B6F-12C96C96C01D}"/>
              </a:ext>
            </a:extLst>
          </p:cNvPr>
          <p:cNvSpPr/>
          <p:nvPr/>
        </p:nvSpPr>
        <p:spPr>
          <a:xfrm rot="1549702">
            <a:off x="7427407" y="3155925"/>
            <a:ext cx="544286" cy="32938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56" name="Arrow: Right 55">
            <a:extLst>
              <a:ext uri="{FF2B5EF4-FFF2-40B4-BE49-F238E27FC236}">
                <a16:creationId xmlns:a16="http://schemas.microsoft.com/office/drawing/2014/main" id="{1B323E7B-98C9-FC81-48C4-66058D7C0B5B}"/>
              </a:ext>
            </a:extLst>
          </p:cNvPr>
          <p:cNvSpPr/>
          <p:nvPr/>
        </p:nvSpPr>
        <p:spPr>
          <a:xfrm rot="20790737">
            <a:off x="7494589" y="1568848"/>
            <a:ext cx="544286" cy="329385"/>
          </a:xfrm>
          <a:prstGeom prst="rightArrow">
            <a:avLst/>
          </a:prstGeom>
          <a:solidFill>
            <a:srgbClr val="275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58" name="TextBox 57">
            <a:extLst>
              <a:ext uri="{FF2B5EF4-FFF2-40B4-BE49-F238E27FC236}">
                <a16:creationId xmlns:a16="http://schemas.microsoft.com/office/drawing/2014/main" id="{59C97B3C-751F-B69B-9011-A78794F13DEA}"/>
              </a:ext>
            </a:extLst>
          </p:cNvPr>
          <p:cNvSpPr txBox="1"/>
          <p:nvPr/>
        </p:nvSpPr>
        <p:spPr>
          <a:xfrm>
            <a:off x="8396236" y="3166728"/>
            <a:ext cx="25964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1200" cap="none" spc="0" normalizeH="0" baseline="0" noProof="0" dirty="0">
                <a:ln>
                  <a:noFill/>
                </a:ln>
                <a:solidFill>
                  <a:srgbClr val="4B5D6B"/>
                </a:solidFill>
                <a:effectLst/>
                <a:uLnTx/>
                <a:uFillTx/>
                <a:latin typeface="Gotham Rounded"/>
                <a:ea typeface="+mn-ea"/>
                <a:cs typeface="+mn-cs"/>
              </a:rPr>
              <a:t>Demonstration and global deployment in partnership </a:t>
            </a:r>
          </a:p>
        </p:txBody>
      </p:sp>
      <p:pic>
        <p:nvPicPr>
          <p:cNvPr id="60" name="Picture 59">
            <a:extLst>
              <a:ext uri="{FF2B5EF4-FFF2-40B4-BE49-F238E27FC236}">
                <a16:creationId xmlns:a16="http://schemas.microsoft.com/office/drawing/2014/main" id="{94DA0E37-5EF2-AA4B-B887-77559E41F7C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44439" y="1084202"/>
            <a:ext cx="1917988" cy="714999"/>
          </a:xfrm>
          <a:prstGeom prst="rect">
            <a:avLst/>
          </a:prstGeom>
        </p:spPr>
      </p:pic>
      <p:sp>
        <p:nvSpPr>
          <p:cNvPr id="61" name="TextBox 60">
            <a:extLst>
              <a:ext uri="{FF2B5EF4-FFF2-40B4-BE49-F238E27FC236}">
                <a16:creationId xmlns:a16="http://schemas.microsoft.com/office/drawing/2014/main" id="{1CF74979-2715-C99C-984F-813F0E3C11DA}"/>
              </a:ext>
            </a:extLst>
          </p:cNvPr>
          <p:cNvSpPr txBox="1"/>
          <p:nvPr/>
        </p:nvSpPr>
        <p:spPr>
          <a:xfrm>
            <a:off x="8299009" y="3761737"/>
            <a:ext cx="2790893" cy="101566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Build partnerships with industry and governments, putting our expertise,  technology and IP at the heart of fusion energy demonstration and roll-out</a:t>
            </a:r>
          </a:p>
        </p:txBody>
      </p:sp>
    </p:spTree>
    <p:extLst>
      <p:ext uri="{BB962C8B-B14F-4D97-AF65-F5344CB8AC3E}">
        <p14:creationId xmlns:p14="http://schemas.microsoft.com/office/powerpoint/2010/main" val="2631190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D2582-0FA0-F6EA-8C2F-0C150576D768}"/>
              </a:ext>
            </a:extLst>
          </p:cNvPr>
          <p:cNvSpPr>
            <a:spLocks noGrp="1" noRot="1" noMove="1" noResize="1" noEditPoints="1" noAdjustHandles="1" noChangeArrowheads="1" noChangeShapeType="1"/>
          </p:cNvSpPr>
          <p:nvPr/>
        </p:nvSpPr>
        <p:spPr>
          <a:xfrm>
            <a:off x="431800" y="6188490"/>
            <a:ext cx="477841" cy="5461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DF91B29-C57A-D9CD-C438-DF507B0D4119}"/>
              </a:ext>
            </a:extLst>
          </p:cNvPr>
          <p:cNvSpPr>
            <a:spLocks/>
          </p:cNvSpPr>
          <p:nvPr/>
        </p:nvSpPr>
        <p:spPr>
          <a:xfrm flipV="1">
            <a:off x="406400" y="6457861"/>
            <a:ext cx="9720000" cy="18000"/>
          </a:xfrm>
          <a:prstGeom prst="rect">
            <a:avLst/>
          </a:prstGeom>
          <a:gradFill flip="none" rotWithShape="1">
            <a:gsLst>
              <a:gs pos="0">
                <a:schemeClr val="accent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black background with white text&#10;&#10;Description automatically generated">
            <a:extLst>
              <a:ext uri="{FF2B5EF4-FFF2-40B4-BE49-F238E27FC236}">
                <a16:creationId xmlns:a16="http://schemas.microsoft.com/office/drawing/2014/main" id="{7F44ADCF-E09B-4A1A-7645-8EBE10F65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38049" y="6197481"/>
            <a:ext cx="1442301" cy="349037"/>
          </a:xfrm>
          <a:prstGeom prst="rect">
            <a:avLst/>
          </a:prstGeom>
        </p:spPr>
      </p:pic>
      <p:pic>
        <p:nvPicPr>
          <p:cNvPr id="20" name="Picture 19">
            <a:extLst>
              <a:ext uri="{FF2B5EF4-FFF2-40B4-BE49-F238E27FC236}">
                <a16:creationId xmlns:a16="http://schemas.microsoft.com/office/drawing/2014/main" id="{1231CE78-03E1-0004-2823-7A810EDFF395}"/>
              </a:ext>
            </a:extLst>
          </p:cNvPr>
          <p:cNvPicPr>
            <a:picLocks noChangeAspect="1"/>
          </p:cNvPicPr>
          <p:nvPr/>
        </p:nvPicPr>
        <p:blipFill>
          <a:blip r:embed="rId4"/>
          <a:stretch>
            <a:fillRect/>
          </a:stretch>
        </p:blipFill>
        <p:spPr>
          <a:xfrm>
            <a:off x="681072" y="0"/>
            <a:ext cx="10829857" cy="6858000"/>
          </a:xfrm>
          <a:prstGeom prst="rect">
            <a:avLst/>
          </a:prstGeom>
        </p:spPr>
      </p:pic>
    </p:spTree>
    <p:extLst>
      <p:ext uri="{BB962C8B-B14F-4D97-AF65-F5344CB8AC3E}">
        <p14:creationId xmlns:p14="http://schemas.microsoft.com/office/powerpoint/2010/main" val="47061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91B6EB81-F0E2-C143-DA30-2252292DC5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39396" y="6198128"/>
            <a:ext cx="1441723" cy="349037"/>
          </a:xfrm>
          <a:prstGeom prst="rect">
            <a:avLst/>
          </a:prstGeom>
        </p:spPr>
      </p:pic>
      <p:sp>
        <p:nvSpPr>
          <p:cNvPr id="15" name="Rectangle 14">
            <a:extLst>
              <a:ext uri="{FF2B5EF4-FFF2-40B4-BE49-F238E27FC236}">
                <a16:creationId xmlns:a16="http://schemas.microsoft.com/office/drawing/2014/main" id="{A316F896-5546-CEE0-3D5B-3A04839BD9FA}"/>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2" name="Rectangle 11">
            <a:extLst>
              <a:ext uri="{FF2B5EF4-FFF2-40B4-BE49-F238E27FC236}">
                <a16:creationId xmlns:a16="http://schemas.microsoft.com/office/drawing/2014/main" id="{0027A929-36C2-1074-221B-C237E66EB199}"/>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6" name="Title 1">
            <a:extLst>
              <a:ext uri="{FF2B5EF4-FFF2-40B4-BE49-F238E27FC236}">
                <a16:creationId xmlns:a16="http://schemas.microsoft.com/office/drawing/2014/main" id="{F86202B9-0DB2-241D-CDE1-01C800F2A216}"/>
              </a:ext>
            </a:extLst>
          </p:cNvPr>
          <p:cNvSpPr txBox="1">
            <a:spLocks/>
          </p:cNvSpPr>
          <p:nvPr/>
        </p:nvSpPr>
        <p:spPr>
          <a:xfrm>
            <a:off x="406398" y="178547"/>
            <a:ext cx="11379202" cy="550596"/>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600" b="0" i="0" u="none" strike="noStrike" kern="1200" cap="all" spc="0" normalizeH="0" baseline="0" noProof="0" dirty="0">
                <a:ln>
                  <a:noFill/>
                </a:ln>
                <a:solidFill>
                  <a:srgbClr val="F08323"/>
                </a:solidFill>
                <a:effectLst/>
                <a:uLnTx/>
                <a:uFillTx/>
                <a:latin typeface="Gotham Rounded"/>
                <a:ea typeface="+mj-ea"/>
                <a:cs typeface="+mj-cs"/>
              </a:rPr>
              <a:t>our roadmap to fusion ENERGY</a:t>
            </a:r>
          </a:p>
        </p:txBody>
      </p:sp>
      <p:sp>
        <p:nvSpPr>
          <p:cNvPr id="38" name="Arrow: Pentagon 37">
            <a:extLst>
              <a:ext uri="{FF2B5EF4-FFF2-40B4-BE49-F238E27FC236}">
                <a16:creationId xmlns:a16="http://schemas.microsoft.com/office/drawing/2014/main" id="{F63A8BB4-2D52-ECB4-EA2E-CCBCDFDAB541}"/>
              </a:ext>
            </a:extLst>
          </p:cNvPr>
          <p:cNvSpPr/>
          <p:nvPr/>
        </p:nvSpPr>
        <p:spPr>
          <a:xfrm>
            <a:off x="431799" y="1103869"/>
            <a:ext cx="3902202" cy="4398264"/>
          </a:xfrm>
          <a:prstGeom prst="homePlate">
            <a:avLst>
              <a:gd name="adj" fmla="val 22156"/>
            </a:avLst>
          </a:prstGeom>
          <a:noFill/>
          <a:ln>
            <a:solidFill>
              <a:srgbClr val="F08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39" name="Arrow: Chevron 38">
            <a:extLst>
              <a:ext uri="{FF2B5EF4-FFF2-40B4-BE49-F238E27FC236}">
                <a16:creationId xmlns:a16="http://schemas.microsoft.com/office/drawing/2014/main" id="{64F7E1B8-3244-B890-A139-538535FDFC93}"/>
              </a:ext>
            </a:extLst>
          </p:cNvPr>
          <p:cNvSpPr/>
          <p:nvPr/>
        </p:nvSpPr>
        <p:spPr>
          <a:xfrm>
            <a:off x="3887908" y="1118199"/>
            <a:ext cx="4045129" cy="4398264"/>
          </a:xfrm>
          <a:prstGeom prst="chevron">
            <a:avLst>
              <a:gd name="adj" fmla="val 20359"/>
            </a:avLst>
          </a:prstGeom>
          <a:noFill/>
          <a:ln w="76200">
            <a:solidFill>
              <a:srgbClr val="E74B1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1" name="Arrow: Chevron 40">
            <a:extLst>
              <a:ext uri="{FF2B5EF4-FFF2-40B4-BE49-F238E27FC236}">
                <a16:creationId xmlns:a16="http://schemas.microsoft.com/office/drawing/2014/main" id="{08B9BC8F-C79C-9914-00CA-EE532D3657EC}"/>
              </a:ext>
            </a:extLst>
          </p:cNvPr>
          <p:cNvSpPr/>
          <p:nvPr/>
        </p:nvSpPr>
        <p:spPr>
          <a:xfrm>
            <a:off x="7512946" y="1097410"/>
            <a:ext cx="4092685" cy="4398264"/>
          </a:xfrm>
          <a:prstGeom prst="chevron">
            <a:avLst>
              <a:gd name="adj" fmla="val 20359"/>
            </a:avLst>
          </a:prstGeom>
          <a:solidFill>
            <a:schemeClr val="bg1"/>
          </a:solidFill>
          <a:ln>
            <a:solidFill>
              <a:srgbClr val="4B5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3" name="TextBox 42">
            <a:extLst>
              <a:ext uri="{FF2B5EF4-FFF2-40B4-BE49-F238E27FC236}">
                <a16:creationId xmlns:a16="http://schemas.microsoft.com/office/drawing/2014/main" id="{0B5A64E5-7F28-0BF6-56C5-55332C67E083}"/>
              </a:ext>
            </a:extLst>
          </p:cNvPr>
          <p:cNvSpPr txBox="1"/>
          <p:nvPr/>
        </p:nvSpPr>
        <p:spPr>
          <a:xfrm>
            <a:off x="4721605" y="3582866"/>
            <a:ext cx="2508423" cy="218521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HTS-ST device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Qualify technologies for pilot plant incl. shielding, heating &amp; current drive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Long pulse plasma control</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Q&gt;1 with DD equivalent plasma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B5D6B"/>
              </a:solidFill>
              <a:effectLst/>
              <a:uLnTx/>
              <a:uFillTx/>
              <a:latin typeface="Gotham Rounded"/>
              <a:ea typeface="+mn-ea"/>
              <a:cs typeface="+mn-cs"/>
            </a:endParaRPr>
          </a:p>
        </p:txBody>
      </p:sp>
      <p:sp>
        <p:nvSpPr>
          <p:cNvPr id="44" name="TextBox 43">
            <a:extLst>
              <a:ext uri="{FF2B5EF4-FFF2-40B4-BE49-F238E27FC236}">
                <a16:creationId xmlns:a16="http://schemas.microsoft.com/office/drawing/2014/main" id="{B8CBED1C-587C-E507-D758-00E0E8C8CCAA}"/>
              </a:ext>
            </a:extLst>
          </p:cNvPr>
          <p:cNvSpPr txBox="1"/>
          <p:nvPr/>
        </p:nvSpPr>
        <p:spPr>
          <a:xfrm>
            <a:off x="8457241" y="3488577"/>
            <a:ext cx="2432389" cy="523220"/>
          </a:xfrm>
          <a:prstGeom prst="rect">
            <a:avLst/>
          </a:prstGeom>
          <a:noFill/>
        </p:spPr>
        <p:txBody>
          <a:bodyPr wrap="square" lIns="91440" tIns="45720" rIns="91440" bIns="45720" anchor="t">
            <a:spAutoFit/>
          </a:bodyPr>
          <a:lstStyle/>
          <a:p>
            <a:pPr marL="171450" indent="-171450">
              <a:spcAft>
                <a:spcPts val="1200"/>
              </a:spcAft>
              <a:buFont typeface="Arial" panose="020B0604020202020204" pitchFamily="34" charset="0"/>
              <a:buChar char="•"/>
              <a:defRPr/>
            </a:pPr>
            <a:r>
              <a:rPr lang="en-GB" sz="1400" b="1" dirty="0">
                <a:solidFill>
                  <a:srgbClr val="4B5D6B"/>
                </a:solidFill>
                <a:latin typeface="Gotham Rounded"/>
              </a:rPr>
              <a:t>Net energy</a:t>
            </a:r>
            <a:r>
              <a:rPr kumimoji="0" lang="en-GB" sz="1400" b="1" i="0" u="none" strike="noStrike" kern="1200" cap="none" spc="0" normalizeH="0" baseline="0" noProof="0" dirty="0">
                <a:ln>
                  <a:noFill/>
                </a:ln>
                <a:solidFill>
                  <a:srgbClr val="4B5D6B"/>
                </a:solidFill>
                <a:effectLst/>
                <a:uLnTx/>
                <a:uFillTx/>
                <a:latin typeface="Gotham Rounded"/>
                <a:ea typeface="+mn-ea"/>
                <a:cs typeface="+mn-cs"/>
              </a:rPr>
              <a:t> generation (50-100 MWe)</a:t>
            </a:r>
          </a:p>
        </p:txBody>
      </p:sp>
      <p:pic>
        <p:nvPicPr>
          <p:cNvPr id="47" name="Picture 46">
            <a:extLst>
              <a:ext uri="{FF2B5EF4-FFF2-40B4-BE49-F238E27FC236}">
                <a16:creationId xmlns:a16="http://schemas.microsoft.com/office/drawing/2014/main" id="{0E236DED-62BA-C509-CF12-306C2671E7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8513" y="1548844"/>
            <a:ext cx="2054971" cy="1768487"/>
          </a:xfrm>
          <a:prstGeom prst="rect">
            <a:avLst/>
          </a:prstGeom>
        </p:spPr>
      </p:pic>
      <p:sp>
        <p:nvSpPr>
          <p:cNvPr id="48" name="TextBox 47">
            <a:extLst>
              <a:ext uri="{FF2B5EF4-FFF2-40B4-BE49-F238E27FC236}">
                <a16:creationId xmlns:a16="http://schemas.microsoft.com/office/drawing/2014/main" id="{BAA29753-CD05-D851-7955-8F3FE2EE5394}"/>
              </a:ext>
            </a:extLst>
          </p:cNvPr>
          <p:cNvSpPr txBox="1"/>
          <p:nvPr/>
        </p:nvSpPr>
        <p:spPr>
          <a:xfrm>
            <a:off x="1073149" y="960703"/>
            <a:ext cx="1810715" cy="307777"/>
          </a:xfrm>
          <a:prstGeom prst="rect">
            <a:avLst/>
          </a:prstGeom>
          <a:solidFill>
            <a:srgbClr val="F08023"/>
          </a:solidFill>
          <a:ln w="76200">
            <a:solidFill>
              <a:schemeClr val="bg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
                  <a:solidFill>
                    <a:srgbClr val="E74B1C"/>
                  </a:solidFill>
                </a:uFill>
                <a:latin typeface="Gotham Rounded Medium" panose="02000000000000000000" pitchFamily="2" charset="0"/>
                <a:ea typeface="+mn-ea"/>
                <a:cs typeface="+mn-cs"/>
              </a:rPr>
              <a:t>ST40 &amp; Demo4</a:t>
            </a:r>
            <a:endParaRPr kumimoji="0" lang="en-GB" sz="1400" b="0" i="0" u="none" strike="noStrike" kern="1200" cap="none" spc="0" normalizeH="0" baseline="0" noProof="0">
              <a:ln>
                <a:noFill/>
              </a:ln>
              <a:solidFill>
                <a:prstClr val="white"/>
              </a:solidFill>
              <a:effectLst/>
              <a:uLnTx/>
              <a:uFillTx/>
              <a:latin typeface="Gotham Rounded"/>
              <a:ea typeface="+mn-ea"/>
              <a:cs typeface="+mn-cs"/>
            </a:endParaRPr>
          </a:p>
        </p:txBody>
      </p:sp>
      <p:sp>
        <p:nvSpPr>
          <p:cNvPr id="49" name="TextBox 48">
            <a:extLst>
              <a:ext uri="{FF2B5EF4-FFF2-40B4-BE49-F238E27FC236}">
                <a16:creationId xmlns:a16="http://schemas.microsoft.com/office/drawing/2014/main" id="{B1F6246D-3133-DAFF-5C82-A0A0B04ADDDA}"/>
              </a:ext>
            </a:extLst>
          </p:cNvPr>
          <p:cNvSpPr txBox="1"/>
          <p:nvPr/>
        </p:nvSpPr>
        <p:spPr>
          <a:xfrm>
            <a:off x="4721605" y="851462"/>
            <a:ext cx="1810715" cy="523220"/>
          </a:xfrm>
          <a:prstGeom prst="rect">
            <a:avLst/>
          </a:prstGeom>
          <a:solidFill>
            <a:srgbClr val="E74B1C"/>
          </a:solidFill>
          <a:ln w="76200">
            <a:solidFill>
              <a:schemeClr val="bg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
                  <a:solidFill>
                    <a:srgbClr val="E74B1C"/>
                  </a:solidFill>
                </a:uFill>
                <a:latin typeface="Gotham Rounded Medium" panose="02000000000000000000" pitchFamily="2" charset="0"/>
                <a:ea typeface="+mn-ea"/>
                <a:cs typeface="+mn-cs"/>
              </a:rPr>
              <a:t>Intermediate Device (STX)</a:t>
            </a:r>
          </a:p>
        </p:txBody>
      </p:sp>
      <p:sp>
        <p:nvSpPr>
          <p:cNvPr id="50" name="TextBox 49">
            <a:extLst>
              <a:ext uri="{FF2B5EF4-FFF2-40B4-BE49-F238E27FC236}">
                <a16:creationId xmlns:a16="http://schemas.microsoft.com/office/drawing/2014/main" id="{AF46E5D1-5FA7-3C34-10FD-15CB9A2B82E7}"/>
              </a:ext>
            </a:extLst>
          </p:cNvPr>
          <p:cNvSpPr txBox="1"/>
          <p:nvPr/>
        </p:nvSpPr>
        <p:spPr>
          <a:xfrm>
            <a:off x="8500954" y="949980"/>
            <a:ext cx="1810715" cy="307777"/>
          </a:xfrm>
          <a:prstGeom prst="rect">
            <a:avLst/>
          </a:prstGeom>
          <a:solidFill>
            <a:srgbClr val="4B5D6B"/>
          </a:solidFill>
          <a:ln w="76200">
            <a:solidFill>
              <a:schemeClr val="bg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
                  <a:solidFill>
                    <a:srgbClr val="E74B1C"/>
                  </a:solidFill>
                </a:uFill>
                <a:latin typeface="Gotham Rounded Medium" panose="02000000000000000000" pitchFamily="2" charset="0"/>
                <a:ea typeface="+mn-ea"/>
                <a:cs typeface="+mn-cs"/>
              </a:rPr>
              <a:t>Pilot Plants</a:t>
            </a:r>
            <a:endParaRPr kumimoji="0" lang="en-GB" sz="1400" b="0" i="0" u="none" strike="noStrike" kern="1200" cap="none" spc="0" normalizeH="0" baseline="0" noProof="0" dirty="0">
              <a:ln>
                <a:noFill/>
              </a:ln>
              <a:solidFill>
                <a:prstClr val="white"/>
              </a:solidFill>
              <a:effectLst/>
              <a:uLnTx/>
              <a:uFillTx/>
              <a:latin typeface="Gotham Rounded"/>
              <a:ea typeface="+mn-ea"/>
              <a:cs typeface="+mn-cs"/>
            </a:endParaRPr>
          </a:p>
        </p:txBody>
      </p:sp>
      <p:pic>
        <p:nvPicPr>
          <p:cNvPr id="51" name="Picture 50">
            <a:extLst>
              <a:ext uri="{FF2B5EF4-FFF2-40B4-BE49-F238E27FC236}">
                <a16:creationId xmlns:a16="http://schemas.microsoft.com/office/drawing/2014/main" id="{95E02AC2-ECA9-C36D-8857-E016E383FF5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8745" y="1340813"/>
            <a:ext cx="3767383" cy="2117981"/>
          </a:xfrm>
          <a:prstGeom prst="rect">
            <a:avLst/>
          </a:prstGeom>
        </p:spPr>
      </p:pic>
      <p:sp>
        <p:nvSpPr>
          <p:cNvPr id="53" name="TextBox 52">
            <a:extLst>
              <a:ext uri="{FF2B5EF4-FFF2-40B4-BE49-F238E27FC236}">
                <a16:creationId xmlns:a16="http://schemas.microsoft.com/office/drawing/2014/main" id="{87339901-5405-9149-9983-DA02443EDCC7}"/>
              </a:ext>
            </a:extLst>
          </p:cNvPr>
          <p:cNvSpPr txBox="1"/>
          <p:nvPr/>
        </p:nvSpPr>
        <p:spPr>
          <a:xfrm>
            <a:off x="1693799" y="1557212"/>
            <a:ext cx="2173659" cy="150810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Demonstrate ST physics advantages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Lithium PFC development </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RF heating systems optimisation</a:t>
            </a:r>
          </a:p>
        </p:txBody>
      </p:sp>
      <p:pic>
        <p:nvPicPr>
          <p:cNvPr id="54" name="Picture 53">
            <a:extLst>
              <a:ext uri="{FF2B5EF4-FFF2-40B4-BE49-F238E27FC236}">
                <a16:creationId xmlns:a16="http://schemas.microsoft.com/office/drawing/2014/main" id="{78F8BDA5-2ADF-E4C7-2DEA-C4F450687EA2}"/>
              </a:ext>
            </a:extLst>
          </p:cNvPr>
          <p:cNvPicPr>
            <a:picLocks noChangeAspect="1"/>
          </p:cNvPicPr>
          <p:nvPr/>
        </p:nvPicPr>
        <p:blipFill>
          <a:blip r:embed="rId7" cstate="print">
            <a:extLst>
              <a:ext uri="{28A0092B-C50C-407E-A947-70E740481C1C}">
                <a14:useLocalDpi xmlns:a14="http://schemas.microsoft.com/office/drawing/2010/main"/>
              </a:ext>
            </a:extLst>
          </a:blip>
          <a:srcRect l="21389" r="21128"/>
          <a:stretch/>
        </p:blipFill>
        <p:spPr>
          <a:xfrm>
            <a:off x="641126" y="1619523"/>
            <a:ext cx="972775" cy="1192552"/>
          </a:xfrm>
          <a:prstGeom prst="rect">
            <a:avLst/>
          </a:prstGeom>
        </p:spPr>
      </p:pic>
      <p:pic>
        <p:nvPicPr>
          <p:cNvPr id="57" name="Picture 56">
            <a:extLst>
              <a:ext uri="{FF2B5EF4-FFF2-40B4-BE49-F238E27FC236}">
                <a16:creationId xmlns:a16="http://schemas.microsoft.com/office/drawing/2014/main" id="{CAD2462F-10EC-35A0-D466-C12C4D0CC410}"/>
              </a:ext>
            </a:extLst>
          </p:cNvPr>
          <p:cNvPicPr>
            <a:picLocks noChangeAspect="1"/>
          </p:cNvPicPr>
          <p:nvPr/>
        </p:nvPicPr>
        <p:blipFill>
          <a:blip r:embed="rId8" cstate="print">
            <a:extLst>
              <a:ext uri="{28A0092B-C50C-407E-A947-70E740481C1C}">
                <a14:useLocalDpi xmlns:a14="http://schemas.microsoft.com/office/drawing/2010/main"/>
              </a:ext>
            </a:extLst>
          </a:blip>
          <a:srcRect l="20694" r="20967"/>
          <a:stretch/>
        </p:blipFill>
        <p:spPr>
          <a:xfrm>
            <a:off x="605282" y="3613516"/>
            <a:ext cx="1083566" cy="1254346"/>
          </a:xfrm>
          <a:prstGeom prst="rect">
            <a:avLst/>
          </a:prstGeom>
        </p:spPr>
      </p:pic>
      <p:cxnSp>
        <p:nvCxnSpPr>
          <p:cNvPr id="59" name="Straight Connector 58">
            <a:extLst>
              <a:ext uri="{FF2B5EF4-FFF2-40B4-BE49-F238E27FC236}">
                <a16:creationId xmlns:a16="http://schemas.microsoft.com/office/drawing/2014/main" id="{D0815728-3A96-05C5-2928-3BAD6855ACD0}"/>
              </a:ext>
            </a:extLst>
          </p:cNvPr>
          <p:cNvCxnSpPr>
            <a:cxnSpLocks/>
          </p:cNvCxnSpPr>
          <p:nvPr/>
        </p:nvCxnSpPr>
        <p:spPr>
          <a:xfrm>
            <a:off x="814519" y="3317331"/>
            <a:ext cx="310325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6166372-D650-0B0A-C64F-C04BE769E554}"/>
              </a:ext>
            </a:extLst>
          </p:cNvPr>
          <p:cNvSpPr txBox="1"/>
          <p:nvPr/>
        </p:nvSpPr>
        <p:spPr>
          <a:xfrm>
            <a:off x="1714250" y="3488577"/>
            <a:ext cx="2173658" cy="153888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Expertise in the design and build of large-scale HTS systems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B5D6B"/>
                </a:solidFill>
                <a:effectLst/>
                <a:uLnTx/>
                <a:uFillTx/>
                <a:latin typeface="Gotham Rounded"/>
                <a:ea typeface="+mn-ea"/>
                <a:cs typeface="+mn-cs"/>
              </a:rPr>
              <a:t>Optimise magnet performance and interaction in full tokamak system</a:t>
            </a:r>
          </a:p>
        </p:txBody>
      </p:sp>
      <p:sp>
        <p:nvSpPr>
          <p:cNvPr id="2" name="Arrow: Pentagon 1">
            <a:extLst>
              <a:ext uri="{FF2B5EF4-FFF2-40B4-BE49-F238E27FC236}">
                <a16:creationId xmlns:a16="http://schemas.microsoft.com/office/drawing/2014/main" id="{74EB1948-3A01-3FB1-EE52-54F0E0F499DE}"/>
              </a:ext>
            </a:extLst>
          </p:cNvPr>
          <p:cNvSpPr/>
          <p:nvPr/>
        </p:nvSpPr>
        <p:spPr>
          <a:xfrm>
            <a:off x="406398" y="5761209"/>
            <a:ext cx="4886326" cy="3233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Gotham Rounded"/>
                <a:ea typeface="+mn-ea"/>
                <a:cs typeface="+mn-cs"/>
              </a:rPr>
              <a:t>2020s</a:t>
            </a:r>
          </a:p>
        </p:txBody>
      </p:sp>
      <p:sp>
        <p:nvSpPr>
          <p:cNvPr id="3" name="Arrow: Chevron 2">
            <a:extLst>
              <a:ext uri="{FF2B5EF4-FFF2-40B4-BE49-F238E27FC236}">
                <a16:creationId xmlns:a16="http://schemas.microsoft.com/office/drawing/2014/main" id="{189E55FD-414F-BDE1-470F-C5D4262BB6C3}"/>
              </a:ext>
            </a:extLst>
          </p:cNvPr>
          <p:cNvSpPr/>
          <p:nvPr/>
        </p:nvSpPr>
        <p:spPr>
          <a:xfrm>
            <a:off x="5214715" y="5761209"/>
            <a:ext cx="4390687" cy="323382"/>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Gotham Rounded"/>
                <a:ea typeface="+mn-ea"/>
                <a:cs typeface="+mn-cs"/>
              </a:rPr>
              <a:t>2030s</a:t>
            </a:r>
          </a:p>
        </p:txBody>
      </p:sp>
      <p:sp>
        <p:nvSpPr>
          <p:cNvPr id="4" name="Arrow: Chevron 3">
            <a:extLst>
              <a:ext uri="{FF2B5EF4-FFF2-40B4-BE49-F238E27FC236}">
                <a16:creationId xmlns:a16="http://schemas.microsoft.com/office/drawing/2014/main" id="{93127C63-76C5-D179-5419-C40A8D098601}"/>
              </a:ext>
            </a:extLst>
          </p:cNvPr>
          <p:cNvSpPr/>
          <p:nvPr/>
        </p:nvSpPr>
        <p:spPr>
          <a:xfrm>
            <a:off x="9577436" y="5761209"/>
            <a:ext cx="2031248" cy="32338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otham Rounded"/>
                <a:ea typeface="+mn-ea"/>
                <a:cs typeface="+mn-cs"/>
              </a:rPr>
              <a:t>2040s</a:t>
            </a:r>
          </a:p>
        </p:txBody>
      </p:sp>
      <p:sp>
        <p:nvSpPr>
          <p:cNvPr id="5" name="Parallelogram 4">
            <a:extLst>
              <a:ext uri="{FF2B5EF4-FFF2-40B4-BE49-F238E27FC236}">
                <a16:creationId xmlns:a16="http://schemas.microsoft.com/office/drawing/2014/main" id="{84440596-3F23-50AE-4E0D-D342AA94D6A2}"/>
              </a:ext>
            </a:extLst>
          </p:cNvPr>
          <p:cNvSpPr/>
          <p:nvPr/>
        </p:nvSpPr>
        <p:spPr>
          <a:xfrm>
            <a:off x="8014132" y="4065393"/>
            <a:ext cx="3225560" cy="421356"/>
          </a:xfrm>
          <a:prstGeom prst="parallelogram">
            <a:avLst>
              <a:gd name="adj" fmla="val 39581"/>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6" name="Parallelogram 5">
            <a:extLst>
              <a:ext uri="{FF2B5EF4-FFF2-40B4-BE49-F238E27FC236}">
                <a16:creationId xmlns:a16="http://schemas.microsoft.com/office/drawing/2014/main" id="{E2C7A9FE-DAD3-1A89-CCAC-3136C9E39D0F}"/>
              </a:ext>
            </a:extLst>
          </p:cNvPr>
          <p:cNvSpPr/>
          <p:nvPr/>
        </p:nvSpPr>
        <p:spPr>
          <a:xfrm>
            <a:off x="7838878" y="4544364"/>
            <a:ext cx="3225560" cy="421356"/>
          </a:xfrm>
          <a:prstGeom prst="parallelogram">
            <a:avLst>
              <a:gd name="adj" fmla="val 39581"/>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7" name="Parallelogram 6">
            <a:extLst>
              <a:ext uri="{FF2B5EF4-FFF2-40B4-BE49-F238E27FC236}">
                <a16:creationId xmlns:a16="http://schemas.microsoft.com/office/drawing/2014/main" id="{5B0357CB-63C7-D3E9-654B-B5D31CD612F7}"/>
              </a:ext>
            </a:extLst>
          </p:cNvPr>
          <p:cNvSpPr/>
          <p:nvPr/>
        </p:nvSpPr>
        <p:spPr>
          <a:xfrm>
            <a:off x="7664070" y="5023335"/>
            <a:ext cx="3225560" cy="421356"/>
          </a:xfrm>
          <a:prstGeom prst="parallelogram">
            <a:avLst>
              <a:gd name="adj" fmla="val 39581"/>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8" name="Picture 7">
            <a:extLst>
              <a:ext uri="{FF2B5EF4-FFF2-40B4-BE49-F238E27FC236}">
                <a16:creationId xmlns:a16="http://schemas.microsoft.com/office/drawing/2014/main" id="{C130F7BA-7C52-D331-D142-9882D1C0EE8A}"/>
              </a:ext>
            </a:extLst>
          </p:cNvPr>
          <p:cNvPicPr>
            <a:picLocks noChangeAspect="1"/>
          </p:cNvPicPr>
          <p:nvPr/>
        </p:nvPicPr>
        <p:blipFill>
          <a:blip r:embed="rId9" cstate="print">
            <a:extLst>
              <a:ext uri="{28A0092B-C50C-407E-A947-70E740481C1C}">
                <a14:useLocalDpi xmlns:a14="http://schemas.microsoft.com/office/drawing/2010/main"/>
              </a:ext>
            </a:extLst>
          </a:blip>
          <a:srcRect t="5000" b="5000"/>
          <a:stretch/>
        </p:blipFill>
        <p:spPr>
          <a:xfrm>
            <a:off x="10161238" y="5113805"/>
            <a:ext cx="431822" cy="259094"/>
          </a:xfrm>
          <a:prstGeom prst="rect">
            <a:avLst/>
          </a:prstGeom>
          <a:ln w="9525">
            <a:solidFill>
              <a:schemeClr val="tx1"/>
            </a:solidFill>
          </a:ln>
        </p:spPr>
      </p:pic>
      <p:pic>
        <p:nvPicPr>
          <p:cNvPr id="9" name="Picture 8">
            <a:extLst>
              <a:ext uri="{FF2B5EF4-FFF2-40B4-BE49-F238E27FC236}">
                <a16:creationId xmlns:a16="http://schemas.microsoft.com/office/drawing/2014/main" id="{DAD9E03F-6193-6211-42CC-B5BD6BBDFD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16398" y="4632110"/>
            <a:ext cx="442133" cy="265280"/>
          </a:xfrm>
          <a:prstGeom prst="rect">
            <a:avLst/>
          </a:prstGeom>
        </p:spPr>
      </p:pic>
      <p:pic>
        <p:nvPicPr>
          <p:cNvPr id="11" name="Picture 2" descr="Flag of the United States of America | History, Meaning, Facts, &amp; Design |  Britannica">
            <a:extLst>
              <a:ext uri="{FF2B5EF4-FFF2-40B4-BE49-F238E27FC236}">
                <a16:creationId xmlns:a16="http://schemas.microsoft.com/office/drawing/2014/main" id="{2FE8ECF9-17AF-9221-C6A2-5A7488768B2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543753" y="4154215"/>
            <a:ext cx="418829" cy="2512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EB4841-3EA7-CD9F-1427-160076C831CF}"/>
              </a:ext>
            </a:extLst>
          </p:cNvPr>
          <p:cNvSpPr txBox="1"/>
          <p:nvPr/>
        </p:nvSpPr>
        <p:spPr>
          <a:xfrm>
            <a:off x="8121286" y="4596870"/>
            <a:ext cx="20983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Gotham Rounded"/>
                <a:ea typeface="+mn-ea"/>
                <a:cs typeface="+mn-cs"/>
              </a:rPr>
              <a:t>STEP Programme</a:t>
            </a:r>
            <a:endParaRPr kumimoji="0" lang="en-GB" sz="1800" b="0" i="0" u="none" strike="noStrike" kern="1200" cap="none" spc="0" normalizeH="0" baseline="0" noProof="0" dirty="0">
              <a:ln>
                <a:noFill/>
              </a:ln>
              <a:solidFill>
                <a:prstClr val="black"/>
              </a:solidFill>
              <a:effectLst/>
              <a:uLnTx/>
              <a:uFillTx/>
              <a:latin typeface="Gotham Rounded"/>
              <a:ea typeface="+mn-ea"/>
              <a:cs typeface="+mn-cs"/>
            </a:endParaRPr>
          </a:p>
        </p:txBody>
      </p:sp>
      <p:sp>
        <p:nvSpPr>
          <p:cNvPr id="14" name="TextBox 13">
            <a:extLst>
              <a:ext uri="{FF2B5EF4-FFF2-40B4-BE49-F238E27FC236}">
                <a16:creationId xmlns:a16="http://schemas.microsoft.com/office/drawing/2014/main" id="{69A74D19-7FA9-529D-75CC-5A3F9447DDCA}"/>
              </a:ext>
            </a:extLst>
          </p:cNvPr>
          <p:cNvSpPr txBox="1"/>
          <p:nvPr/>
        </p:nvSpPr>
        <p:spPr>
          <a:xfrm>
            <a:off x="8320641" y="4129100"/>
            <a:ext cx="18615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Gotham Rounded"/>
                <a:ea typeface="+mn-ea"/>
                <a:cs typeface="+mn-cs"/>
              </a:rPr>
              <a:t>US-FPP Program</a:t>
            </a:r>
            <a:endParaRPr kumimoji="0" lang="en-GB" sz="1800" b="0" i="0" u="none" strike="noStrike" kern="1200" cap="none" spc="0" normalizeH="0" baseline="0" noProof="0" dirty="0">
              <a:ln>
                <a:noFill/>
              </a:ln>
              <a:solidFill>
                <a:prstClr val="black"/>
              </a:solidFill>
              <a:effectLst/>
              <a:uLnTx/>
              <a:uFillTx/>
              <a:latin typeface="Gotham Rounded"/>
              <a:ea typeface="+mn-ea"/>
              <a:cs typeface="+mn-cs"/>
            </a:endParaRPr>
          </a:p>
        </p:txBody>
      </p:sp>
      <p:sp>
        <p:nvSpPr>
          <p:cNvPr id="17" name="TextBox 16">
            <a:extLst>
              <a:ext uri="{FF2B5EF4-FFF2-40B4-BE49-F238E27FC236}">
                <a16:creationId xmlns:a16="http://schemas.microsoft.com/office/drawing/2014/main" id="{63D06781-6955-98DD-DB88-1D37AB897098}"/>
              </a:ext>
            </a:extLst>
          </p:cNvPr>
          <p:cNvSpPr txBox="1"/>
          <p:nvPr/>
        </p:nvSpPr>
        <p:spPr>
          <a:xfrm>
            <a:off x="7960149" y="5080162"/>
            <a:ext cx="2098378"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Gotham Rounded"/>
                <a:ea typeface="+mn-ea"/>
                <a:cs typeface="+mn-cs"/>
              </a:rPr>
              <a:t>FAST Project</a:t>
            </a:r>
            <a:r>
              <a:rPr lang="en-GB" sz="1400" b="1" dirty="0">
                <a:solidFill>
                  <a:prstClr val="black"/>
                </a:solidFill>
                <a:latin typeface="Gotham Rounded"/>
              </a:rPr>
              <a:t>*</a:t>
            </a:r>
            <a:endParaRPr kumimoji="0" lang="en-GB" sz="1800" b="0" i="0" u="none" strike="noStrike" kern="1200" cap="none" spc="0" normalizeH="0" baseline="0" noProof="0" dirty="0">
              <a:ln>
                <a:noFill/>
              </a:ln>
              <a:solidFill>
                <a:prstClr val="black"/>
              </a:solidFill>
              <a:effectLst/>
              <a:uLnTx/>
              <a:uFillTx/>
              <a:latin typeface="Gotham Rounded"/>
              <a:ea typeface="+mn-ea"/>
              <a:cs typeface="+mn-cs"/>
            </a:endParaRPr>
          </a:p>
        </p:txBody>
      </p:sp>
      <p:sp>
        <p:nvSpPr>
          <p:cNvPr id="18" name="TextBox 17">
            <a:extLst>
              <a:ext uri="{FF2B5EF4-FFF2-40B4-BE49-F238E27FC236}">
                <a16:creationId xmlns:a16="http://schemas.microsoft.com/office/drawing/2014/main" id="{D6AE435D-ADB9-7A14-2478-52252C55F765}"/>
              </a:ext>
            </a:extLst>
          </p:cNvPr>
          <p:cNvSpPr txBox="1"/>
          <p:nvPr/>
        </p:nvSpPr>
        <p:spPr>
          <a:xfrm>
            <a:off x="427825" y="6613580"/>
            <a:ext cx="412656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dirty="0"/>
              <a:t>*Not a net energy device</a:t>
            </a:r>
            <a:endParaRPr lang="en-US" sz="1200" dirty="0" err="1"/>
          </a:p>
        </p:txBody>
      </p:sp>
    </p:spTree>
    <p:extLst>
      <p:ext uri="{BB962C8B-B14F-4D97-AF65-F5344CB8AC3E}">
        <p14:creationId xmlns:p14="http://schemas.microsoft.com/office/powerpoint/2010/main" val="20084135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Chevron 1">
            <a:extLst>
              <a:ext uri="{FF2B5EF4-FFF2-40B4-BE49-F238E27FC236}">
                <a16:creationId xmlns:a16="http://schemas.microsoft.com/office/drawing/2014/main" id="{28D8AA05-3F95-9362-D526-8934C3E1F9D6}"/>
              </a:ext>
            </a:extLst>
          </p:cNvPr>
          <p:cNvSpPr/>
          <p:nvPr/>
        </p:nvSpPr>
        <p:spPr>
          <a:xfrm>
            <a:off x="396591" y="1268844"/>
            <a:ext cx="4676775" cy="4398264"/>
          </a:xfrm>
          <a:prstGeom prst="chevron">
            <a:avLst>
              <a:gd name="adj" fmla="val 20359"/>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 name="TextBox 3">
            <a:extLst>
              <a:ext uri="{FF2B5EF4-FFF2-40B4-BE49-F238E27FC236}">
                <a16:creationId xmlns:a16="http://schemas.microsoft.com/office/drawing/2014/main" id="{DA59DDF2-FCD9-4C87-367C-5F52A1E0FC58}"/>
              </a:ext>
            </a:extLst>
          </p:cNvPr>
          <p:cNvSpPr txBox="1"/>
          <p:nvPr/>
        </p:nvSpPr>
        <p:spPr>
          <a:xfrm>
            <a:off x="1668070" y="1121414"/>
            <a:ext cx="1810715" cy="307777"/>
          </a:xfrm>
          <a:prstGeom prst="rect">
            <a:avLst/>
          </a:prstGeom>
          <a:solidFill>
            <a:schemeClr val="accent1"/>
          </a:solidFill>
          <a:ln w="28575">
            <a:solidFill>
              <a:schemeClr val="tx1"/>
            </a:solidFill>
          </a:ln>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bg1"/>
                </a:solidFill>
                <a:effectLst/>
                <a:uLnTx/>
                <a:uFill>
                  <a:solidFill>
                    <a:srgbClr val="E74B1C"/>
                  </a:solidFill>
                </a:uFill>
                <a:latin typeface="Gotham Rounded Medium"/>
              </a:rPr>
              <a:t>Pilot Plant</a:t>
            </a:r>
            <a:endParaRPr lang="en-GB" sz="1400" b="1" i="0" u="none" strike="noStrike" kern="1200" cap="none" spc="0" normalizeH="0" baseline="0" noProof="0">
              <a:ln>
                <a:noFill/>
              </a:ln>
              <a:solidFill>
                <a:schemeClr val="bg1"/>
              </a:solidFill>
              <a:effectLst/>
              <a:uLnTx/>
              <a:uFillTx/>
              <a:latin typeface="Gotham Rounded Medium"/>
            </a:endParaRPr>
          </a:p>
        </p:txBody>
      </p:sp>
      <p:graphicFrame>
        <p:nvGraphicFramePr>
          <p:cNvPr id="15" name="Table 14">
            <a:extLst>
              <a:ext uri="{FF2B5EF4-FFF2-40B4-BE49-F238E27FC236}">
                <a16:creationId xmlns:a16="http://schemas.microsoft.com/office/drawing/2014/main" id="{72F7F11E-239D-FC9F-0DF5-D2975F32FC22}"/>
              </a:ext>
            </a:extLst>
          </p:cNvPr>
          <p:cNvGraphicFramePr>
            <a:graphicFrameLocks noGrp="1"/>
          </p:cNvGraphicFramePr>
          <p:nvPr>
            <p:extLst>
              <p:ext uri="{D42A27DB-BD31-4B8C-83A1-F6EECF244321}">
                <p14:modId xmlns:p14="http://schemas.microsoft.com/office/powerpoint/2010/main" val="1309465193"/>
              </p:ext>
            </p:extLst>
          </p:nvPr>
        </p:nvGraphicFramePr>
        <p:xfrm>
          <a:off x="5897382" y="1399821"/>
          <a:ext cx="5366543" cy="1924185"/>
        </p:xfrm>
        <a:graphic>
          <a:graphicData uri="http://schemas.openxmlformats.org/drawingml/2006/table">
            <a:tbl>
              <a:tblPr firstRow="1" bandRow="1">
                <a:tableStyleId>{5C22544A-7EE6-4342-B048-85BDC9FD1C3A}</a:tableStyleId>
              </a:tblPr>
              <a:tblGrid>
                <a:gridCol w="1915450">
                  <a:extLst>
                    <a:ext uri="{9D8B030D-6E8A-4147-A177-3AD203B41FA5}">
                      <a16:colId xmlns:a16="http://schemas.microsoft.com/office/drawing/2014/main" val="803506153"/>
                    </a:ext>
                  </a:extLst>
                </a:gridCol>
                <a:gridCol w="866775">
                  <a:extLst>
                    <a:ext uri="{9D8B030D-6E8A-4147-A177-3AD203B41FA5}">
                      <a16:colId xmlns:a16="http://schemas.microsoft.com/office/drawing/2014/main" val="1574347033"/>
                    </a:ext>
                  </a:extLst>
                </a:gridCol>
                <a:gridCol w="1466850">
                  <a:extLst>
                    <a:ext uri="{9D8B030D-6E8A-4147-A177-3AD203B41FA5}">
                      <a16:colId xmlns:a16="http://schemas.microsoft.com/office/drawing/2014/main" val="1757292654"/>
                    </a:ext>
                  </a:extLst>
                </a:gridCol>
                <a:gridCol w="1117468">
                  <a:extLst>
                    <a:ext uri="{9D8B030D-6E8A-4147-A177-3AD203B41FA5}">
                      <a16:colId xmlns:a16="http://schemas.microsoft.com/office/drawing/2014/main" val="909820949"/>
                    </a:ext>
                  </a:extLst>
                </a:gridCol>
              </a:tblGrid>
              <a:tr h="323877">
                <a:tc>
                  <a:txBody>
                    <a:bodyPr/>
                    <a:lstStyle/>
                    <a:p>
                      <a:pPr algn="ctr"/>
                      <a:r>
                        <a:rPr lang="en-GB" sz="1400" dirty="0"/>
                        <a:t>Parameter</a:t>
                      </a:r>
                    </a:p>
                  </a:txBody>
                  <a:tcPr/>
                </a:tc>
                <a:tc>
                  <a:txBody>
                    <a:bodyPr/>
                    <a:lstStyle/>
                    <a:p>
                      <a:pPr algn="ctr"/>
                      <a:r>
                        <a:rPr lang="en-GB" sz="1400"/>
                        <a:t>Value</a:t>
                      </a:r>
                    </a:p>
                  </a:txBody>
                  <a:tcPr/>
                </a:tc>
                <a:tc>
                  <a:txBody>
                    <a:bodyPr/>
                    <a:lstStyle/>
                    <a:p>
                      <a:pPr algn="ctr"/>
                      <a:r>
                        <a:rPr lang="en-GB" sz="1400"/>
                        <a:t>Parameter</a:t>
                      </a:r>
                    </a:p>
                  </a:txBody>
                  <a:tcPr/>
                </a:tc>
                <a:tc>
                  <a:txBody>
                    <a:bodyPr/>
                    <a:lstStyle/>
                    <a:p>
                      <a:pPr algn="ctr"/>
                      <a:r>
                        <a:rPr lang="en-GB" sz="1400" dirty="0"/>
                        <a:t>Value</a:t>
                      </a:r>
                    </a:p>
                  </a:txBody>
                  <a:tcPr/>
                </a:tc>
                <a:extLst>
                  <a:ext uri="{0D108BD9-81ED-4DB2-BD59-A6C34878D82A}">
                    <a16:rowId xmlns:a16="http://schemas.microsoft.com/office/drawing/2014/main" val="2619998070"/>
                  </a:ext>
                </a:extLst>
              </a:tr>
              <a:tr h="323877">
                <a:tc>
                  <a:txBody>
                    <a:bodyPr/>
                    <a:lstStyle/>
                    <a:p>
                      <a:pPr algn="ctr"/>
                      <a:r>
                        <a:rPr lang="en-GB" sz="1400" b="1">
                          <a:solidFill>
                            <a:schemeClr val="bg2"/>
                          </a:solidFill>
                        </a:rPr>
                        <a:t>R</a:t>
                      </a:r>
                      <a:r>
                        <a:rPr lang="en-GB" sz="1400" b="1" baseline="-25000">
                          <a:solidFill>
                            <a:schemeClr val="bg2"/>
                          </a:solidFill>
                        </a:rPr>
                        <a:t>0</a:t>
                      </a:r>
                      <a:r>
                        <a:rPr lang="en-GB" sz="1400" b="1">
                          <a:solidFill>
                            <a:schemeClr val="bg2"/>
                          </a:solidFill>
                        </a:rPr>
                        <a:t> [m]</a:t>
                      </a:r>
                    </a:p>
                  </a:txBody>
                  <a:tcPr/>
                </a:tc>
                <a:tc>
                  <a:txBody>
                    <a:bodyPr/>
                    <a:lstStyle/>
                    <a:p>
                      <a:pPr algn="ctr"/>
                      <a:r>
                        <a:rPr lang="en-GB" sz="1400">
                          <a:solidFill>
                            <a:schemeClr val="bg2"/>
                          </a:solidFill>
                        </a:rPr>
                        <a:t>4.25</a:t>
                      </a:r>
                    </a:p>
                  </a:txBody>
                  <a:tcPr/>
                </a:tc>
                <a:tc>
                  <a:txBody>
                    <a:bodyPr/>
                    <a:lstStyle/>
                    <a:p>
                      <a:pPr algn="ctr"/>
                      <a:r>
                        <a:rPr lang="en-GB" sz="1400" b="1">
                          <a:solidFill>
                            <a:schemeClr val="bg2"/>
                          </a:solidFill>
                        </a:rPr>
                        <a:t>A [-]</a:t>
                      </a:r>
                    </a:p>
                  </a:txBody>
                  <a:tcPr/>
                </a:tc>
                <a:tc>
                  <a:txBody>
                    <a:bodyPr/>
                    <a:lstStyle/>
                    <a:p>
                      <a:pPr algn="ctr"/>
                      <a:r>
                        <a:rPr lang="en-GB" sz="1400">
                          <a:solidFill>
                            <a:schemeClr val="bg2"/>
                          </a:solidFill>
                        </a:rPr>
                        <a:t>2.0</a:t>
                      </a:r>
                    </a:p>
                  </a:txBody>
                  <a:tcPr/>
                </a:tc>
                <a:extLst>
                  <a:ext uri="{0D108BD9-81ED-4DB2-BD59-A6C34878D82A}">
                    <a16:rowId xmlns:a16="http://schemas.microsoft.com/office/drawing/2014/main" val="74357670"/>
                  </a:ext>
                </a:extLst>
              </a:tr>
              <a:tr h="323877">
                <a:tc>
                  <a:txBody>
                    <a:bodyPr/>
                    <a:lstStyle/>
                    <a:p>
                      <a:pPr algn="ctr"/>
                      <a:r>
                        <a:rPr lang="en-GB" sz="1400" b="1">
                          <a:solidFill>
                            <a:schemeClr val="bg2"/>
                          </a:solidFill>
                        </a:rPr>
                        <a:t>B</a:t>
                      </a:r>
                      <a:r>
                        <a:rPr lang="en-GB" sz="1400" b="1" baseline="-25000">
                          <a:solidFill>
                            <a:schemeClr val="bg2"/>
                          </a:solidFill>
                        </a:rPr>
                        <a:t>0</a:t>
                      </a:r>
                      <a:r>
                        <a:rPr lang="en-GB" sz="1400" b="1">
                          <a:solidFill>
                            <a:schemeClr val="bg2"/>
                          </a:solidFill>
                        </a:rPr>
                        <a:t> [T]</a:t>
                      </a:r>
                    </a:p>
                  </a:txBody>
                  <a:tcPr/>
                </a:tc>
                <a:tc>
                  <a:txBody>
                    <a:bodyPr/>
                    <a:lstStyle/>
                    <a:p>
                      <a:pPr algn="ctr"/>
                      <a:r>
                        <a:rPr lang="en-GB" sz="1400">
                          <a:solidFill>
                            <a:schemeClr val="bg2"/>
                          </a:solidFill>
                        </a:rPr>
                        <a:t>4.25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2"/>
                          </a:solidFill>
                        </a:rPr>
                        <a:t> </a:t>
                      </a:r>
                      <a:r>
                        <a:rPr lang="el-GR" sz="1400" b="1">
                          <a:solidFill>
                            <a:schemeClr val="bg2"/>
                          </a:solidFill>
                          <a:latin typeface="+mn-lt"/>
                          <a:cs typeface="Times New Roman" panose="02020603050405020304" pitchFamily="18" charset="0"/>
                        </a:rPr>
                        <a:t>δ</a:t>
                      </a:r>
                      <a:r>
                        <a:rPr lang="en-GB" sz="1400" b="1">
                          <a:solidFill>
                            <a:schemeClr val="bg2"/>
                          </a:solidFill>
                          <a:latin typeface="+mn-lt"/>
                          <a:cs typeface="Times New Roman" panose="02020603050405020304" pitchFamily="18" charset="0"/>
                        </a:rPr>
                        <a:t> / </a:t>
                      </a:r>
                      <a:r>
                        <a:rPr lang="el-GR" sz="1400" b="1">
                          <a:solidFill>
                            <a:schemeClr val="bg2"/>
                          </a:solidFill>
                          <a:latin typeface="+mn-lt"/>
                          <a:cs typeface="Calibri" panose="020F0502020204030204" pitchFamily="34" charset="0"/>
                        </a:rPr>
                        <a:t>κ</a:t>
                      </a:r>
                      <a:endParaRPr lang="en-GB" sz="1400" b="1">
                        <a:solidFill>
                          <a:schemeClr val="bg2"/>
                        </a:solidFill>
                        <a:latin typeface="+mn-lt"/>
                      </a:endParaRPr>
                    </a:p>
                  </a:txBody>
                  <a:tcPr/>
                </a:tc>
                <a:tc>
                  <a:txBody>
                    <a:bodyPr/>
                    <a:lstStyle/>
                    <a:p>
                      <a:pPr algn="ctr"/>
                      <a:r>
                        <a:rPr lang="en-GB" sz="1400">
                          <a:solidFill>
                            <a:schemeClr val="bg2"/>
                          </a:solidFill>
                        </a:rPr>
                        <a:t>0.5 / 2.45 </a:t>
                      </a:r>
                    </a:p>
                  </a:txBody>
                  <a:tcPr/>
                </a:tc>
                <a:extLst>
                  <a:ext uri="{0D108BD9-81ED-4DB2-BD59-A6C34878D82A}">
                    <a16:rowId xmlns:a16="http://schemas.microsoft.com/office/drawing/2014/main" val="359586854"/>
                  </a:ext>
                </a:extLst>
              </a:tr>
              <a:tr h="323877">
                <a:tc>
                  <a:txBody>
                    <a:bodyPr/>
                    <a:lstStyle/>
                    <a:p>
                      <a:pPr algn="ctr"/>
                      <a:r>
                        <a:rPr lang="en-GB" sz="1400" b="1">
                          <a:solidFill>
                            <a:schemeClr val="bg2"/>
                          </a:solidFill>
                        </a:rPr>
                        <a:t>P</a:t>
                      </a:r>
                      <a:r>
                        <a:rPr lang="en-GB" sz="1400" b="1" baseline="-25000">
                          <a:solidFill>
                            <a:schemeClr val="bg2"/>
                          </a:solidFill>
                        </a:rPr>
                        <a:t>fus-nom </a:t>
                      </a:r>
                      <a:r>
                        <a:rPr lang="en-GB" sz="1400" b="1" baseline="0">
                          <a:solidFill>
                            <a:schemeClr val="bg2"/>
                          </a:solidFill>
                        </a:rPr>
                        <a:t>[MW]</a:t>
                      </a:r>
                      <a:endParaRPr lang="en-GB" sz="1400" b="1" baseline="-25000">
                        <a:solidFill>
                          <a:schemeClr val="bg2"/>
                        </a:solidFill>
                      </a:endParaRPr>
                    </a:p>
                  </a:txBody>
                  <a:tcPr/>
                </a:tc>
                <a:tc>
                  <a:txBody>
                    <a:bodyPr/>
                    <a:lstStyle/>
                    <a:p>
                      <a:pPr algn="ctr"/>
                      <a:r>
                        <a:rPr lang="en-GB" sz="1400">
                          <a:solidFill>
                            <a:schemeClr val="bg2"/>
                          </a:solidFill>
                        </a:rPr>
                        <a:t>800</a:t>
                      </a:r>
                    </a:p>
                  </a:txBody>
                  <a:tcPr/>
                </a:tc>
                <a:tc>
                  <a:txBody>
                    <a:bodyPr/>
                    <a:lstStyle/>
                    <a:p>
                      <a:pPr algn="ctr"/>
                      <a:r>
                        <a:rPr lang="en-GB" sz="1400" b="1">
                          <a:solidFill>
                            <a:schemeClr val="bg2"/>
                          </a:solidFill>
                        </a:rPr>
                        <a:t>P</a:t>
                      </a:r>
                      <a:r>
                        <a:rPr lang="en-GB" sz="1400" b="1" baseline="-25000">
                          <a:solidFill>
                            <a:schemeClr val="bg2"/>
                          </a:solidFill>
                        </a:rPr>
                        <a:t>elec-net </a:t>
                      </a:r>
                      <a:r>
                        <a:rPr lang="en-GB" sz="1400" b="1" baseline="0">
                          <a:solidFill>
                            <a:schemeClr val="bg2"/>
                          </a:solidFill>
                        </a:rPr>
                        <a:t>[</a:t>
                      </a:r>
                      <a:r>
                        <a:rPr lang="en-GB" sz="1400" b="1">
                          <a:solidFill>
                            <a:schemeClr val="bg2"/>
                          </a:solidFill>
                        </a:rPr>
                        <a:t>Mw</a:t>
                      </a:r>
                      <a:r>
                        <a:rPr lang="en-GB" sz="1400" b="1" baseline="-25000">
                          <a:solidFill>
                            <a:schemeClr val="bg2"/>
                          </a:solidFill>
                        </a:rPr>
                        <a:t>e</a:t>
                      </a:r>
                      <a:r>
                        <a:rPr lang="en-GB" sz="1400" b="1" baseline="0">
                          <a:solidFill>
                            <a:schemeClr val="bg2"/>
                          </a:solidFill>
                        </a:rPr>
                        <a:t>]</a:t>
                      </a:r>
                      <a:endParaRPr lang="en-GB" sz="1400" b="1" baseline="-25000">
                        <a:solidFill>
                          <a:schemeClr val="bg2"/>
                        </a:solidFill>
                      </a:endParaRPr>
                    </a:p>
                  </a:txBody>
                  <a:tcPr/>
                </a:tc>
                <a:tc>
                  <a:txBody>
                    <a:bodyPr/>
                    <a:lstStyle/>
                    <a:p>
                      <a:pPr algn="ctr"/>
                      <a:r>
                        <a:rPr lang="en-GB" sz="1400">
                          <a:solidFill>
                            <a:schemeClr val="bg2"/>
                          </a:solidFill>
                        </a:rPr>
                        <a:t>85</a:t>
                      </a:r>
                      <a:endParaRPr lang="en-GB" sz="1400" baseline="-25000">
                        <a:solidFill>
                          <a:schemeClr val="bg2"/>
                        </a:solidFill>
                      </a:endParaRPr>
                    </a:p>
                  </a:txBody>
                  <a:tcPr/>
                </a:tc>
                <a:extLst>
                  <a:ext uri="{0D108BD9-81ED-4DB2-BD59-A6C34878D82A}">
                    <a16:rowId xmlns:a16="http://schemas.microsoft.com/office/drawing/2014/main" val="1684485171"/>
                  </a:ext>
                </a:extLst>
              </a:tr>
              <a:tr h="0">
                <a:tc>
                  <a:txBody>
                    <a:bodyPr/>
                    <a:lstStyle/>
                    <a:p>
                      <a:pPr algn="ctr"/>
                      <a:r>
                        <a:rPr lang="en-GB" sz="1400" b="1">
                          <a:solidFill>
                            <a:schemeClr val="bg2"/>
                          </a:solidFill>
                        </a:rPr>
                        <a:t>TF lifetime [FPY]</a:t>
                      </a:r>
                    </a:p>
                  </a:txBody>
                  <a:tcPr/>
                </a:tc>
                <a:tc>
                  <a:txBody>
                    <a:bodyPr/>
                    <a:lstStyle/>
                    <a:p>
                      <a:pPr algn="ctr"/>
                      <a:r>
                        <a:rPr lang="en-GB" sz="1400">
                          <a:solidFill>
                            <a:schemeClr val="bg2"/>
                          </a:solidFill>
                        </a:rPr>
                        <a:t>&gt; 5</a:t>
                      </a:r>
                    </a:p>
                  </a:txBody>
                  <a:tcPr/>
                </a:tc>
                <a:tc>
                  <a:txBody>
                    <a:bodyPr/>
                    <a:lstStyle/>
                    <a:p>
                      <a:pPr algn="ctr"/>
                      <a:r>
                        <a:rPr lang="en-GB" sz="1400" b="1">
                          <a:solidFill>
                            <a:schemeClr val="bg2"/>
                          </a:solidFill>
                        </a:rPr>
                        <a:t>Q [-]</a:t>
                      </a:r>
                    </a:p>
                  </a:txBody>
                  <a:tcPr/>
                </a:tc>
                <a:tc>
                  <a:txBody>
                    <a:bodyPr/>
                    <a:lstStyle/>
                    <a:p>
                      <a:pPr algn="ctr"/>
                      <a:r>
                        <a:rPr lang="en-GB" sz="1400">
                          <a:solidFill>
                            <a:schemeClr val="bg2"/>
                          </a:solidFill>
                        </a:rPr>
                        <a:t>20</a:t>
                      </a:r>
                    </a:p>
                  </a:txBody>
                  <a:tcPr/>
                </a:tc>
                <a:extLst>
                  <a:ext uri="{0D108BD9-81ED-4DB2-BD59-A6C34878D82A}">
                    <a16:rowId xmlns:a16="http://schemas.microsoft.com/office/drawing/2014/main" val="4063902191"/>
                  </a:ext>
                </a:extLst>
              </a:tr>
              <a:tr h="323877">
                <a:tc>
                  <a:txBody>
                    <a:bodyPr/>
                    <a:lstStyle/>
                    <a:p>
                      <a:pPr algn="ctr"/>
                      <a:r>
                        <a:rPr lang="en-GB" sz="1400" b="1">
                          <a:solidFill>
                            <a:schemeClr val="bg2"/>
                          </a:solidFill>
                        </a:rPr>
                        <a:t>TBR [-]</a:t>
                      </a:r>
                    </a:p>
                  </a:txBody>
                  <a:tcPr/>
                </a:tc>
                <a:tc>
                  <a:txBody>
                    <a:bodyPr/>
                    <a:lstStyle/>
                    <a:p>
                      <a:pPr algn="ctr"/>
                      <a:r>
                        <a:rPr lang="en-GB" sz="1400">
                          <a:solidFill>
                            <a:schemeClr val="bg2"/>
                          </a:solidFill>
                        </a:rPr>
                        <a:t>&gt; 1.15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2"/>
                          </a:solidFill>
                        </a:rPr>
                        <a:t>P</a:t>
                      </a:r>
                      <a:r>
                        <a:rPr lang="en-GB" sz="1400" b="1" baseline="-25000">
                          <a:solidFill>
                            <a:schemeClr val="bg2"/>
                          </a:solidFill>
                        </a:rPr>
                        <a:t>aux</a:t>
                      </a:r>
                      <a:r>
                        <a:rPr lang="en-GB" sz="1400" b="1">
                          <a:solidFill>
                            <a:schemeClr val="bg2"/>
                          </a:solidFill>
                        </a:rPr>
                        <a:t> [MW]</a:t>
                      </a:r>
                    </a:p>
                  </a:txBody>
                  <a:tcPr/>
                </a:tc>
                <a:tc>
                  <a:txBody>
                    <a:bodyPr/>
                    <a:lstStyle/>
                    <a:p>
                      <a:pPr algn="ctr"/>
                      <a:r>
                        <a:rPr lang="en-GB" sz="1400">
                          <a:solidFill>
                            <a:schemeClr val="bg2"/>
                          </a:solidFill>
                        </a:rPr>
                        <a:t>40</a:t>
                      </a:r>
                    </a:p>
                  </a:txBody>
                  <a:tcPr/>
                </a:tc>
                <a:extLst>
                  <a:ext uri="{0D108BD9-81ED-4DB2-BD59-A6C34878D82A}">
                    <a16:rowId xmlns:a16="http://schemas.microsoft.com/office/drawing/2014/main" val="40210503"/>
                  </a:ext>
                </a:extLst>
              </a:tr>
            </a:tbl>
          </a:graphicData>
        </a:graphic>
      </p:graphicFrame>
      <p:sp>
        <p:nvSpPr>
          <p:cNvPr id="17" name="TextBox 16">
            <a:extLst>
              <a:ext uri="{FF2B5EF4-FFF2-40B4-BE49-F238E27FC236}">
                <a16:creationId xmlns:a16="http://schemas.microsoft.com/office/drawing/2014/main" id="{3705BFC4-92B0-5CE2-62D8-0A09E6BA0C44}"/>
              </a:ext>
            </a:extLst>
          </p:cNvPr>
          <p:cNvSpPr txBox="1"/>
          <p:nvPr/>
        </p:nvSpPr>
        <p:spPr>
          <a:xfrm>
            <a:off x="6529971" y="980661"/>
            <a:ext cx="4101367" cy="400110"/>
          </a:xfrm>
          <a:prstGeom prst="rect">
            <a:avLst/>
          </a:prstGeom>
          <a:noFill/>
        </p:spPr>
        <p:txBody>
          <a:bodyPr wrap="square">
            <a:spAutoFit/>
          </a:bodyPr>
          <a:lstStyle/>
          <a:p>
            <a:pPr algn="ctr"/>
            <a:r>
              <a:rPr lang="en-GB" sz="2000" b="1" u="sng">
                <a:solidFill>
                  <a:schemeClr val="bg2"/>
                </a:solidFill>
              </a:rPr>
              <a:t>Design Space </a:t>
            </a:r>
          </a:p>
        </p:txBody>
      </p:sp>
      <p:sp>
        <p:nvSpPr>
          <p:cNvPr id="18" name="TextBox 17">
            <a:extLst>
              <a:ext uri="{FF2B5EF4-FFF2-40B4-BE49-F238E27FC236}">
                <a16:creationId xmlns:a16="http://schemas.microsoft.com/office/drawing/2014/main" id="{B155CD7C-FAFE-27EB-D0FF-996B0EB7A776}"/>
              </a:ext>
            </a:extLst>
          </p:cNvPr>
          <p:cNvSpPr txBox="1"/>
          <p:nvPr/>
        </p:nvSpPr>
        <p:spPr>
          <a:xfrm>
            <a:off x="6311007" y="3580164"/>
            <a:ext cx="4548323" cy="400110"/>
          </a:xfrm>
          <a:prstGeom prst="rect">
            <a:avLst/>
          </a:prstGeom>
          <a:noFill/>
        </p:spPr>
        <p:txBody>
          <a:bodyPr wrap="square">
            <a:spAutoFit/>
          </a:bodyPr>
          <a:lstStyle/>
          <a:p>
            <a:pPr algn="ctr"/>
            <a:r>
              <a:rPr lang="en-GB" sz="2000" b="1" u="sng">
                <a:solidFill>
                  <a:schemeClr val="bg2"/>
                </a:solidFill>
              </a:rPr>
              <a:t>Key Engineering Decisions</a:t>
            </a:r>
          </a:p>
        </p:txBody>
      </p:sp>
      <p:sp>
        <p:nvSpPr>
          <p:cNvPr id="20" name="TextBox 19">
            <a:extLst>
              <a:ext uri="{FF2B5EF4-FFF2-40B4-BE49-F238E27FC236}">
                <a16:creationId xmlns:a16="http://schemas.microsoft.com/office/drawing/2014/main" id="{A5783BE8-7E18-3B74-2104-4499CD09B707}"/>
              </a:ext>
            </a:extLst>
          </p:cNvPr>
          <p:cNvSpPr txBox="1"/>
          <p:nvPr/>
        </p:nvSpPr>
        <p:spPr>
          <a:xfrm>
            <a:off x="5073366" y="3884820"/>
            <a:ext cx="7014578" cy="2284856"/>
          </a:xfrm>
          <a:prstGeom prst="rect">
            <a:avLst/>
          </a:prstGeom>
          <a:noFill/>
        </p:spPr>
        <p:txBody>
          <a:bodyPr wrap="square" lIns="91440" tIns="45720" rIns="91440" bIns="45720" anchor="t">
            <a:spAutoFit/>
          </a:bodyPr>
          <a:lstStyle/>
          <a:p>
            <a:pPr marL="558800" marR="0" lvl="1"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chemeClr val="bg2"/>
                </a:solidFill>
                <a:effectLst/>
                <a:uLnTx/>
                <a:uFillTx/>
                <a:latin typeface="Gotham Rounded"/>
                <a:ea typeface="+mn-ea"/>
                <a:cs typeface="+mn-cs"/>
              </a:rPr>
              <a:t>Modularity </a:t>
            </a:r>
          </a:p>
          <a:p>
            <a:pPr marL="558800" marR="0" lvl="1"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chemeClr val="bg2"/>
                </a:solidFill>
                <a:effectLst/>
                <a:uLnTx/>
                <a:uFillTx/>
                <a:latin typeface="Gotham Rounded"/>
                <a:ea typeface="+mn-ea"/>
                <a:cs typeface="+mn-cs"/>
              </a:rPr>
              <a:t>Liquid lithium blanket </a:t>
            </a:r>
          </a:p>
          <a:p>
            <a:pPr marL="558800" marR="0" lvl="1"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chemeClr val="bg2"/>
                </a:solidFill>
                <a:effectLst/>
                <a:uLnTx/>
                <a:uFillTx/>
                <a:latin typeface="Gotham Rounded"/>
                <a:ea typeface="+mn-ea"/>
                <a:cs typeface="+mn-cs"/>
              </a:rPr>
              <a:t>Non-demountable HTS coils</a:t>
            </a:r>
          </a:p>
          <a:p>
            <a:pPr marL="558800" marR="0" lvl="1"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chemeClr val="bg2"/>
                </a:solidFill>
                <a:effectLst/>
                <a:uLnTx/>
                <a:uFillTx/>
                <a:latin typeface="Gotham Rounded"/>
                <a:ea typeface="+mn-ea"/>
                <a:cs typeface="+mn-cs"/>
              </a:rPr>
              <a:t>Assuming some inductive current drive at flat-top </a:t>
            </a:r>
          </a:p>
          <a:p>
            <a:pPr marL="558800" marR="0" lvl="1"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chemeClr val="bg2"/>
                </a:solidFill>
                <a:effectLst/>
                <a:uLnTx/>
                <a:uFillTx/>
                <a:latin typeface="Gotham Rounded"/>
                <a:ea typeface="+mn-ea"/>
                <a:cs typeface="+mn-cs"/>
              </a:rPr>
              <a:t>Liquid metal PFCs upgrade mission - </a:t>
            </a:r>
            <a:r>
              <a:rPr lang="en-GB" sz="1400" i="1" dirty="0">
                <a:solidFill>
                  <a:schemeClr val="bg2"/>
                </a:solidFill>
                <a:latin typeface="Gotham Rounded"/>
              </a:rPr>
              <a:t>Milestone</a:t>
            </a:r>
            <a:r>
              <a:rPr kumimoji="0" lang="en-GB" sz="1400" b="0" i="1" u="none" strike="noStrike" kern="1200" cap="none" spc="0" normalizeH="0" baseline="0" noProof="0" dirty="0">
                <a:ln>
                  <a:noFill/>
                </a:ln>
                <a:solidFill>
                  <a:schemeClr val="bg2"/>
                </a:solidFill>
                <a:effectLst/>
                <a:uLnTx/>
                <a:uFillTx/>
                <a:latin typeface="Gotham Rounded"/>
                <a:ea typeface="+mn-ea"/>
                <a:cs typeface="+mn-cs"/>
              </a:rPr>
              <a:t> program is developing liquid metal technologies for Day n implementation</a:t>
            </a:r>
            <a:endParaRPr lang="en-GB" sz="1400" b="0" i="1" u="none" strike="noStrike" kern="1200" cap="none" spc="0" normalizeH="0" baseline="0" noProof="0" dirty="0">
              <a:ln>
                <a:noFill/>
              </a:ln>
              <a:solidFill>
                <a:schemeClr val="bg2"/>
              </a:solidFill>
              <a:effectLst/>
              <a:uLnTx/>
              <a:uFillTx/>
              <a:latin typeface="Gotham Rounded"/>
            </a:endParaRPr>
          </a:p>
        </p:txBody>
      </p:sp>
      <p:pic>
        <p:nvPicPr>
          <p:cNvPr id="21" name="Picture 20" descr="A close up of a logo&#10;&#10;Description automatically generated">
            <a:extLst>
              <a:ext uri="{FF2B5EF4-FFF2-40B4-BE49-F238E27FC236}">
                <a16:creationId xmlns:a16="http://schemas.microsoft.com/office/drawing/2014/main" id="{4B543901-D374-A503-87CB-D64015C2F7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39396" y="6198128"/>
            <a:ext cx="1441723" cy="349037"/>
          </a:xfrm>
          <a:prstGeom prst="rect">
            <a:avLst/>
          </a:prstGeom>
        </p:spPr>
      </p:pic>
      <p:sp>
        <p:nvSpPr>
          <p:cNvPr id="22" name="Rectangle 21">
            <a:extLst>
              <a:ext uri="{FF2B5EF4-FFF2-40B4-BE49-F238E27FC236}">
                <a16:creationId xmlns:a16="http://schemas.microsoft.com/office/drawing/2014/main" id="{18C87B74-66A9-CBE6-8DAC-6E430F188827}"/>
              </a:ext>
            </a:extLst>
          </p:cNvPr>
          <p:cNvSpPr>
            <a:spLocks/>
          </p:cNvSpPr>
          <p:nvPr/>
        </p:nvSpPr>
        <p:spPr>
          <a:xfrm flipV="1">
            <a:off x="396591" y="6467896"/>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28" name="TextBox 27">
            <a:extLst>
              <a:ext uri="{FF2B5EF4-FFF2-40B4-BE49-F238E27FC236}">
                <a16:creationId xmlns:a16="http://schemas.microsoft.com/office/drawing/2014/main" id="{43BADCB3-18C4-8529-FF79-21F71C8C9BF5}"/>
              </a:ext>
            </a:extLst>
          </p:cNvPr>
          <p:cNvSpPr txBox="1"/>
          <p:nvPr/>
        </p:nvSpPr>
        <p:spPr>
          <a:xfrm>
            <a:off x="90292" y="75949"/>
            <a:ext cx="12011416" cy="830997"/>
          </a:xfrm>
          <a:prstGeom prst="rect">
            <a:avLst/>
          </a:prstGeom>
          <a:noFill/>
        </p:spPr>
        <p:txBody>
          <a:bodyPr wrap="square">
            <a:spAutoFit/>
          </a:bodyPr>
          <a:lstStyle/>
          <a:p>
            <a:pPr algn="ctr"/>
            <a:r>
              <a:rPr lang="en-GB" sz="2400" dirty="0">
                <a:solidFill>
                  <a:schemeClr val="accent1"/>
                </a:solidFill>
              </a:rPr>
              <a:t>Our Team Has Arrived at a </a:t>
            </a:r>
            <a:r>
              <a:rPr lang="en-GB" sz="2400" b="1" dirty="0">
                <a:solidFill>
                  <a:schemeClr val="accent1"/>
                </a:solidFill>
              </a:rPr>
              <a:t>Design Space Decision</a:t>
            </a:r>
            <a:r>
              <a:rPr lang="en-GB" sz="2400" dirty="0">
                <a:solidFill>
                  <a:schemeClr val="accent1"/>
                </a:solidFill>
              </a:rPr>
              <a:t> and Will Continue to Refine FPP Parameters for Our Pre-Conceptual Design </a:t>
            </a:r>
          </a:p>
        </p:txBody>
      </p:sp>
      <p:grpSp>
        <p:nvGrpSpPr>
          <p:cNvPr id="30" name="Group 29">
            <a:extLst>
              <a:ext uri="{FF2B5EF4-FFF2-40B4-BE49-F238E27FC236}">
                <a16:creationId xmlns:a16="http://schemas.microsoft.com/office/drawing/2014/main" id="{D30C9D83-5C03-C44D-7FA0-E3B41928EA5F}"/>
              </a:ext>
            </a:extLst>
          </p:cNvPr>
          <p:cNvGrpSpPr/>
          <p:nvPr/>
        </p:nvGrpSpPr>
        <p:grpSpPr>
          <a:xfrm>
            <a:off x="1389114" y="1912689"/>
            <a:ext cx="2944519" cy="3116495"/>
            <a:chOff x="1389114" y="1912689"/>
            <a:chExt cx="2944519" cy="3116495"/>
          </a:xfrm>
        </p:grpSpPr>
        <p:pic>
          <p:nvPicPr>
            <p:cNvPr id="27" name="Picture 26">
              <a:extLst>
                <a:ext uri="{FF2B5EF4-FFF2-40B4-BE49-F238E27FC236}">
                  <a16:creationId xmlns:a16="http://schemas.microsoft.com/office/drawing/2014/main" id="{EBC026EB-3A07-3F86-84D2-B35ED3112ECB}"/>
                </a:ext>
              </a:extLst>
            </p:cNvPr>
            <p:cNvPicPr>
              <a:picLocks noChangeAspect="1"/>
            </p:cNvPicPr>
            <p:nvPr/>
          </p:nvPicPr>
          <p:blipFill>
            <a:blip r:embed="rId4"/>
            <a:stretch>
              <a:fillRect/>
            </a:stretch>
          </p:blipFill>
          <p:spPr>
            <a:xfrm>
              <a:off x="1389114" y="1912689"/>
              <a:ext cx="2898799" cy="3116495"/>
            </a:xfrm>
            <a:prstGeom prst="rect">
              <a:avLst/>
            </a:prstGeom>
          </p:spPr>
        </p:pic>
        <p:sp>
          <p:nvSpPr>
            <p:cNvPr id="29" name="Rectangle 28">
              <a:extLst>
                <a:ext uri="{FF2B5EF4-FFF2-40B4-BE49-F238E27FC236}">
                  <a16:creationId xmlns:a16="http://schemas.microsoft.com/office/drawing/2014/main" id="{8BBF201B-59EB-42E5-FCAA-E8D1831C98FE}"/>
                </a:ext>
              </a:extLst>
            </p:cNvPr>
            <p:cNvSpPr/>
            <p:nvPr/>
          </p:nvSpPr>
          <p:spPr>
            <a:xfrm>
              <a:off x="4241801" y="4803775"/>
              <a:ext cx="91832" cy="225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8343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0659C2D-1281-9752-DC50-A4578B17D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7" name="Rectangle 6">
            <a:extLst>
              <a:ext uri="{FF2B5EF4-FFF2-40B4-BE49-F238E27FC236}">
                <a16:creationId xmlns:a16="http://schemas.microsoft.com/office/drawing/2014/main" id="{A83D1512-4726-9B47-965F-A1A1D4AE3B55}"/>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6" name="Rectangle 5">
            <a:extLst>
              <a:ext uri="{FF2B5EF4-FFF2-40B4-BE49-F238E27FC236}">
                <a16:creationId xmlns:a16="http://schemas.microsoft.com/office/drawing/2014/main" id="{E9357BAB-9B87-15B6-86F3-6CBF000BDDD5}"/>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4" name="Title 1">
            <a:extLst>
              <a:ext uri="{FF2B5EF4-FFF2-40B4-BE49-F238E27FC236}">
                <a16:creationId xmlns:a16="http://schemas.microsoft.com/office/drawing/2014/main" id="{09FA42CA-3475-7AE2-E824-8CD20449FC8F}"/>
              </a:ext>
            </a:extLst>
          </p:cNvPr>
          <p:cNvSpPr txBox="1">
            <a:spLocks/>
          </p:cNvSpPr>
          <p:nvPr/>
        </p:nvSpPr>
        <p:spPr>
          <a:xfrm>
            <a:off x="292101" y="382139"/>
            <a:ext cx="11589018" cy="4062142"/>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4000" b="0" i="0" u="none" strike="noStrike" kern="1200" cap="all" spc="0" normalizeH="0" baseline="0" noProof="0" dirty="0">
                <a:ln>
                  <a:noFill/>
                </a:ln>
                <a:solidFill>
                  <a:srgbClr val="F08323"/>
                </a:solidFill>
                <a:effectLst/>
                <a:uLnTx/>
                <a:uFillTx/>
                <a:latin typeface="Gotham Rounded"/>
                <a:ea typeface="+mj-ea"/>
                <a:cs typeface="+mj-cs"/>
              </a:rPr>
              <a:t>We’re not going it alone </a:t>
            </a:r>
          </a:p>
          <a:p>
            <a:pPr marL="0" marR="0" lvl="0" indent="0" algn="ctr" defTabSz="914400" rtl="0" eaLnBrk="1" fontAlgn="auto" latinLnBrk="0" hangingPunct="1">
              <a:lnSpc>
                <a:spcPct val="85000"/>
              </a:lnSpc>
              <a:spcBef>
                <a:spcPct val="0"/>
              </a:spcBef>
              <a:spcAft>
                <a:spcPts val="0"/>
              </a:spcAft>
              <a:buClrTx/>
              <a:buSzTx/>
              <a:buFontTx/>
              <a:buNone/>
              <a:tabLst/>
              <a:defRPr/>
            </a:pPr>
            <a:endParaRPr lang="en-GB" sz="800" cap="all" dirty="0">
              <a:solidFill>
                <a:schemeClr val="tx1"/>
              </a:solidFill>
              <a:latin typeface="Gotham Rounded"/>
            </a:endParaRPr>
          </a:p>
          <a:p>
            <a:pPr marL="0" marR="0" lvl="0" indent="0" algn="ctr" defTabSz="914400" rtl="0" eaLnBrk="1" fontAlgn="auto" latinLnBrk="0" hangingPunct="1">
              <a:lnSpc>
                <a:spcPct val="85000"/>
              </a:lnSpc>
              <a:spcBef>
                <a:spcPct val="0"/>
              </a:spcBef>
              <a:spcAft>
                <a:spcPts val="0"/>
              </a:spcAft>
              <a:buClrTx/>
              <a:buSzTx/>
              <a:buFontTx/>
              <a:buNone/>
              <a:tabLst/>
              <a:defRPr/>
            </a:pPr>
            <a:r>
              <a:rPr lang="en-GB" sz="3000" cap="all">
                <a:solidFill>
                  <a:schemeClr val="bg2"/>
                </a:solidFill>
                <a:latin typeface="Gotham Rounded"/>
              </a:rPr>
              <a:t>We’re building a global ecosystem of partners</a:t>
            </a:r>
            <a:endParaRPr kumimoji="0" lang="en-GB" sz="3000" b="0" i="0" u="none" strike="noStrike" kern="1200" cap="all" spc="0" normalizeH="0" baseline="0" noProof="0">
              <a:ln>
                <a:noFill/>
              </a:ln>
              <a:solidFill>
                <a:schemeClr val="bg2"/>
              </a:solidFill>
              <a:effectLst/>
              <a:uLnTx/>
              <a:uFillTx/>
              <a:latin typeface="Gotham Rounded"/>
              <a:ea typeface="+mj-ea"/>
              <a:cs typeface="+mj-cs"/>
            </a:endParaRPr>
          </a:p>
        </p:txBody>
      </p:sp>
      <p:sp>
        <p:nvSpPr>
          <p:cNvPr id="9" name="TextBox 8">
            <a:extLst>
              <a:ext uri="{FF2B5EF4-FFF2-40B4-BE49-F238E27FC236}">
                <a16:creationId xmlns:a16="http://schemas.microsoft.com/office/drawing/2014/main" id="{8A7C247F-8251-C32C-D348-6E070C4BAAFE}"/>
              </a:ext>
            </a:extLst>
          </p:cNvPr>
          <p:cNvSpPr txBox="1"/>
          <p:nvPr/>
        </p:nvSpPr>
        <p:spPr>
          <a:xfrm>
            <a:off x="431800" y="6547165"/>
            <a:ext cx="4400119" cy="2930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Gotham Rounded"/>
                <a:ea typeface="+mn-ea"/>
                <a:cs typeface="+mn-cs"/>
              </a:rPr>
              <a:t>*Organisations who attended Tokamak Energy’s Partner Day Event in 2024. </a:t>
            </a:r>
          </a:p>
        </p:txBody>
      </p:sp>
      <p:pic>
        <p:nvPicPr>
          <p:cNvPr id="39" name="Picture 38">
            <a:extLst>
              <a:ext uri="{FF2B5EF4-FFF2-40B4-BE49-F238E27FC236}">
                <a16:creationId xmlns:a16="http://schemas.microsoft.com/office/drawing/2014/main" id="{9F9E2D1C-592C-D059-EDF3-58178226584C}"/>
              </a:ext>
            </a:extLst>
          </p:cNvPr>
          <p:cNvPicPr>
            <a:picLocks noChangeAspect="1"/>
          </p:cNvPicPr>
          <p:nvPr/>
        </p:nvPicPr>
        <p:blipFill>
          <a:blip r:embed="rId5"/>
          <a:stretch>
            <a:fillRect/>
          </a:stretch>
        </p:blipFill>
        <p:spPr>
          <a:xfrm>
            <a:off x="553517" y="1958733"/>
            <a:ext cx="3279932" cy="4035902"/>
          </a:xfrm>
          <a:prstGeom prst="rect">
            <a:avLst/>
          </a:prstGeom>
          <a:scene3d>
            <a:camera prst="perspectiveLeft"/>
            <a:lightRig rig="threePt" dir="t"/>
          </a:scene3d>
        </p:spPr>
      </p:pic>
      <p:pic>
        <p:nvPicPr>
          <p:cNvPr id="40" name="Picture 39">
            <a:extLst>
              <a:ext uri="{FF2B5EF4-FFF2-40B4-BE49-F238E27FC236}">
                <a16:creationId xmlns:a16="http://schemas.microsoft.com/office/drawing/2014/main" id="{A180ABCA-1F0D-2C2A-0FC4-DF31EB727099}"/>
              </a:ext>
            </a:extLst>
          </p:cNvPr>
          <p:cNvPicPr>
            <a:picLocks noChangeAspect="1"/>
          </p:cNvPicPr>
          <p:nvPr/>
        </p:nvPicPr>
        <p:blipFill>
          <a:blip r:embed="rId6"/>
          <a:stretch>
            <a:fillRect/>
          </a:stretch>
        </p:blipFill>
        <p:spPr>
          <a:xfrm>
            <a:off x="8358553" y="1958733"/>
            <a:ext cx="3279932" cy="4035902"/>
          </a:xfrm>
          <a:prstGeom prst="rect">
            <a:avLst/>
          </a:prstGeom>
          <a:scene3d>
            <a:camera prst="perspectiveRight"/>
            <a:lightRig rig="threePt" dir="t"/>
          </a:scene3d>
        </p:spPr>
      </p:pic>
      <p:sp>
        <p:nvSpPr>
          <p:cNvPr id="41" name="TextBox 40">
            <a:extLst>
              <a:ext uri="{FF2B5EF4-FFF2-40B4-BE49-F238E27FC236}">
                <a16:creationId xmlns:a16="http://schemas.microsoft.com/office/drawing/2014/main" id="{5669A7AC-92F2-6665-86DD-D52346B9DCE7}"/>
              </a:ext>
            </a:extLst>
          </p:cNvPr>
          <p:cNvSpPr txBox="1"/>
          <p:nvPr/>
        </p:nvSpPr>
        <p:spPr>
          <a:xfrm>
            <a:off x="7268066" y="1951463"/>
            <a:ext cx="197963" cy="22612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Gotham Rounded"/>
                <a:ea typeface="+mn-ea"/>
                <a:cs typeface="+mn-cs"/>
              </a:rPr>
              <a:t>*</a:t>
            </a:r>
          </a:p>
        </p:txBody>
      </p:sp>
      <p:pic>
        <p:nvPicPr>
          <p:cNvPr id="54" name="Picture 53">
            <a:extLst>
              <a:ext uri="{FF2B5EF4-FFF2-40B4-BE49-F238E27FC236}">
                <a16:creationId xmlns:a16="http://schemas.microsoft.com/office/drawing/2014/main" id="{013FE45E-DA88-2595-8AB6-52B83582A420}"/>
              </a:ext>
            </a:extLst>
          </p:cNvPr>
          <p:cNvPicPr>
            <a:picLocks noChangeAspect="1"/>
          </p:cNvPicPr>
          <p:nvPr/>
        </p:nvPicPr>
        <p:blipFill>
          <a:blip r:embed="rId7"/>
          <a:stretch>
            <a:fillRect/>
          </a:stretch>
        </p:blipFill>
        <p:spPr>
          <a:xfrm>
            <a:off x="3968312" y="1856960"/>
            <a:ext cx="4255377" cy="4243469"/>
          </a:xfrm>
          <a:prstGeom prst="rect">
            <a:avLst/>
          </a:prstGeom>
        </p:spPr>
      </p:pic>
      <p:sp>
        <p:nvSpPr>
          <p:cNvPr id="56" name="TextBox 55">
            <a:extLst>
              <a:ext uri="{FF2B5EF4-FFF2-40B4-BE49-F238E27FC236}">
                <a16:creationId xmlns:a16="http://schemas.microsoft.com/office/drawing/2014/main" id="{4C9552AB-3A1A-AE94-1D19-643D5752BA31}"/>
              </a:ext>
            </a:extLst>
          </p:cNvPr>
          <p:cNvSpPr txBox="1"/>
          <p:nvPr/>
        </p:nvSpPr>
        <p:spPr>
          <a:xfrm>
            <a:off x="7189247" y="1941303"/>
            <a:ext cx="396240" cy="369332"/>
          </a:xfrm>
          <a:prstGeom prst="rect">
            <a:avLst/>
          </a:prstGeom>
          <a:noFill/>
        </p:spPr>
        <p:txBody>
          <a:bodyPr wrap="square">
            <a:spAutoFit/>
          </a:bodyPr>
          <a:lstStyle/>
          <a:p>
            <a:r>
              <a:rPr kumimoji="0" lang="en-GB" sz="1800" b="0" i="0" u="none" strike="noStrike" kern="1200" cap="none" spc="0" normalizeH="0" baseline="0" noProof="0" dirty="0">
                <a:ln>
                  <a:noFill/>
                </a:ln>
                <a:solidFill>
                  <a:schemeClr val="bg1"/>
                </a:solidFill>
                <a:effectLst/>
                <a:uLnTx/>
                <a:uFillTx/>
                <a:latin typeface="Gotham Rounded"/>
                <a:ea typeface="+mn-ea"/>
                <a:cs typeface="+mn-cs"/>
              </a:rPr>
              <a:t>*</a:t>
            </a:r>
            <a:endParaRPr lang="en-GB" dirty="0">
              <a:solidFill>
                <a:schemeClr val="bg1"/>
              </a:solidFill>
            </a:endParaRPr>
          </a:p>
        </p:txBody>
      </p:sp>
    </p:spTree>
    <p:extLst>
      <p:ext uri="{BB962C8B-B14F-4D97-AF65-F5344CB8AC3E}">
        <p14:creationId xmlns:p14="http://schemas.microsoft.com/office/powerpoint/2010/main" val="118673439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ST40_10014_plasma pulse video">
            <a:hlinkClick r:id="" action="ppaction://media"/>
            <a:extLst>
              <a:ext uri="{FF2B5EF4-FFF2-40B4-BE49-F238E27FC236}">
                <a16:creationId xmlns:a16="http://schemas.microsoft.com/office/drawing/2014/main" id="{E3D62BAD-71CA-0D59-04A4-327B732D93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 r="17840"/>
          <a:stretch/>
        </p:blipFill>
        <p:spPr>
          <a:xfrm>
            <a:off x="2466975" y="80054"/>
            <a:ext cx="9725026" cy="6658171"/>
          </a:xfrm>
          <a:prstGeom prst="rect">
            <a:avLst/>
          </a:prstGeom>
        </p:spPr>
      </p:pic>
      <p:sp>
        <p:nvSpPr>
          <p:cNvPr id="3" name="Footer Placeholder 2">
            <a:extLst>
              <a:ext uri="{FF2B5EF4-FFF2-40B4-BE49-F238E27FC236}">
                <a16:creationId xmlns:a16="http://schemas.microsoft.com/office/drawing/2014/main" id="{E91DBA00-3125-E286-D0BA-28653724F58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A373F"/>
                </a:solidFill>
                <a:effectLst/>
                <a:uLnTx/>
                <a:uFillTx/>
                <a:latin typeface="Gotham Rounded"/>
                <a:ea typeface="+mn-ea"/>
                <a:cs typeface="+mn-cs"/>
              </a:rPr>
              <a:t>© 2024 Tokamak Energy Private and Confidential</a:t>
            </a:r>
          </a:p>
        </p:txBody>
      </p:sp>
      <p:sp>
        <p:nvSpPr>
          <p:cNvPr id="11" name="Rectangle 10">
            <a:extLst>
              <a:ext uri="{FF2B5EF4-FFF2-40B4-BE49-F238E27FC236}">
                <a16:creationId xmlns:a16="http://schemas.microsoft.com/office/drawing/2014/main" id="{D6BE1F79-E863-74DB-2E87-BF94147B193E}"/>
              </a:ext>
            </a:extLst>
          </p:cNvPr>
          <p:cNvSpPr>
            <a:spLocks noGrp="1" noRot="1" noMove="1" noResize="1" noEditPoints="1" noAdjustHandles="1" noChangeArrowheads="1" noChangeShapeType="1"/>
          </p:cNvSpPr>
          <p:nvPr/>
        </p:nvSpPr>
        <p:spPr>
          <a:xfrm>
            <a:off x="1875235" y="306000"/>
            <a:ext cx="3449043" cy="7227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9" name="Rectangle 8">
            <a:extLst>
              <a:ext uri="{FF2B5EF4-FFF2-40B4-BE49-F238E27FC236}">
                <a16:creationId xmlns:a16="http://schemas.microsoft.com/office/drawing/2014/main" id="{4E5938F6-6F4F-12CB-32B4-849EE93CF659}"/>
              </a:ext>
            </a:extLst>
          </p:cNvPr>
          <p:cNvSpPr/>
          <p:nvPr/>
        </p:nvSpPr>
        <p:spPr>
          <a:xfrm>
            <a:off x="0" y="0"/>
            <a:ext cx="5826275" cy="6858000"/>
          </a:xfrm>
          <a:prstGeom prst="rect">
            <a:avLst/>
          </a:prstGeom>
          <a:gradFill flip="none" rotWithShape="1">
            <a:gsLst>
              <a:gs pos="16000">
                <a:srgbClr val="3C5568"/>
              </a:gs>
              <a:gs pos="89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2" name="Title 1">
            <a:extLst>
              <a:ext uri="{FF2B5EF4-FFF2-40B4-BE49-F238E27FC236}">
                <a16:creationId xmlns:a16="http://schemas.microsoft.com/office/drawing/2014/main" id="{DCB6C342-3B0E-2CF4-C41F-8A047A1534CC}"/>
              </a:ext>
            </a:extLst>
          </p:cNvPr>
          <p:cNvSpPr txBox="1">
            <a:spLocks/>
          </p:cNvSpPr>
          <p:nvPr/>
        </p:nvSpPr>
        <p:spPr>
          <a:xfrm>
            <a:off x="406400" y="1099908"/>
            <a:ext cx="6213080" cy="4062142"/>
          </a:xfrm>
          <a:prstGeom prst="rect">
            <a:avLst/>
          </a:prstGeom>
        </p:spPr>
        <p:txBody>
          <a:bodyPr lIns="91440" tIns="45720" rIns="91440" bIns="45720" anchor="t"/>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285750" indent="-285750">
              <a:buFont typeface="Arial" panose="020B0604020202020204" pitchFamily="34" charset="0"/>
              <a:buChar char="•"/>
            </a:pPr>
            <a:r>
              <a:rPr lang="en-US" sz="1800" dirty="0">
                <a:solidFill>
                  <a:schemeClr val="bg1"/>
                </a:solidFill>
              </a:rPr>
              <a:t>Series C raised $125M, total of $335M raised</a:t>
            </a:r>
          </a:p>
          <a:p>
            <a:endParaRPr lang="en-US" sz="1800" dirty="0">
              <a:solidFill>
                <a:schemeClr val="bg1"/>
              </a:solidFill>
            </a:endParaRPr>
          </a:p>
          <a:p>
            <a:pPr marL="285750" indent="-285750" algn="l">
              <a:buFont typeface="Arial" panose="020B0604020202020204" pitchFamily="34" charset="0"/>
              <a:buChar char="•"/>
            </a:pPr>
            <a:r>
              <a:rPr lang="en-US" sz="1800" dirty="0">
                <a:solidFill>
                  <a:schemeClr val="bg1"/>
                </a:solidFill>
              </a:rPr>
              <a:t>Officially signed to DOE Milestone Program</a:t>
            </a:r>
          </a:p>
          <a:p>
            <a:pPr algn="l"/>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CFO (Anita Breslin) and CTO (Itxaso Ariza) Appointed</a:t>
            </a:r>
          </a:p>
          <a:p>
            <a:endParaRPr lang="en-US" sz="1800" dirty="0">
              <a:solidFill>
                <a:schemeClr val="bg1"/>
              </a:solidFill>
            </a:endParaRPr>
          </a:p>
          <a:p>
            <a:pPr marL="285750" indent="-285750" algn="l">
              <a:buFont typeface="Arial" panose="020B0604020202020204" pitchFamily="34" charset="0"/>
              <a:buChar char="•"/>
            </a:pPr>
            <a:r>
              <a:rPr lang="en-US" sz="1800" dirty="0">
                <a:solidFill>
                  <a:schemeClr val="bg1"/>
                </a:solidFill>
              </a:rPr>
              <a:t>TE’s US Subsidiary, Tokamak Energy Inc, sets up office in Princeton, NJ</a:t>
            </a:r>
          </a:p>
          <a:p>
            <a:pPr algn="l"/>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TE Magnetics launches</a:t>
            </a:r>
          </a:p>
          <a:p>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Awarded 9</a:t>
            </a:r>
            <a:r>
              <a:rPr lang="en-US" sz="1800" baseline="30000" dirty="0">
                <a:solidFill>
                  <a:schemeClr val="bg1"/>
                </a:solidFill>
              </a:rPr>
              <a:t>th</a:t>
            </a:r>
            <a:r>
              <a:rPr lang="en-US" sz="1800" dirty="0">
                <a:solidFill>
                  <a:schemeClr val="bg1"/>
                </a:solidFill>
              </a:rPr>
              <a:t> INFUSE award</a:t>
            </a:r>
          </a:p>
          <a:p>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UIUC Collaboration on Liquid Metal PFCs</a:t>
            </a:r>
          </a:p>
          <a:p>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Peer-Reviewed Publication on Higher ST40 Plasma Performance</a:t>
            </a:r>
          </a:p>
          <a:p>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Organized US-UK partnership meeting in D.C.</a:t>
            </a:r>
          </a:p>
          <a:p>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More Announcements Coming Soon…</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4000" b="0" i="0" u="none" strike="noStrike" kern="1200" cap="all" spc="0" normalizeH="0" baseline="0" noProof="0" dirty="0">
                <a:ln>
                  <a:noFill/>
                </a:ln>
                <a:solidFill>
                  <a:srgbClr val="F08323"/>
                </a:solidFill>
                <a:effectLst/>
                <a:uLnTx/>
                <a:uFillTx/>
                <a:latin typeface="Gotham Rounded"/>
                <a:ea typeface="+mj-ea"/>
                <a:cs typeface="+mj-cs"/>
              </a:rPr>
              <a:t> </a:t>
            </a:r>
          </a:p>
        </p:txBody>
      </p:sp>
      <p:sp>
        <p:nvSpPr>
          <p:cNvPr id="14" name="Rectangle 13">
            <a:extLst>
              <a:ext uri="{FF2B5EF4-FFF2-40B4-BE49-F238E27FC236}">
                <a16:creationId xmlns:a16="http://schemas.microsoft.com/office/drawing/2014/main" id="{095BA656-B5E0-7201-739F-1DCE0566992F}"/>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4" name="Picture 3" descr="A black background with white text&#10;&#10;Description automatically generated">
            <a:extLst>
              <a:ext uri="{FF2B5EF4-FFF2-40B4-BE49-F238E27FC236}">
                <a16:creationId xmlns:a16="http://schemas.microsoft.com/office/drawing/2014/main" id="{B011242B-9BD4-F091-E984-F7111D359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8049" y="6197481"/>
            <a:ext cx="1442301" cy="349037"/>
          </a:xfrm>
          <a:prstGeom prst="rect">
            <a:avLst/>
          </a:prstGeom>
        </p:spPr>
      </p:pic>
      <p:sp>
        <p:nvSpPr>
          <p:cNvPr id="8" name="TextBox 7">
            <a:extLst>
              <a:ext uri="{FF2B5EF4-FFF2-40B4-BE49-F238E27FC236}">
                <a16:creationId xmlns:a16="http://schemas.microsoft.com/office/drawing/2014/main" id="{E747A144-51F0-0047-AD3B-F8DBDB068C10}"/>
              </a:ext>
            </a:extLst>
          </p:cNvPr>
          <p:cNvSpPr txBox="1"/>
          <p:nvPr/>
        </p:nvSpPr>
        <p:spPr>
          <a:xfrm>
            <a:off x="545406" y="318665"/>
            <a:ext cx="6108700" cy="584775"/>
          </a:xfrm>
          <a:prstGeom prst="rect">
            <a:avLst/>
          </a:prstGeom>
          <a:noFill/>
        </p:spPr>
        <p:txBody>
          <a:bodyPr wrap="square">
            <a:spAutoFit/>
          </a:bodyPr>
          <a:lstStyle/>
          <a:p>
            <a:r>
              <a:rPr kumimoji="0" lang="en-GB" sz="3200" i="0" u="none" strike="noStrike" kern="1200" cap="all" spc="0" normalizeH="0" baseline="0" noProof="0" dirty="0">
                <a:ln>
                  <a:noFill/>
                </a:ln>
                <a:solidFill>
                  <a:srgbClr val="F08323"/>
                </a:solidFill>
                <a:effectLst/>
                <a:uLnTx/>
                <a:uFillTx/>
                <a:latin typeface="Gotham Rounded"/>
                <a:ea typeface="+mj-ea"/>
                <a:cs typeface="+mj-cs"/>
              </a:rPr>
              <a:t>Tokamak Energy’s 2024</a:t>
            </a:r>
            <a:endParaRPr lang="en-US" sz="3200" dirty="0"/>
          </a:p>
        </p:txBody>
      </p:sp>
    </p:spTree>
    <p:extLst>
      <p:ext uri="{BB962C8B-B14F-4D97-AF65-F5344CB8AC3E}">
        <p14:creationId xmlns:p14="http://schemas.microsoft.com/office/powerpoint/2010/main" val="209146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EA2DE1-D8B1-8D70-7896-232B896256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14956" b="10044"/>
          <a:stretch/>
        </p:blipFill>
        <p:spPr>
          <a:xfrm>
            <a:off x="20" y="10"/>
            <a:ext cx="12191980" cy="6857990"/>
          </a:xfrm>
          <a:prstGeom prst="rect">
            <a:avLst/>
          </a:prstGeom>
          <a:noFill/>
        </p:spPr>
      </p:pic>
      <p:sp>
        <p:nvSpPr>
          <p:cNvPr id="5" name="Slide Number Placeholder 4" hidden="1">
            <a:extLst>
              <a:ext uri="{FF2B5EF4-FFF2-40B4-BE49-F238E27FC236}">
                <a16:creationId xmlns:a16="http://schemas.microsoft.com/office/drawing/2014/main" id="{BA5CE59F-DA48-BF97-BBE2-FCA73C6A1DB3}"/>
              </a:ext>
            </a:extLst>
          </p:cNvPr>
          <p:cNvSpPr>
            <a:spLocks noGrp="1"/>
          </p:cNvSpPr>
          <p:nvPr>
            <p:ph type="sldNum" sz="quarter" idx="12"/>
          </p:nvPr>
        </p:nvSpPr>
        <p:spPr/>
        <p:txBody>
          <a:bodyPr/>
          <a:lstStyle/>
          <a:p>
            <a:pPr>
              <a:spcAft>
                <a:spcPts val="600"/>
              </a:spcAft>
            </a:pPr>
            <a:fld id="{0B868178-02AE-42FC-958D-6B8F13B60175}" type="slidenum">
              <a:rPr lang="en-GB" noProof="0" smtClean="0"/>
              <a:pPr>
                <a:spcAft>
                  <a:spcPts val="600"/>
                </a:spcAft>
              </a:pPr>
              <a:t>16</a:t>
            </a:fld>
            <a:endParaRPr lang="en-GB" noProof="0"/>
          </a:p>
        </p:txBody>
      </p:sp>
      <p:sp>
        <p:nvSpPr>
          <p:cNvPr id="9" name="Title 1">
            <a:extLst>
              <a:ext uri="{FF2B5EF4-FFF2-40B4-BE49-F238E27FC236}">
                <a16:creationId xmlns:a16="http://schemas.microsoft.com/office/drawing/2014/main" id="{D57D54A7-6C5A-D4CE-B508-02DA718D737D}"/>
              </a:ext>
            </a:extLst>
          </p:cNvPr>
          <p:cNvSpPr txBox="1">
            <a:spLocks/>
          </p:cNvSpPr>
          <p:nvPr/>
        </p:nvSpPr>
        <p:spPr>
          <a:xfrm>
            <a:off x="292101" y="741680"/>
            <a:ext cx="11589018" cy="3291182"/>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3400" b="1"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Gotham Rounded"/>
                <a:ea typeface="+mj-ea"/>
                <a:cs typeface="+mj-cs"/>
              </a:rPr>
              <a:t>We are poised to build a bold &amp; resilient fusion company here in the United States</a:t>
            </a:r>
          </a:p>
        </p:txBody>
      </p:sp>
      <p:sp>
        <p:nvSpPr>
          <p:cNvPr id="10" name="Title 1">
            <a:extLst>
              <a:ext uri="{FF2B5EF4-FFF2-40B4-BE49-F238E27FC236}">
                <a16:creationId xmlns:a16="http://schemas.microsoft.com/office/drawing/2014/main" id="{E3D79374-C4C1-0D0E-7B93-5C8F30E7B01C}"/>
              </a:ext>
            </a:extLst>
          </p:cNvPr>
          <p:cNvSpPr txBox="1">
            <a:spLocks/>
          </p:cNvSpPr>
          <p:nvPr/>
        </p:nvSpPr>
        <p:spPr>
          <a:xfrm>
            <a:off x="292101" y="2107111"/>
            <a:ext cx="11589018" cy="4062142"/>
          </a:xfrm>
          <a:prstGeom prst="rect">
            <a:avLst/>
          </a:prstGeom>
        </p:spPr>
        <p:txBody>
          <a:bodyPr anchor="b"/>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34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Gotham Rounded"/>
              <a:ea typeface="+mj-ea"/>
              <a:cs typeface="+mj-cs"/>
            </a:endParaRPr>
          </a:p>
        </p:txBody>
      </p:sp>
      <p:grpSp>
        <p:nvGrpSpPr>
          <p:cNvPr id="4" name="Group 3">
            <a:extLst>
              <a:ext uri="{FF2B5EF4-FFF2-40B4-BE49-F238E27FC236}">
                <a16:creationId xmlns:a16="http://schemas.microsoft.com/office/drawing/2014/main" id="{9AF0BEB4-BB25-B80C-AB56-229B5D4B7FB6}"/>
              </a:ext>
            </a:extLst>
          </p:cNvPr>
          <p:cNvGrpSpPr/>
          <p:nvPr/>
        </p:nvGrpSpPr>
        <p:grpSpPr>
          <a:xfrm>
            <a:off x="1452697" y="1648630"/>
            <a:ext cx="9267825" cy="3702496"/>
            <a:chOff x="1552575" y="1615852"/>
            <a:chExt cx="9267825" cy="3702496"/>
          </a:xfrm>
        </p:grpSpPr>
        <p:pic>
          <p:nvPicPr>
            <p:cNvPr id="3" name="Picture 2" descr="A black background with white text&#10;&#10;Description automatically generated">
              <a:extLst>
                <a:ext uri="{FF2B5EF4-FFF2-40B4-BE49-F238E27FC236}">
                  <a16:creationId xmlns:a16="http://schemas.microsoft.com/office/drawing/2014/main" id="{03F1E498-55F7-B968-9BBA-46281EA95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575" y="1615852"/>
              <a:ext cx="9267825" cy="3702496"/>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526BB7E3-2F1D-258C-F876-AC2630422B71}"/>
                </a:ext>
              </a:extLst>
            </p:cNvPr>
            <p:cNvPicPr>
              <a:picLocks noChangeAspect="1"/>
            </p:cNvPicPr>
            <p:nvPr/>
          </p:nvPicPr>
          <p:blipFill>
            <a:blip r:embed="rId6">
              <a:extLst>
                <a:ext uri="{28A0092B-C50C-407E-A947-70E740481C1C}">
                  <a14:useLocalDpi xmlns:a14="http://schemas.microsoft.com/office/drawing/2010/main" val="0"/>
                </a:ext>
              </a:extLst>
            </a:blip>
            <a:srcRect l="84931" r="-42" b="37277"/>
            <a:stretch/>
          </p:blipFill>
          <p:spPr>
            <a:xfrm>
              <a:off x="8951120" y="2267057"/>
              <a:ext cx="1222129" cy="1227613"/>
            </a:xfrm>
            <a:prstGeom prst="rect">
              <a:avLst/>
            </a:prstGeom>
          </p:spPr>
        </p:pic>
      </p:grpSp>
    </p:spTree>
    <p:extLst>
      <p:ext uri="{BB962C8B-B14F-4D97-AF65-F5344CB8AC3E}">
        <p14:creationId xmlns:p14="http://schemas.microsoft.com/office/powerpoint/2010/main" val="2537722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845A3F-FB40-7ABF-88FF-67891417FF0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D6A75AD-77F0-6801-E5E0-4F0038886F09}"/>
              </a:ext>
            </a:extLst>
          </p:cNvPr>
          <p:cNvSpPr>
            <a:spLocks/>
          </p:cNvSpPr>
          <p:nvPr/>
        </p:nvSpPr>
        <p:spPr>
          <a:xfrm>
            <a:off x="460743" y="4572000"/>
            <a:ext cx="3943898"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 name="Rectangle 3">
            <a:extLst>
              <a:ext uri="{FF2B5EF4-FFF2-40B4-BE49-F238E27FC236}">
                <a16:creationId xmlns:a16="http://schemas.microsoft.com/office/drawing/2014/main" id="{36645826-B5C3-DE54-247F-E520F9EB2FC9}"/>
              </a:ext>
            </a:extLst>
          </p:cNvPr>
          <p:cNvSpPr>
            <a:spLocks/>
          </p:cNvSpPr>
          <p:nvPr/>
        </p:nvSpPr>
        <p:spPr>
          <a:xfrm>
            <a:off x="460743" y="0"/>
            <a:ext cx="3943898" cy="457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3" name="TextBox 2">
            <a:extLst>
              <a:ext uri="{FF2B5EF4-FFF2-40B4-BE49-F238E27FC236}">
                <a16:creationId xmlns:a16="http://schemas.microsoft.com/office/drawing/2014/main" id="{FC2AFF83-C63B-70CA-F57E-4108A5A4D1D7}"/>
              </a:ext>
            </a:extLst>
          </p:cNvPr>
          <p:cNvSpPr txBox="1"/>
          <p:nvPr/>
        </p:nvSpPr>
        <p:spPr>
          <a:xfrm>
            <a:off x="5218201" y="953057"/>
            <a:ext cx="3744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all" spc="0" normalizeH="0" baseline="0" noProof="0">
                <a:ln>
                  <a:noFill/>
                </a:ln>
                <a:solidFill>
                  <a:prstClr val="white"/>
                </a:solidFill>
                <a:effectLst>
                  <a:outerShdw blurRad="38100" dist="38100" dir="2700000" algn="tl">
                    <a:srgbClr val="000000">
                      <a:alpha val="43137"/>
                    </a:srgbClr>
                  </a:outerShdw>
                </a:effectLst>
                <a:uLnTx/>
                <a:uFillTx/>
                <a:latin typeface="Gotham Rounded"/>
                <a:ea typeface="+mn-ea"/>
                <a:cs typeface="+mn-cs"/>
              </a:rPr>
              <a:t>Contact us</a:t>
            </a:r>
            <a:r>
              <a:rPr kumimoji="0" lang="en-GB" sz="1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Gotham Rounde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Gotham Rounded"/>
              <a:ea typeface="+mn-ea"/>
              <a:cs typeface="+mn-cs"/>
            </a:endParaRPr>
          </a:p>
        </p:txBody>
      </p:sp>
      <p:sp>
        <p:nvSpPr>
          <p:cNvPr id="8" name="TextBox 7">
            <a:extLst>
              <a:ext uri="{FF2B5EF4-FFF2-40B4-BE49-F238E27FC236}">
                <a16:creationId xmlns:a16="http://schemas.microsoft.com/office/drawing/2014/main" id="{B1D3D895-21E8-05CE-6064-52FA0C2BD6EB}"/>
              </a:ext>
            </a:extLst>
          </p:cNvPr>
          <p:cNvSpPr txBox="1"/>
          <p:nvPr/>
        </p:nvSpPr>
        <p:spPr>
          <a:xfrm>
            <a:off x="7040700" y="1770329"/>
            <a:ext cx="4035079"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0" cap="all" spc="0" normalizeH="0" baseline="0" noProof="0" dirty="0">
              <a:ln>
                <a:noFill/>
              </a:ln>
              <a:solidFill>
                <a:prstClr val="white"/>
              </a:solidFill>
              <a:effectLst>
                <a:outerShdw blurRad="38100" dist="38100" dir="2700000" algn="tl">
                  <a:srgbClr val="000000">
                    <a:alpha val="43137"/>
                  </a:srgbClr>
                </a:outerShdw>
              </a:effectLst>
              <a:uLnTx/>
              <a:uFillTx/>
              <a:latin typeface="Gotham Round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otham Rounded"/>
                <a:ea typeface="+mn-ea"/>
                <a:cs typeface="+mn-cs"/>
              </a:rPr>
              <a:t>Andrew.Shone@tokamakenergy.com</a:t>
            </a:r>
            <a:endParaRPr kumimoji="0" lang="en-GB"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otham Rounded"/>
              <a:ea typeface="+mn-ea"/>
              <a:cs typeface="+mn-cs"/>
            </a:endParaRPr>
          </a:p>
        </p:txBody>
      </p:sp>
      <p:pic>
        <p:nvPicPr>
          <p:cNvPr id="9" name="Graphic 8" descr="Email outline">
            <a:extLst>
              <a:ext uri="{FF2B5EF4-FFF2-40B4-BE49-F238E27FC236}">
                <a16:creationId xmlns:a16="http://schemas.microsoft.com/office/drawing/2014/main" id="{14C27D2F-1C5A-D930-9308-E7F2CC69E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8507" y="1885219"/>
            <a:ext cx="601216" cy="601216"/>
          </a:xfrm>
          <a:prstGeom prst="rect">
            <a:avLst/>
          </a:prstGeom>
          <a:effectLst>
            <a:outerShdw blurRad="50800" dist="38100" dir="5400000" algn="t" rotWithShape="0">
              <a:prstClr val="black">
                <a:alpha val="40000"/>
              </a:prstClr>
            </a:outerShdw>
          </a:effectLst>
        </p:spPr>
      </p:pic>
      <p:pic>
        <p:nvPicPr>
          <p:cNvPr id="20" name="Picture 19" descr="Logo&#10;&#10;Description automatically generated">
            <a:extLst>
              <a:ext uri="{FF2B5EF4-FFF2-40B4-BE49-F238E27FC236}">
                <a16:creationId xmlns:a16="http://schemas.microsoft.com/office/drawing/2014/main" id="{3E41F4DD-E96B-1182-BF5B-C409BE3B044A}"/>
              </a:ext>
            </a:extLst>
          </p:cNvPr>
          <p:cNvPicPr>
            <a:picLocks noChangeAspect="1"/>
          </p:cNvPicPr>
          <p:nvPr/>
        </p:nvPicPr>
        <p:blipFill>
          <a:blip r:embed="rId6"/>
          <a:stretch>
            <a:fillRect/>
          </a:stretch>
        </p:blipFill>
        <p:spPr>
          <a:xfrm>
            <a:off x="613924" y="3363427"/>
            <a:ext cx="3610745" cy="874151"/>
          </a:xfrm>
          <a:prstGeom prst="rect">
            <a:avLst/>
          </a:prstGeom>
        </p:spPr>
      </p:pic>
      <p:sp>
        <p:nvSpPr>
          <p:cNvPr id="25" name="TextBox 24">
            <a:extLst>
              <a:ext uri="{FF2B5EF4-FFF2-40B4-BE49-F238E27FC236}">
                <a16:creationId xmlns:a16="http://schemas.microsoft.com/office/drawing/2014/main" id="{22F1CCCF-12C7-9FBE-807E-7BBCF7920CD5}"/>
              </a:ext>
            </a:extLst>
          </p:cNvPr>
          <p:cNvSpPr txBox="1"/>
          <p:nvPr/>
        </p:nvSpPr>
        <p:spPr>
          <a:xfrm>
            <a:off x="873066" y="4935856"/>
            <a:ext cx="311925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prstClr val="white"/>
                </a:solidFill>
                <a:effectLst/>
                <a:uLnTx/>
                <a:uFillTx/>
                <a:latin typeface="Gotham Rounded"/>
                <a:ea typeface="MS Mincho"/>
                <a:cs typeface="+mn-cs"/>
              </a:rPr>
              <a:t>Thank you</a:t>
            </a:r>
          </a:p>
        </p:txBody>
      </p:sp>
      <p:cxnSp>
        <p:nvCxnSpPr>
          <p:cNvPr id="26" name="Straight Connector 25">
            <a:extLst>
              <a:ext uri="{FF2B5EF4-FFF2-40B4-BE49-F238E27FC236}">
                <a16:creationId xmlns:a16="http://schemas.microsoft.com/office/drawing/2014/main" id="{C716050A-BF4E-075F-C7FB-FE6916188E3E}"/>
              </a:ext>
            </a:extLst>
          </p:cNvPr>
          <p:cNvCxnSpPr>
            <a:cxnSpLocks noGrp="1" noRot="1" noMove="1" noResize="1" noEditPoints="1" noAdjustHandles="1" noChangeArrowheads="1" noChangeShapeType="1"/>
          </p:cNvCxnSpPr>
          <p:nvPr/>
        </p:nvCxnSpPr>
        <p:spPr>
          <a:xfrm>
            <a:off x="1820624" y="5769619"/>
            <a:ext cx="1224136" cy="0"/>
          </a:xfrm>
          <a:prstGeom prst="line">
            <a:avLst/>
          </a:prstGeom>
          <a:noFill/>
          <a:ln w="28575" cap="rnd" cmpd="sng" algn="ctr">
            <a:solidFill>
              <a:schemeClr val="bg1"/>
            </a:solidFill>
            <a:prstDash val="solid"/>
          </a:ln>
          <a:effectLst/>
        </p:spPr>
      </p:cxnSp>
      <p:pic>
        <p:nvPicPr>
          <p:cNvPr id="5" name="Graphic 4" descr="Internet outline">
            <a:extLst>
              <a:ext uri="{FF2B5EF4-FFF2-40B4-BE49-F238E27FC236}">
                <a16:creationId xmlns:a16="http://schemas.microsoft.com/office/drawing/2014/main" id="{0EACF7F3-469C-3C27-A5E8-C86A903CB16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51868" y="2764046"/>
            <a:ext cx="707913" cy="707913"/>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D2D3A8E9-52AE-12A0-4D27-D8C2BE50A04D}"/>
              </a:ext>
            </a:extLst>
          </p:cNvPr>
          <p:cNvSpPr txBox="1"/>
          <p:nvPr/>
        </p:nvSpPr>
        <p:spPr>
          <a:xfrm>
            <a:off x="7109299" y="2851403"/>
            <a:ext cx="4277133"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Gotham Rounded"/>
                <a:ea typeface="+mn-ea"/>
                <a:cs typeface="+mn-cs"/>
              </a:rPr>
              <a:t>www.tokamakenergy.com </a:t>
            </a:r>
          </a:p>
        </p:txBody>
      </p:sp>
    </p:spTree>
    <p:extLst>
      <p:ext uri="{BB962C8B-B14F-4D97-AF65-F5344CB8AC3E}">
        <p14:creationId xmlns:p14="http://schemas.microsoft.com/office/powerpoint/2010/main" val="282972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12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A700DA-E0A2-F15E-2161-3DB4F64C5AE1}"/>
              </a:ext>
            </a:extLst>
          </p:cNvPr>
          <p:cNvPicPr>
            <a:picLocks noGrp="1" noRot="1" noChangeAspect="1" noMove="1" noResize="1" noEditPoints="1" noAdjustHandles="1" noChangeArrowheads="1" noChangeShapeType="1" noCrop="1"/>
          </p:cNvPicPr>
          <p:nvPr/>
        </p:nvPicPr>
        <p:blipFill>
          <a:blip r:embed="rId4">
            <a:alphaModFix amt="39000"/>
            <a:extLst>
              <a:ext uri="{28A0092B-C50C-407E-A947-70E740481C1C}">
                <a14:useLocalDpi xmlns:a14="http://schemas.microsoft.com/office/drawing/2010/main"/>
              </a:ext>
            </a:extLst>
          </a:blip>
          <a:srcRect t="2499" b="15834"/>
          <a:stretch/>
        </p:blipFill>
        <p:spPr>
          <a:xfrm>
            <a:off x="10160" y="125036"/>
            <a:ext cx="12198569" cy="6734631"/>
          </a:xfrm>
          <a:prstGeom prst="rect">
            <a:avLst/>
          </a:prstGeom>
        </p:spPr>
      </p:pic>
      <p:sp>
        <p:nvSpPr>
          <p:cNvPr id="9" name="Rectangle 8">
            <a:extLst>
              <a:ext uri="{FF2B5EF4-FFF2-40B4-BE49-F238E27FC236}">
                <a16:creationId xmlns:a16="http://schemas.microsoft.com/office/drawing/2014/main" id="{7DF91B29-C57A-D9CD-C438-DF507B0D4119}"/>
              </a:ext>
            </a:extLst>
          </p:cNvPr>
          <p:cNvSpPr>
            <a:spLocks/>
          </p:cNvSpPr>
          <p:nvPr/>
        </p:nvSpPr>
        <p:spPr>
          <a:xfrm flipV="1">
            <a:off x="994462" y="6452453"/>
            <a:ext cx="9323853" cy="45719"/>
          </a:xfrm>
          <a:prstGeom prst="rect">
            <a:avLst/>
          </a:prstGeom>
          <a:gradFill flip="none" rotWithShape="1">
            <a:gsLst>
              <a:gs pos="0">
                <a:schemeClr val="accent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16" name="Title 6">
            <a:extLst>
              <a:ext uri="{FF2B5EF4-FFF2-40B4-BE49-F238E27FC236}">
                <a16:creationId xmlns:a16="http://schemas.microsoft.com/office/drawing/2014/main" id="{3A465DD2-D278-26A1-3966-DC9F5326E32B}"/>
              </a:ext>
            </a:extLst>
          </p:cNvPr>
          <p:cNvSpPr txBox="1">
            <a:spLocks/>
          </p:cNvSpPr>
          <p:nvPr/>
        </p:nvSpPr>
        <p:spPr>
          <a:xfrm>
            <a:off x="610075" y="247395"/>
            <a:ext cx="10883901" cy="610119"/>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600" b="0" i="0" u="none" strike="noStrike" kern="1200" cap="all" spc="0" normalizeH="0" baseline="0" noProof="0" dirty="0">
                <a:ln>
                  <a:noFill/>
                </a:ln>
                <a:solidFill>
                  <a:srgbClr val="F08323"/>
                </a:solidFill>
                <a:effectLst/>
                <a:uLnTx/>
                <a:uFillTx/>
                <a:latin typeface="Gotham Rounded"/>
                <a:ea typeface="+mj-ea"/>
                <a:cs typeface="+mj-cs"/>
              </a:rPr>
              <a:t>We are Tokamak Energy</a:t>
            </a:r>
            <a:endParaRPr kumimoji="0" lang="en-GB" sz="3600" b="0" i="0" u="none" strike="noStrike" kern="1200" cap="all" spc="0" normalizeH="0" baseline="0" noProof="0" dirty="0">
              <a:ln>
                <a:noFill/>
              </a:ln>
              <a:solidFill>
                <a:prstClr val="white"/>
              </a:solidFill>
              <a:effectLst/>
              <a:uLnTx/>
              <a:uFillTx/>
              <a:latin typeface="Gotham Rounded"/>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GB" sz="600" b="0" i="0" u="none" strike="noStrike" kern="1200" cap="all" spc="0" normalizeH="0" baseline="0" noProof="0" dirty="0">
              <a:ln>
                <a:noFill/>
              </a:ln>
              <a:solidFill>
                <a:prstClr val="white"/>
              </a:solidFill>
              <a:effectLst/>
              <a:uLnTx/>
              <a:uFillTx/>
              <a:latin typeface="Gotham Rounded"/>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000" b="0" i="0" u="none" strike="noStrike" kern="1200" cap="all" spc="0" normalizeH="0" baseline="0" noProof="0" dirty="0">
              <a:ln>
                <a:noFill/>
              </a:ln>
              <a:solidFill>
                <a:prstClr val="white"/>
              </a:solidFill>
              <a:effectLst/>
              <a:uLnTx/>
              <a:uFillTx/>
              <a:latin typeface="Gotham Rounded"/>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000" b="0" i="0" u="none" strike="noStrike" kern="1200" cap="all" spc="0" normalizeH="0" baseline="0" noProof="0" dirty="0">
              <a:ln>
                <a:noFill/>
              </a:ln>
              <a:solidFill>
                <a:prstClr val="white"/>
              </a:solidFill>
              <a:effectLst/>
              <a:uLnTx/>
              <a:uFillTx/>
              <a:latin typeface="Gotham Rounded"/>
              <a:ea typeface="+mj-ea"/>
              <a:cs typeface="+mj-cs"/>
            </a:endParaRPr>
          </a:p>
        </p:txBody>
      </p:sp>
      <p:sp>
        <p:nvSpPr>
          <p:cNvPr id="21" name="Title 6">
            <a:extLst>
              <a:ext uri="{FF2B5EF4-FFF2-40B4-BE49-F238E27FC236}">
                <a16:creationId xmlns:a16="http://schemas.microsoft.com/office/drawing/2014/main" id="{19BB9D4B-1979-F5F2-400F-97A1CFF9D232}"/>
              </a:ext>
            </a:extLst>
          </p:cNvPr>
          <p:cNvSpPr txBox="1">
            <a:spLocks/>
          </p:cNvSpPr>
          <p:nvPr/>
        </p:nvSpPr>
        <p:spPr>
          <a:xfrm>
            <a:off x="1342042" y="2096025"/>
            <a:ext cx="3810000" cy="671214"/>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400" b="0" i="0" u="none" strike="noStrike" kern="1200" cap="all" spc="0" normalizeH="0" baseline="0" noProof="0" dirty="0">
                <a:ln>
                  <a:noFill/>
                </a:ln>
                <a:solidFill>
                  <a:srgbClr val="F08323"/>
                </a:solidFill>
                <a:effectLst/>
                <a:uLnTx/>
                <a:uFillTx/>
                <a:latin typeface="Gotham Rounded"/>
                <a:ea typeface="+mj-ea"/>
                <a:cs typeface="+mj-cs"/>
              </a:rPr>
              <a:t>Princeton, NJ</a:t>
            </a:r>
            <a:r>
              <a:rPr kumimoji="0" lang="en-GB" sz="1400" b="0" i="0" u="none" strike="noStrike" kern="1200" cap="all" spc="0" normalizeH="0" baseline="0" noProof="0" dirty="0">
                <a:ln>
                  <a:noFill/>
                </a:ln>
                <a:solidFill>
                  <a:prstClr val="white"/>
                </a:solidFill>
                <a:effectLst/>
                <a:uLnTx/>
                <a:uFillTx/>
                <a:latin typeface="Gotham Rounded"/>
                <a:ea typeface="+mj-ea"/>
                <a:cs typeface="+mj-cs"/>
              </a:rPr>
              <a:t> </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GB" sz="500" b="0" i="0" u="none" strike="noStrike" kern="1200" cap="all" spc="0" normalizeH="0" baseline="0" noProof="0" dirty="0">
              <a:ln>
                <a:noFill/>
              </a:ln>
              <a:solidFill>
                <a:prstClr val="white"/>
              </a:solidFill>
              <a:effectLst/>
              <a:uLnTx/>
              <a:uFillTx/>
              <a:latin typeface="Gotham Rounded"/>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1100" b="1" i="0" u="none" strike="noStrike" kern="1200" cap="all" spc="0" normalizeH="0" baseline="0" noProof="0" dirty="0" err="1">
                <a:ln>
                  <a:noFill/>
                </a:ln>
                <a:solidFill>
                  <a:prstClr val="white"/>
                </a:solidFill>
                <a:effectLst/>
                <a:uLnTx/>
                <a:uFillTx/>
                <a:latin typeface="Gotham Rounded"/>
                <a:ea typeface="+mj-ea"/>
                <a:cs typeface="+mj-cs"/>
              </a:rPr>
              <a:t>U.s.</a:t>
            </a:r>
            <a:r>
              <a:rPr kumimoji="0" lang="en-GB" sz="1100" b="1" i="0" u="none" strike="noStrike" kern="1200" cap="all" spc="0" normalizeH="0" baseline="0" noProof="0">
                <a:ln>
                  <a:noFill/>
                </a:ln>
                <a:solidFill>
                  <a:prstClr val="white"/>
                </a:solidFill>
                <a:effectLst/>
                <a:uLnTx/>
                <a:uFillTx/>
                <a:latin typeface="Gotham Rounded"/>
                <a:ea typeface="+mj-ea"/>
                <a:cs typeface="+mj-cs"/>
              </a:rPr>
              <a:t> subsidiary</a:t>
            </a:r>
          </a:p>
        </p:txBody>
      </p:sp>
      <p:sp>
        <p:nvSpPr>
          <p:cNvPr id="22" name="Title 6">
            <a:extLst>
              <a:ext uri="{FF2B5EF4-FFF2-40B4-BE49-F238E27FC236}">
                <a16:creationId xmlns:a16="http://schemas.microsoft.com/office/drawing/2014/main" id="{8DA51317-8C60-FB8A-F805-58D166C65D8C}"/>
              </a:ext>
            </a:extLst>
          </p:cNvPr>
          <p:cNvSpPr txBox="1">
            <a:spLocks/>
          </p:cNvSpPr>
          <p:nvPr/>
        </p:nvSpPr>
        <p:spPr>
          <a:xfrm>
            <a:off x="5128311" y="2065238"/>
            <a:ext cx="2253199" cy="706874"/>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400" b="0" i="0" u="none" strike="noStrike" kern="1200" cap="all" spc="0" normalizeH="0" baseline="0" noProof="0">
                <a:ln>
                  <a:noFill/>
                </a:ln>
                <a:solidFill>
                  <a:srgbClr val="F08323"/>
                </a:solidFill>
                <a:effectLst/>
                <a:uLnTx/>
                <a:uFillTx/>
                <a:latin typeface="Gotham Rounded"/>
                <a:ea typeface="+mj-ea"/>
                <a:cs typeface="+mj-cs"/>
              </a:rPr>
              <a:t>Oxford, UK</a:t>
            </a:r>
            <a:r>
              <a:rPr kumimoji="0" lang="en-GB" sz="1400" b="0" i="0" u="none" strike="noStrike" kern="1200" cap="all" spc="0" normalizeH="0" baseline="0" noProof="0">
                <a:ln>
                  <a:noFill/>
                </a:ln>
                <a:solidFill>
                  <a:prstClr val="white"/>
                </a:solidFill>
                <a:effectLst/>
                <a:uLnTx/>
                <a:uFillTx/>
                <a:latin typeface="Gotham Rounded"/>
                <a:ea typeface="+mj-ea"/>
                <a:cs typeface="+mj-cs"/>
              </a:rPr>
              <a:t> </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GB" sz="500" b="0" i="0" u="none" strike="noStrike" kern="1200" cap="all" spc="0" normalizeH="0" baseline="0" noProof="0">
              <a:ln>
                <a:noFill/>
              </a:ln>
              <a:solidFill>
                <a:prstClr val="white"/>
              </a:solidFill>
              <a:effectLst/>
              <a:uLnTx/>
              <a:uFillTx/>
              <a:latin typeface="Gotham Rounded"/>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1100" b="1" i="0" u="none" strike="noStrike" kern="1200" cap="all" spc="0" normalizeH="0" baseline="0" noProof="0">
                <a:ln>
                  <a:noFill/>
                </a:ln>
                <a:solidFill>
                  <a:prstClr val="white"/>
                </a:solidFill>
                <a:effectLst/>
                <a:uLnTx/>
                <a:uFillTx/>
                <a:latin typeface="Gotham Rounded"/>
                <a:ea typeface="+mj-ea"/>
                <a:cs typeface="+mj-cs"/>
              </a:rPr>
              <a:t>Global headquarters</a:t>
            </a:r>
          </a:p>
        </p:txBody>
      </p:sp>
      <p:pic>
        <p:nvPicPr>
          <p:cNvPr id="4098" name="Picture 2" descr="Index of /communications/images/new">
            <a:extLst>
              <a:ext uri="{FF2B5EF4-FFF2-40B4-BE49-F238E27FC236}">
                <a16:creationId xmlns:a16="http://schemas.microsoft.com/office/drawing/2014/main" id="{314C2524-0F10-71A4-296D-45194D49FF3A}"/>
              </a:ext>
            </a:extLst>
          </p:cNvPr>
          <p:cNvPicPr>
            <a:picLocks noChangeAspect="1" noChangeArrowheads="1"/>
          </p:cNvPicPr>
          <p:nvPr/>
        </p:nvPicPr>
        <p:blipFill rotWithShape="1">
          <a:blip r:embed="rId5" cstate="print">
            <a:clrChange>
              <a:clrFrom>
                <a:srgbClr val="F47E24"/>
              </a:clrFrom>
              <a:clrTo>
                <a:srgbClr val="F47E24">
                  <a:alpha val="0"/>
                </a:srgbClr>
              </a:clrTo>
            </a:clrChange>
            <a:extLst>
              <a:ext uri="{28A0092B-C50C-407E-A947-70E740481C1C}">
                <a14:useLocalDpi xmlns:a14="http://schemas.microsoft.com/office/drawing/2010/main"/>
              </a:ext>
            </a:extLst>
          </a:blip>
          <a:srcRect r="8179"/>
          <a:stretch/>
        </p:blipFill>
        <p:spPr bwMode="auto">
          <a:xfrm>
            <a:off x="9912624" y="4342510"/>
            <a:ext cx="1246575" cy="6047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ak Ridge National Laboratory: Solving the Big Problems | ORNL">
            <a:extLst>
              <a:ext uri="{FF2B5EF4-FFF2-40B4-BE49-F238E27FC236}">
                <a16:creationId xmlns:a16="http://schemas.microsoft.com/office/drawing/2014/main" id="{516E381A-D47B-A087-DF1E-6DEA686A445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40487" y="4378515"/>
            <a:ext cx="1377150" cy="5327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FA616F75-7B75-C1BD-5164-904E2526873A}"/>
              </a:ext>
            </a:extLst>
          </p:cNvPr>
          <p:cNvPicPr>
            <a:picLocks noChangeAspect="1"/>
          </p:cNvPicPr>
          <p:nvPr/>
        </p:nvPicPr>
        <p:blipFill>
          <a:blip r:embed="rId7" cstate="print">
            <a:biLevel thresh="50000"/>
            <a:extLst>
              <a:ext uri="{28A0092B-C50C-407E-A947-70E740481C1C}">
                <a14:useLocalDpi xmlns:a14="http://schemas.microsoft.com/office/drawing/2010/main"/>
              </a:ext>
            </a:extLst>
          </a:blip>
          <a:stretch>
            <a:fillRect/>
          </a:stretch>
        </p:blipFill>
        <p:spPr>
          <a:xfrm>
            <a:off x="3925709" y="4475463"/>
            <a:ext cx="1327040" cy="344625"/>
          </a:xfrm>
          <a:prstGeom prst="rect">
            <a:avLst/>
          </a:prstGeom>
        </p:spPr>
      </p:pic>
      <p:pic>
        <p:nvPicPr>
          <p:cNvPr id="4104" name="Picture 8" descr="Allegheny Technologies logo in transparent PNG and vectorized SVG formats">
            <a:extLst>
              <a:ext uri="{FF2B5EF4-FFF2-40B4-BE49-F238E27FC236}">
                <a16:creationId xmlns:a16="http://schemas.microsoft.com/office/drawing/2014/main" id="{BCDBB174-97A5-906B-46E7-3F66A560024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71904" y="4441715"/>
            <a:ext cx="967580" cy="4299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34C77B3E-E1B7-CE90-E78D-BD7E30AA494B}"/>
              </a:ext>
            </a:extLst>
          </p:cNvPr>
          <p:cNvPicPr>
            <a:picLocks noChangeAspect="1"/>
          </p:cNvPicPr>
          <p:nvPr/>
        </p:nvPicPr>
        <p:blipFill>
          <a:blip r:embed="rId9" cstate="print">
            <a:biLevel thresh="75000"/>
            <a:extLst>
              <a:ext uri="{28A0092B-C50C-407E-A947-70E740481C1C}">
                <a14:useLocalDpi xmlns:a14="http://schemas.microsoft.com/office/drawing/2010/main"/>
              </a:ext>
            </a:extLst>
          </a:blip>
          <a:stretch>
            <a:fillRect/>
          </a:stretch>
        </p:blipFill>
        <p:spPr>
          <a:xfrm>
            <a:off x="7130997" y="4407579"/>
            <a:ext cx="2939691" cy="448302"/>
          </a:xfrm>
          <a:prstGeom prst="rect">
            <a:avLst/>
          </a:prstGeom>
        </p:spPr>
      </p:pic>
      <p:pic>
        <p:nvPicPr>
          <p:cNvPr id="21506" name="Picture 2" descr="Flag of the United States of America | History, Meaning, Facts, &amp; Design |  Britannica">
            <a:extLst>
              <a:ext uri="{FF2B5EF4-FFF2-40B4-BE49-F238E27FC236}">
                <a16:creationId xmlns:a16="http://schemas.microsoft.com/office/drawing/2014/main" id="{E0ED5DB6-5345-AFC9-682F-BED659AD0A0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02547" y="2149783"/>
            <a:ext cx="394950" cy="2369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90E9C85-65D6-D04B-B64B-A65C8F43C64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661089" y="2154393"/>
            <a:ext cx="394949" cy="236970"/>
          </a:xfrm>
          <a:prstGeom prst="rect">
            <a:avLst/>
          </a:prstGeom>
        </p:spPr>
      </p:pic>
      <p:sp>
        <p:nvSpPr>
          <p:cNvPr id="2" name="Title 6">
            <a:extLst>
              <a:ext uri="{FF2B5EF4-FFF2-40B4-BE49-F238E27FC236}">
                <a16:creationId xmlns:a16="http://schemas.microsoft.com/office/drawing/2014/main" id="{FF498909-0D35-50D1-B562-895C34DC330D}"/>
              </a:ext>
            </a:extLst>
          </p:cNvPr>
          <p:cNvSpPr txBox="1">
            <a:spLocks/>
          </p:cNvSpPr>
          <p:nvPr/>
        </p:nvSpPr>
        <p:spPr>
          <a:xfrm>
            <a:off x="9008409" y="2071850"/>
            <a:ext cx="2619812" cy="654786"/>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400" b="0" i="0" u="none" strike="noStrike" kern="1200" cap="all" spc="0" normalizeH="0" baseline="0" noProof="0" dirty="0">
                <a:ln>
                  <a:noFill/>
                </a:ln>
                <a:solidFill>
                  <a:srgbClr val="F08323"/>
                </a:solidFill>
                <a:effectLst/>
                <a:uLnTx/>
                <a:uFillTx/>
                <a:latin typeface="Gotham Rounded"/>
                <a:ea typeface="+mj-ea"/>
                <a:cs typeface="+mj-cs"/>
              </a:rPr>
              <a:t>Tokyo, JP</a:t>
            </a:r>
            <a:r>
              <a:rPr kumimoji="0" lang="en-GB" sz="1400" b="0" i="0" u="none" strike="noStrike" kern="1200" cap="all" spc="0" normalizeH="0" baseline="0" noProof="0" dirty="0">
                <a:ln>
                  <a:noFill/>
                </a:ln>
                <a:solidFill>
                  <a:prstClr val="white"/>
                </a:solidFill>
                <a:effectLst/>
                <a:uLnTx/>
                <a:uFillTx/>
                <a:latin typeface="Gotham Rounded"/>
                <a:ea typeface="+mj-ea"/>
                <a:cs typeface="+mj-cs"/>
              </a:rPr>
              <a:t> </a:t>
            </a:r>
          </a:p>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GB" sz="500" b="0" i="0" u="none" strike="noStrike" kern="1200" cap="all" spc="0" normalizeH="0" baseline="0" noProof="0" dirty="0">
              <a:ln>
                <a:noFill/>
              </a:ln>
              <a:solidFill>
                <a:prstClr val="white"/>
              </a:solidFill>
              <a:effectLst/>
              <a:uLnTx/>
              <a:uFillTx/>
              <a:latin typeface="Gotham Rounded"/>
              <a:ea typeface="+mj-ea"/>
              <a:cs typeface="+mj-cs"/>
            </a:endParaRP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1100" b="1" i="0" u="none" strike="noStrike" kern="1200" cap="all" spc="0" normalizeH="0" baseline="0" noProof="0" dirty="0">
                <a:ln>
                  <a:noFill/>
                </a:ln>
                <a:solidFill>
                  <a:prstClr val="white"/>
                </a:solidFill>
                <a:effectLst/>
                <a:uLnTx/>
                <a:uFillTx/>
                <a:latin typeface="Gotham Rounded"/>
                <a:ea typeface="+mj-ea"/>
                <a:cs typeface="+mj-cs"/>
              </a:rPr>
              <a:t>Japanese subsidiary</a:t>
            </a:r>
          </a:p>
        </p:txBody>
      </p:sp>
      <p:pic>
        <p:nvPicPr>
          <p:cNvPr id="3" name="Picture 2">
            <a:extLst>
              <a:ext uri="{FF2B5EF4-FFF2-40B4-BE49-F238E27FC236}">
                <a16:creationId xmlns:a16="http://schemas.microsoft.com/office/drawing/2014/main" id="{B4BCB1BB-AEAB-CA1D-0B8E-3981675A7EB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584828" y="2136268"/>
            <a:ext cx="396000" cy="264000"/>
          </a:xfrm>
          <a:prstGeom prst="rect">
            <a:avLst/>
          </a:prstGeom>
        </p:spPr>
      </p:pic>
      <p:pic>
        <p:nvPicPr>
          <p:cNvPr id="13" name="Picture 12">
            <a:extLst>
              <a:ext uri="{FF2B5EF4-FFF2-40B4-BE49-F238E27FC236}">
                <a16:creationId xmlns:a16="http://schemas.microsoft.com/office/drawing/2014/main" id="{843261F0-DA38-3047-D960-1B33735EF9EE}"/>
              </a:ext>
            </a:extLst>
          </p:cNvPr>
          <p:cNvPicPr>
            <a:picLocks noChangeAspect="1"/>
          </p:cNvPicPr>
          <p:nvPr/>
        </p:nvPicPr>
        <p:blipFill>
          <a:blip r:embed="rId13" cstate="print">
            <a:clrChange>
              <a:clrFrom>
                <a:srgbClr val="383838"/>
              </a:clrFrom>
              <a:clrTo>
                <a:srgbClr val="383838">
                  <a:alpha val="0"/>
                </a:srgbClr>
              </a:clrTo>
            </a:clrChange>
            <a:extLst>
              <a:ext uri="{28A0092B-C50C-407E-A947-70E740481C1C}">
                <a14:useLocalDpi xmlns:a14="http://schemas.microsoft.com/office/drawing/2010/main"/>
              </a:ext>
            </a:extLst>
          </a:blip>
          <a:stretch>
            <a:fillRect/>
          </a:stretch>
        </p:blipFill>
        <p:spPr>
          <a:xfrm>
            <a:off x="8851523" y="5317537"/>
            <a:ext cx="2307676" cy="727379"/>
          </a:xfrm>
          <a:prstGeom prst="rect">
            <a:avLst/>
          </a:prstGeom>
        </p:spPr>
      </p:pic>
      <p:pic>
        <p:nvPicPr>
          <p:cNvPr id="18" name="Picture 17">
            <a:extLst>
              <a:ext uri="{FF2B5EF4-FFF2-40B4-BE49-F238E27FC236}">
                <a16:creationId xmlns:a16="http://schemas.microsoft.com/office/drawing/2014/main" id="{B8969CE8-0BF1-B694-FD66-1D5A6C0AA0A7}"/>
              </a:ext>
            </a:extLst>
          </p:cNvPr>
          <p:cNvPicPr>
            <a:picLocks noChangeAspect="1"/>
          </p:cNvPicPr>
          <p:nvPr/>
        </p:nvPicPr>
        <p:blipFill>
          <a:blip r:embed="rId14" cstate="print">
            <a:biLevel thresh="50000"/>
            <a:extLst>
              <a:ext uri="{28A0092B-C50C-407E-A947-70E740481C1C}">
                <a14:useLocalDpi xmlns:a14="http://schemas.microsoft.com/office/drawing/2010/main"/>
              </a:ext>
            </a:extLst>
          </a:blip>
          <a:stretch>
            <a:fillRect/>
          </a:stretch>
        </p:blipFill>
        <p:spPr>
          <a:xfrm>
            <a:off x="2530899" y="5579075"/>
            <a:ext cx="2507782" cy="220533"/>
          </a:xfrm>
          <a:prstGeom prst="rect">
            <a:avLst/>
          </a:prstGeom>
        </p:spPr>
      </p:pic>
      <p:pic>
        <p:nvPicPr>
          <p:cNvPr id="23" name="Picture 22">
            <a:extLst>
              <a:ext uri="{FF2B5EF4-FFF2-40B4-BE49-F238E27FC236}">
                <a16:creationId xmlns:a16="http://schemas.microsoft.com/office/drawing/2014/main" id="{4DDF1C8B-CA00-A4C4-9876-6DC04AA1E17E}"/>
              </a:ext>
            </a:extLst>
          </p:cNvPr>
          <p:cNvPicPr>
            <a:picLocks noChangeAspect="1"/>
          </p:cNvPicPr>
          <p:nvPr/>
        </p:nvPicPr>
        <p:blipFill>
          <a:blip r:embed="rId15" cstate="print">
            <a:biLevel thresh="25000"/>
            <a:extLst>
              <a:ext uri="{28A0092B-C50C-407E-A947-70E740481C1C}">
                <a14:useLocalDpi xmlns:a14="http://schemas.microsoft.com/office/drawing/2010/main"/>
              </a:ext>
            </a:extLst>
          </a:blip>
          <a:srcRect t="26610" b="19493"/>
          <a:stretch/>
        </p:blipFill>
        <p:spPr>
          <a:xfrm>
            <a:off x="5034705" y="5421803"/>
            <a:ext cx="2034642" cy="576080"/>
          </a:xfrm>
          <a:prstGeom prst="rect">
            <a:avLst/>
          </a:prstGeom>
        </p:spPr>
      </p:pic>
      <p:pic>
        <p:nvPicPr>
          <p:cNvPr id="19" name="Picture 18" descr="A black background with white text&#10;&#10;Description automatically generated">
            <a:extLst>
              <a:ext uri="{FF2B5EF4-FFF2-40B4-BE49-F238E27FC236}">
                <a16:creationId xmlns:a16="http://schemas.microsoft.com/office/drawing/2014/main" id="{262B1DD4-D88B-3EC6-16D7-82771800B03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438049" y="6197481"/>
            <a:ext cx="1442301" cy="349037"/>
          </a:xfrm>
          <a:prstGeom prst="rect">
            <a:avLst/>
          </a:prstGeom>
        </p:spPr>
      </p:pic>
      <p:pic>
        <p:nvPicPr>
          <p:cNvPr id="6" name="Picture 5">
            <a:extLst>
              <a:ext uri="{FF2B5EF4-FFF2-40B4-BE49-F238E27FC236}">
                <a16:creationId xmlns:a16="http://schemas.microsoft.com/office/drawing/2014/main" id="{0465352B-3C3C-7108-8122-3A560B87DF77}"/>
              </a:ext>
            </a:extLst>
          </p:cNvPr>
          <p:cNvPicPr>
            <a:picLocks noChangeAspect="1"/>
          </p:cNvPicPr>
          <p:nvPr/>
        </p:nvPicPr>
        <p:blipFill>
          <a:blip r:embed="rId17" cstate="print">
            <a:biLevel thresh="75000"/>
            <a:extLst>
              <a:ext uri="{28A0092B-C50C-407E-A947-70E740481C1C}">
                <a14:useLocalDpi xmlns:a14="http://schemas.microsoft.com/office/drawing/2010/main"/>
              </a:ext>
            </a:extLst>
          </a:blip>
          <a:srcRect t="30311" b="25724"/>
          <a:stretch/>
        </p:blipFill>
        <p:spPr>
          <a:xfrm>
            <a:off x="6955182" y="5417448"/>
            <a:ext cx="2034642" cy="596185"/>
          </a:xfrm>
          <a:prstGeom prst="rect">
            <a:avLst/>
          </a:prstGeom>
        </p:spPr>
      </p:pic>
      <p:sp>
        <p:nvSpPr>
          <p:cNvPr id="26" name="TextBox 25">
            <a:extLst>
              <a:ext uri="{FF2B5EF4-FFF2-40B4-BE49-F238E27FC236}">
                <a16:creationId xmlns:a16="http://schemas.microsoft.com/office/drawing/2014/main" id="{AEFA36B9-3074-6565-6ADD-696DC92DFDF7}"/>
              </a:ext>
            </a:extLst>
          </p:cNvPr>
          <p:cNvSpPr txBox="1"/>
          <p:nvPr/>
        </p:nvSpPr>
        <p:spPr>
          <a:xfrm>
            <a:off x="6254910" y="2787492"/>
            <a:ext cx="2939690"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Gotham Rounded"/>
                <a:ea typeface="+mn-ea"/>
                <a:cs typeface="+mn-cs"/>
              </a:rPr>
              <a:t>$335M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Gotham Rounded"/>
                <a:ea typeface="+mn-ea"/>
                <a:cs typeface="+mn-cs"/>
              </a:rPr>
              <a:t>raised</a:t>
            </a:r>
            <a:endParaRPr kumimoji="0" lang="en-GB" sz="2000" b="1" i="0" u="none" strike="noStrike" kern="1200" cap="none" spc="0" normalizeH="0" baseline="0" noProof="0" dirty="0">
              <a:ln>
                <a:noFill/>
              </a:ln>
              <a:solidFill>
                <a:prstClr val="black"/>
              </a:solidFill>
              <a:effectLst/>
              <a:uLnTx/>
              <a:uFillTx/>
              <a:latin typeface="Gotham Rounded"/>
              <a:ea typeface="+mn-ea"/>
              <a:cs typeface="+mn-cs"/>
            </a:endParaRPr>
          </a:p>
        </p:txBody>
      </p:sp>
      <p:sp>
        <p:nvSpPr>
          <p:cNvPr id="27" name="TextBox 26">
            <a:extLst>
              <a:ext uri="{FF2B5EF4-FFF2-40B4-BE49-F238E27FC236}">
                <a16:creationId xmlns:a16="http://schemas.microsoft.com/office/drawing/2014/main" id="{AFF36038-0DD7-3349-F985-D2EBD619CD45}"/>
              </a:ext>
            </a:extLst>
          </p:cNvPr>
          <p:cNvSpPr txBox="1"/>
          <p:nvPr/>
        </p:nvSpPr>
        <p:spPr>
          <a:xfrm>
            <a:off x="2683173" y="2803269"/>
            <a:ext cx="3390900"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Gotham Rounded"/>
                <a:ea typeface="+mn-ea"/>
                <a:cs typeface="+mn-cs"/>
              </a:rPr>
              <a:t>260+</a:t>
            </a:r>
            <a:r>
              <a:rPr kumimoji="0" lang="en-GB" sz="2000" b="1" i="0" u="none" strike="noStrike" kern="1200" cap="none" spc="0" normalizeH="0" baseline="0" noProof="0" dirty="0">
                <a:ln>
                  <a:noFill/>
                </a:ln>
                <a:solidFill>
                  <a:prstClr val="white"/>
                </a:solidFill>
                <a:effectLst/>
                <a:uLnTx/>
                <a:uFillTx/>
                <a:latin typeface="Gotham Round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Gotham Rounded"/>
              </a:rPr>
              <a:t>p</a:t>
            </a:r>
            <a:r>
              <a:rPr kumimoji="0" lang="en-GB" sz="2000" b="1" i="0" u="none" strike="noStrike" kern="1200" cap="none" spc="0" normalizeH="0" baseline="0" noProof="0" dirty="0" err="1">
                <a:ln>
                  <a:noFill/>
                </a:ln>
                <a:solidFill>
                  <a:prstClr val="white"/>
                </a:solidFill>
                <a:effectLst/>
                <a:uLnTx/>
                <a:uFillTx/>
                <a:latin typeface="Gotham Rounded"/>
                <a:ea typeface="+mn-ea"/>
                <a:cs typeface="+mn-cs"/>
              </a:rPr>
              <a:t>eople</a:t>
            </a:r>
            <a:r>
              <a:rPr kumimoji="0" lang="en-GB" sz="2000" b="1" i="0" u="none" strike="noStrike" kern="1200" cap="none" spc="0" normalizeH="0" baseline="0" noProof="0" dirty="0">
                <a:ln>
                  <a:noFill/>
                </a:ln>
                <a:solidFill>
                  <a:prstClr val="white"/>
                </a:solidFill>
                <a:effectLst/>
                <a:uLnTx/>
                <a:uFillTx/>
                <a:latin typeface="Gotham Rounded"/>
                <a:ea typeface="+mn-ea"/>
                <a:cs typeface="+mn-cs"/>
              </a:rPr>
              <a:t> worldwide</a:t>
            </a:r>
            <a:endParaRPr kumimoji="0" lang="en-GB" sz="2000" b="1" i="0" u="none" strike="noStrike" kern="1200" cap="none" spc="0" normalizeH="0" baseline="0" noProof="0" dirty="0">
              <a:ln>
                <a:noFill/>
              </a:ln>
              <a:solidFill>
                <a:prstClr val="black"/>
              </a:solidFill>
              <a:effectLst/>
              <a:uLnTx/>
              <a:uFillTx/>
              <a:latin typeface="Gotham Rounded"/>
              <a:ea typeface="+mn-ea"/>
              <a:cs typeface="+mn-cs"/>
            </a:endParaRPr>
          </a:p>
        </p:txBody>
      </p:sp>
      <p:sp>
        <p:nvSpPr>
          <p:cNvPr id="28" name="Rectangle 27">
            <a:extLst>
              <a:ext uri="{FF2B5EF4-FFF2-40B4-BE49-F238E27FC236}">
                <a16:creationId xmlns:a16="http://schemas.microsoft.com/office/drawing/2014/main" id="{CFDA845C-4F2F-D261-121E-4E67856889D6}"/>
              </a:ext>
            </a:extLst>
          </p:cNvPr>
          <p:cNvSpPr>
            <a:spLocks/>
          </p:cNvSpPr>
          <p:nvPr/>
        </p:nvSpPr>
        <p:spPr>
          <a:xfrm flipV="1">
            <a:off x="3452749" y="3725670"/>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29" name="Rectangle 28">
            <a:extLst>
              <a:ext uri="{FF2B5EF4-FFF2-40B4-BE49-F238E27FC236}">
                <a16:creationId xmlns:a16="http://schemas.microsoft.com/office/drawing/2014/main" id="{00B08BB5-0194-8A7A-CD1F-5F97C4C72AEC}"/>
              </a:ext>
            </a:extLst>
          </p:cNvPr>
          <p:cNvSpPr>
            <a:spLocks/>
          </p:cNvSpPr>
          <p:nvPr/>
        </p:nvSpPr>
        <p:spPr>
          <a:xfrm flipV="1">
            <a:off x="6800842" y="3716670"/>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10" name="Title 6">
            <a:extLst>
              <a:ext uri="{FF2B5EF4-FFF2-40B4-BE49-F238E27FC236}">
                <a16:creationId xmlns:a16="http://schemas.microsoft.com/office/drawing/2014/main" id="{DADB0F89-B14C-5A4F-C643-E9BDD07E4C92}"/>
              </a:ext>
            </a:extLst>
          </p:cNvPr>
          <p:cNvSpPr txBox="1">
            <a:spLocks/>
          </p:cNvSpPr>
          <p:nvPr/>
        </p:nvSpPr>
        <p:spPr>
          <a:xfrm>
            <a:off x="654049" y="833238"/>
            <a:ext cx="10883901" cy="889735"/>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GB" sz="600" b="0" i="0" u="none" strike="noStrike" kern="1200" cap="all" spc="0" normalizeH="0" baseline="0" noProof="0" dirty="0">
              <a:ln>
                <a:noFill/>
              </a:ln>
              <a:solidFill>
                <a:prstClr val="white"/>
              </a:solidFill>
              <a:effectLst/>
              <a:uLnTx/>
              <a:uFillTx/>
              <a:latin typeface="Gotham Rounded"/>
              <a:ea typeface="+mj-ea"/>
              <a:cs typeface="+mj-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all" spc="0" normalizeH="0" baseline="0" noProof="0" dirty="0">
                <a:ln>
                  <a:noFill/>
                </a:ln>
                <a:solidFill>
                  <a:prstClr val="white"/>
                </a:solidFill>
                <a:effectLst/>
                <a:uLnTx/>
                <a:uFillTx/>
                <a:latin typeface="Gotham Rounded"/>
                <a:ea typeface="+mj-ea"/>
                <a:cs typeface="+mj-cs"/>
              </a:rPr>
              <a:t>The leading </a:t>
            </a:r>
            <a:r>
              <a:rPr kumimoji="0" lang="en-GB" sz="2000" b="0" i="0" u="sng" strike="noStrike" kern="1200" cap="all" spc="0" normalizeH="0" baseline="0" noProof="0" dirty="0">
                <a:ln>
                  <a:noFill/>
                </a:ln>
                <a:solidFill>
                  <a:prstClr val="white"/>
                </a:solidFill>
                <a:effectLst/>
                <a:uLnTx/>
                <a:uFill>
                  <a:solidFill>
                    <a:srgbClr val="ED860E"/>
                  </a:solidFill>
                </a:uFill>
                <a:latin typeface="Gotham Rounded"/>
                <a:ea typeface="+mj-ea"/>
                <a:cs typeface="+mj-cs"/>
              </a:rPr>
              <a:t>global</a:t>
            </a:r>
            <a:r>
              <a:rPr kumimoji="0" lang="en-GB" sz="2000" b="0" i="0" u="none" strike="noStrike" kern="1200" cap="all" spc="0" normalizeH="0" baseline="0" noProof="0" dirty="0">
                <a:ln>
                  <a:noFill/>
                </a:ln>
                <a:solidFill>
                  <a:prstClr val="white"/>
                </a:solidFill>
                <a:effectLst/>
                <a:uLnTx/>
                <a:uFillTx/>
                <a:latin typeface="Gotham Rounded"/>
                <a:ea typeface="+mj-ea"/>
                <a:cs typeface="+mj-cs"/>
              </a:rPr>
              <a:t> fusion ENERGY company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000" b="0" i="0" u="none" strike="noStrike" kern="1200" cap="all" spc="0" normalizeH="0" baseline="0" noProof="0" dirty="0">
              <a:ln>
                <a:noFill/>
              </a:ln>
              <a:solidFill>
                <a:prstClr val="white"/>
              </a:solidFill>
              <a:effectLst/>
              <a:uLnTx/>
              <a:uFillTx/>
              <a:latin typeface="Gotham Rounded"/>
              <a:ea typeface="+mj-ea"/>
              <a:cs typeface="+mj-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all" spc="0" normalizeH="0" baseline="0" noProof="0" dirty="0">
                <a:ln>
                  <a:noFill/>
                </a:ln>
                <a:solidFill>
                  <a:prstClr val="white"/>
                </a:solidFill>
                <a:effectLst/>
                <a:uLnTx/>
                <a:uFillTx/>
                <a:latin typeface="Gotham Rounded"/>
                <a:ea typeface="+mj-ea"/>
                <a:cs typeface="+mj-cs"/>
              </a:rPr>
              <a:t>The leading High temperature superconducting Magnets Company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000" b="0" i="0" u="none" strike="noStrike" kern="1200" cap="all" spc="0" normalizeH="0" baseline="0" noProof="0" dirty="0">
              <a:ln>
                <a:noFill/>
              </a:ln>
              <a:solidFill>
                <a:prstClr val="white"/>
              </a:solidFill>
              <a:effectLst/>
              <a:uLnTx/>
              <a:uFillTx/>
              <a:latin typeface="Gotham Rounded"/>
              <a:ea typeface="+mj-ea"/>
              <a:cs typeface="+mj-cs"/>
            </a:endParaRPr>
          </a:p>
        </p:txBody>
      </p:sp>
      <p:pic>
        <p:nvPicPr>
          <p:cNvPr id="15" name="Picture 14">
            <a:extLst>
              <a:ext uri="{FF2B5EF4-FFF2-40B4-BE49-F238E27FC236}">
                <a16:creationId xmlns:a16="http://schemas.microsoft.com/office/drawing/2014/main" id="{05A10C7E-88C6-E557-490E-C2AFF12EEA3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401736" y="5307143"/>
            <a:ext cx="806961" cy="805400"/>
          </a:xfrm>
          <a:prstGeom prst="rect">
            <a:avLst/>
          </a:prstGeom>
        </p:spPr>
      </p:pic>
      <p:sp>
        <p:nvSpPr>
          <p:cNvPr id="20" name="TextBox 19">
            <a:extLst>
              <a:ext uri="{FF2B5EF4-FFF2-40B4-BE49-F238E27FC236}">
                <a16:creationId xmlns:a16="http://schemas.microsoft.com/office/drawing/2014/main" id="{68915B9E-2680-93F3-4FFA-920592440997}"/>
              </a:ext>
            </a:extLst>
          </p:cNvPr>
          <p:cNvSpPr txBox="1"/>
          <p:nvPr/>
        </p:nvSpPr>
        <p:spPr>
          <a:xfrm>
            <a:off x="4470569" y="3853454"/>
            <a:ext cx="33909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08323"/>
                </a:solidFill>
                <a:effectLst/>
                <a:uLnTx/>
                <a:uFillTx/>
                <a:latin typeface="Gotham Rounded"/>
                <a:ea typeface="+mn-ea"/>
                <a:cs typeface="+mn-cs"/>
              </a:rPr>
              <a:t>Partnering with:</a:t>
            </a:r>
          </a:p>
        </p:txBody>
      </p:sp>
      <p:pic>
        <p:nvPicPr>
          <p:cNvPr id="14" name="Picture 13">
            <a:extLst>
              <a:ext uri="{FF2B5EF4-FFF2-40B4-BE49-F238E27FC236}">
                <a16:creationId xmlns:a16="http://schemas.microsoft.com/office/drawing/2014/main" id="{EE5F3E37-972F-1443-78CA-909F993A3CD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94415" y="4227899"/>
            <a:ext cx="805400" cy="805400"/>
          </a:xfrm>
          <a:prstGeom prst="rect">
            <a:avLst/>
          </a:prstGeom>
        </p:spPr>
      </p:pic>
    </p:spTree>
    <p:extLst>
      <p:ext uri="{BB962C8B-B14F-4D97-AF65-F5344CB8AC3E}">
        <p14:creationId xmlns:p14="http://schemas.microsoft.com/office/powerpoint/2010/main" val="339950937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D3E53F5B-B8E4-5AC7-3ABC-11379C8279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39396" y="6198128"/>
            <a:ext cx="1441723" cy="349037"/>
          </a:xfrm>
          <a:prstGeom prst="rect">
            <a:avLst/>
          </a:prstGeom>
        </p:spPr>
      </p:pic>
      <p:sp>
        <p:nvSpPr>
          <p:cNvPr id="8" name="TextBox 7">
            <a:extLst>
              <a:ext uri="{FF2B5EF4-FFF2-40B4-BE49-F238E27FC236}">
                <a16:creationId xmlns:a16="http://schemas.microsoft.com/office/drawing/2014/main" id="{C6F787D7-BBCA-7AEB-EDE1-A841586BD813}"/>
              </a:ext>
            </a:extLst>
          </p:cNvPr>
          <p:cNvSpPr txBox="1"/>
          <p:nvPr/>
        </p:nvSpPr>
        <p:spPr>
          <a:xfrm>
            <a:off x="3086100" y="5145612"/>
            <a:ext cx="2581274"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250 people</a:t>
            </a:r>
            <a:endParaRPr kumimoji="0" lang="en-GB" sz="25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1" name="Rectangle 10">
            <a:extLst>
              <a:ext uri="{FF2B5EF4-FFF2-40B4-BE49-F238E27FC236}">
                <a16:creationId xmlns:a16="http://schemas.microsoft.com/office/drawing/2014/main" id="{B07D2582-0FA0-F6EA-8C2F-0C150576D768}"/>
              </a:ext>
            </a:extLst>
          </p:cNvPr>
          <p:cNvSpPr>
            <a:spLocks noGrp="1" noRot="1" noMove="1" noResize="1" noEditPoints="1" noAdjustHandles="1" noChangeArrowheads="1" noChangeShapeType="1"/>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pic>
        <p:nvPicPr>
          <p:cNvPr id="32" name="Picture 31" descr="A machine with a pink light inside&#10;&#10;Description automatically generated">
            <a:extLst>
              <a:ext uri="{FF2B5EF4-FFF2-40B4-BE49-F238E27FC236}">
                <a16:creationId xmlns:a16="http://schemas.microsoft.com/office/drawing/2014/main" id="{E9140E8E-CB81-1ACE-1435-16CD4D691F03}"/>
              </a:ext>
            </a:extLst>
          </p:cNvPr>
          <p:cNvPicPr>
            <a:picLocks noChangeAspect="1"/>
          </p:cNvPicPr>
          <p:nvPr/>
        </p:nvPicPr>
        <p:blipFill rotWithShape="1">
          <a:blip r:embed="rId4">
            <a:extLst>
              <a:ext uri="{28A0092B-C50C-407E-A947-70E740481C1C}">
                <a14:useLocalDpi xmlns:a14="http://schemas.microsoft.com/office/drawing/2010/main"/>
              </a:ext>
            </a:extLst>
          </a:blip>
          <a:srcRect l="44828" r="18062" b="4981"/>
          <a:stretch/>
        </p:blipFill>
        <p:spPr>
          <a:xfrm>
            <a:off x="0" y="-1"/>
            <a:ext cx="4278878" cy="6847543"/>
          </a:xfrm>
          <a:prstGeom prst="flowChartDelay">
            <a:avLst/>
          </a:prstGeom>
          <a:effectLst>
            <a:outerShdw blurRad="50800" dist="38100" dir="2700000" algn="tl" rotWithShape="0">
              <a:prstClr val="black">
                <a:alpha val="40000"/>
              </a:prstClr>
            </a:outerShdw>
          </a:effectLst>
        </p:spPr>
      </p:pic>
      <p:sp>
        <p:nvSpPr>
          <p:cNvPr id="17" name="Title 1">
            <a:extLst>
              <a:ext uri="{FF2B5EF4-FFF2-40B4-BE49-F238E27FC236}">
                <a16:creationId xmlns:a16="http://schemas.microsoft.com/office/drawing/2014/main" id="{6E19CE3F-F054-91F7-3E72-DC32E896A3F0}"/>
              </a:ext>
            </a:extLst>
          </p:cNvPr>
          <p:cNvSpPr txBox="1">
            <a:spLocks/>
          </p:cNvSpPr>
          <p:nvPr/>
        </p:nvSpPr>
        <p:spPr>
          <a:xfrm>
            <a:off x="4201980" y="495344"/>
            <a:ext cx="7583619"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3600" b="0" i="0" u="none" strike="noStrike" kern="1200" cap="all" spc="0" normalizeH="0" baseline="0" noProof="0" dirty="0">
                <a:ln>
                  <a:noFill/>
                </a:ln>
                <a:solidFill>
                  <a:srgbClr val="F08323"/>
                </a:solidFill>
                <a:effectLst/>
                <a:uLnTx/>
                <a:uFillTx/>
                <a:latin typeface="Gotham Rounded"/>
                <a:ea typeface="+mj-ea"/>
                <a:cs typeface="+mj-cs"/>
              </a:rPr>
              <a:t>our fusion technology</a:t>
            </a:r>
          </a:p>
        </p:txBody>
      </p:sp>
      <p:sp>
        <p:nvSpPr>
          <p:cNvPr id="21" name="TextBox 20">
            <a:extLst>
              <a:ext uri="{FF2B5EF4-FFF2-40B4-BE49-F238E27FC236}">
                <a16:creationId xmlns:a16="http://schemas.microsoft.com/office/drawing/2014/main" id="{2433C208-9B02-416D-9CFB-C26DA9635808}"/>
              </a:ext>
            </a:extLst>
          </p:cNvPr>
          <p:cNvSpPr txBox="1"/>
          <p:nvPr/>
        </p:nvSpPr>
        <p:spPr>
          <a:xfrm>
            <a:off x="3725839" y="1018408"/>
            <a:ext cx="8059761"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3C5568"/>
                </a:solidFill>
                <a:effectLst/>
                <a:uLnTx/>
                <a:uFillTx/>
                <a:latin typeface="Gotham Rounded"/>
                <a:ea typeface="+mn-ea"/>
                <a:cs typeface="+mn-cs"/>
              </a:rPr>
              <a:t>Spherical tokamak with High Temperature Superconducting (HTS) magnets</a:t>
            </a:r>
          </a:p>
        </p:txBody>
      </p:sp>
      <p:sp>
        <p:nvSpPr>
          <p:cNvPr id="22" name="TextBox 21">
            <a:extLst>
              <a:ext uri="{FF2B5EF4-FFF2-40B4-BE49-F238E27FC236}">
                <a16:creationId xmlns:a16="http://schemas.microsoft.com/office/drawing/2014/main" id="{40AC1167-826C-A1A0-30A1-D3B3C8984BBD}"/>
              </a:ext>
            </a:extLst>
          </p:cNvPr>
          <p:cNvSpPr txBox="1"/>
          <p:nvPr/>
        </p:nvSpPr>
        <p:spPr>
          <a:xfrm>
            <a:off x="6534451" y="1894009"/>
            <a:ext cx="5063672" cy="179594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C5568"/>
                </a:solidFill>
                <a:effectLst/>
                <a:uLnTx/>
                <a:uFillTx/>
                <a:latin typeface="Gotham Rounded"/>
                <a:ea typeface="+mn-ea"/>
                <a:cs typeface="+mn-cs"/>
              </a:rPr>
              <a:t>Spherical tokamak</a:t>
            </a:r>
          </a:p>
          <a:p>
            <a:pPr marL="342900" marR="0" lvl="0" indent="-342900" algn="l" defTabSz="914400" rtl="0" eaLnBrk="1" fontAlgn="auto" latinLnBrk="0" hangingPunct="1">
              <a:lnSpc>
                <a:spcPts val="2800"/>
              </a:lnSpc>
              <a:spcBef>
                <a:spcPts val="0"/>
              </a:spcBef>
              <a:spcAft>
                <a:spcPts val="0"/>
              </a:spcAft>
              <a:buClr>
                <a:srgbClr val="F08323"/>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4B5D6B"/>
                </a:solidFill>
                <a:effectLst/>
                <a:uLnTx/>
                <a:uFillTx/>
                <a:latin typeface="Gotham Rounded"/>
                <a:ea typeface="+mn-ea"/>
                <a:cs typeface="+mn-cs"/>
              </a:rPr>
              <a:t>High efficiency (high bootstrap current) </a:t>
            </a:r>
          </a:p>
          <a:p>
            <a:pPr marL="342900" marR="0" lvl="0" indent="-342900" algn="l" defTabSz="914400" rtl="0" eaLnBrk="1" fontAlgn="auto" latinLnBrk="0" hangingPunct="1">
              <a:lnSpc>
                <a:spcPts val="2800"/>
              </a:lnSpc>
              <a:spcBef>
                <a:spcPts val="0"/>
              </a:spcBef>
              <a:spcAft>
                <a:spcPts val="0"/>
              </a:spcAft>
              <a:buClr>
                <a:srgbClr val="F08323"/>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4B5D6B"/>
                </a:solidFill>
                <a:effectLst/>
                <a:uLnTx/>
                <a:uFillTx/>
                <a:latin typeface="Gotham Rounded"/>
                <a:ea typeface="+mn-ea"/>
                <a:cs typeface="+mn-cs"/>
              </a:rPr>
              <a:t>Stable plasma</a:t>
            </a:r>
          </a:p>
          <a:p>
            <a:pPr marL="342900" marR="0" lvl="0" indent="-342900" algn="l" defTabSz="914400" rtl="0" eaLnBrk="1" fontAlgn="auto" latinLnBrk="0" hangingPunct="1">
              <a:lnSpc>
                <a:spcPts val="2800"/>
              </a:lnSpc>
              <a:spcBef>
                <a:spcPts val="0"/>
              </a:spcBef>
              <a:spcAft>
                <a:spcPts val="0"/>
              </a:spcAft>
              <a:buClr>
                <a:srgbClr val="F08323"/>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4B5D6B"/>
                </a:solidFill>
                <a:effectLst/>
                <a:uLnTx/>
                <a:uFillTx/>
                <a:latin typeface="Gotham Rounded"/>
                <a:ea typeface="+mn-ea"/>
                <a:cs typeface="+mn-cs"/>
              </a:rPr>
              <a:t>Steady state running</a:t>
            </a:r>
          </a:p>
          <a:p>
            <a:pPr marL="342900" marR="0" lvl="0" indent="-342900" algn="l" defTabSz="914400" rtl="0" eaLnBrk="1" fontAlgn="auto" latinLnBrk="0" hangingPunct="1">
              <a:lnSpc>
                <a:spcPts val="2800"/>
              </a:lnSpc>
              <a:spcBef>
                <a:spcPts val="0"/>
              </a:spcBef>
              <a:spcAft>
                <a:spcPts val="0"/>
              </a:spcAft>
              <a:buClr>
                <a:srgbClr val="F08323"/>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4B5D6B"/>
                </a:solidFill>
                <a:effectLst/>
                <a:uLnTx/>
                <a:uFillTx/>
                <a:latin typeface="Gotham Rounded"/>
                <a:ea typeface="+mn-ea"/>
                <a:cs typeface="+mn-cs"/>
              </a:rPr>
              <a:t>Requires 50% less magnet material*</a:t>
            </a:r>
          </a:p>
        </p:txBody>
      </p:sp>
      <p:pic>
        <p:nvPicPr>
          <p:cNvPr id="26" name="Picture 25">
            <a:extLst>
              <a:ext uri="{FF2B5EF4-FFF2-40B4-BE49-F238E27FC236}">
                <a16:creationId xmlns:a16="http://schemas.microsoft.com/office/drawing/2014/main" id="{EC24E096-2407-5BEE-F8A2-BE98D2059F9C}"/>
              </a:ext>
            </a:extLst>
          </p:cNvPr>
          <p:cNvPicPr>
            <a:picLocks noChangeAspect="1"/>
          </p:cNvPicPr>
          <p:nvPr/>
        </p:nvPicPr>
        <p:blipFill>
          <a:blip r:embed="rId5"/>
          <a:stretch>
            <a:fillRect/>
          </a:stretch>
        </p:blipFill>
        <p:spPr>
          <a:xfrm>
            <a:off x="4265329" y="2013019"/>
            <a:ext cx="1870261" cy="1507152"/>
          </a:xfrm>
          <a:prstGeom prst="rect">
            <a:avLst/>
          </a:prstGeom>
        </p:spPr>
      </p:pic>
      <p:pic>
        <p:nvPicPr>
          <p:cNvPr id="27" name="Picture 4">
            <a:extLst>
              <a:ext uri="{FF2B5EF4-FFF2-40B4-BE49-F238E27FC236}">
                <a16:creationId xmlns:a16="http://schemas.microsoft.com/office/drawing/2014/main" id="{81D07824-D9CC-0ACD-7F7B-922D73E73E6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41460" y="4107548"/>
            <a:ext cx="1388496" cy="13884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F91B29-C57A-D9CD-C438-DF507B0D4119}"/>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34" name="TextBox 33">
            <a:extLst>
              <a:ext uri="{FF2B5EF4-FFF2-40B4-BE49-F238E27FC236}">
                <a16:creationId xmlns:a16="http://schemas.microsoft.com/office/drawing/2014/main" id="{2FABC0C7-6395-9349-6B6B-72B8C7ECE0D0}"/>
              </a:ext>
            </a:extLst>
          </p:cNvPr>
          <p:cNvSpPr txBox="1"/>
          <p:nvPr/>
        </p:nvSpPr>
        <p:spPr>
          <a:xfrm>
            <a:off x="6534451" y="4131671"/>
            <a:ext cx="5577449" cy="144302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C5568"/>
                </a:solidFill>
                <a:effectLst/>
                <a:uLnTx/>
                <a:uFillTx/>
                <a:latin typeface="Gotham Rounded"/>
                <a:ea typeface="+mn-ea"/>
                <a:cs typeface="+mn-cs"/>
              </a:rPr>
              <a:t>HTS magnets</a:t>
            </a:r>
          </a:p>
          <a:p>
            <a:pPr marL="342900" marR="0" lvl="0" indent="-342900" algn="l" defTabSz="914400" rtl="0" eaLnBrk="1" fontAlgn="auto" latinLnBrk="0" hangingPunct="1">
              <a:lnSpc>
                <a:spcPts val="2800"/>
              </a:lnSpc>
              <a:spcBef>
                <a:spcPts val="0"/>
              </a:spcBef>
              <a:spcAft>
                <a:spcPts val="0"/>
              </a:spcAft>
              <a:buClr>
                <a:srgbClr val="F08323"/>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3C5568"/>
                </a:solidFill>
                <a:effectLst/>
                <a:uLnTx/>
                <a:uFillTx/>
                <a:latin typeface="Gotham Rounded"/>
                <a:ea typeface="+mn-ea"/>
                <a:cs typeface="+mn-cs"/>
              </a:rPr>
              <a:t>Quench-safe, robust magnets</a:t>
            </a:r>
          </a:p>
          <a:p>
            <a:pPr marL="342900" marR="0" lvl="0" indent="-342900" algn="l" defTabSz="914400" rtl="0" eaLnBrk="1" fontAlgn="auto" latinLnBrk="0" hangingPunct="1">
              <a:lnSpc>
                <a:spcPts val="2800"/>
              </a:lnSpc>
              <a:spcBef>
                <a:spcPts val="0"/>
              </a:spcBef>
              <a:spcAft>
                <a:spcPts val="0"/>
              </a:spcAft>
              <a:buClr>
                <a:srgbClr val="F08323"/>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3C5568"/>
                </a:solidFill>
                <a:effectLst/>
                <a:uLnTx/>
                <a:uFillTx/>
                <a:latin typeface="Gotham Rounded"/>
                <a:ea typeface="+mn-ea"/>
                <a:cs typeface="+mn-cs"/>
              </a:rPr>
              <a:t>Ultra-high magnetic field (20 Tesla +)</a:t>
            </a:r>
            <a:endParaRPr kumimoji="0" lang="en-GB" sz="1800" b="0" i="0" u="none" strike="noStrike" kern="1200" cap="none" spc="0" normalizeH="0" baseline="0" noProof="0" dirty="0">
              <a:ln>
                <a:noFill/>
              </a:ln>
              <a:solidFill>
                <a:srgbClr val="3C5568"/>
              </a:solidFill>
              <a:effectLst/>
              <a:uLnTx/>
              <a:uFillTx/>
              <a:latin typeface="Gotham Rounded"/>
              <a:ea typeface="+mn-ea"/>
              <a:cs typeface="+mn-cs"/>
            </a:endParaRPr>
          </a:p>
          <a:p>
            <a:pPr marL="342900" marR="0" lvl="0" indent="-342900" algn="l" defTabSz="914400" rtl="0" eaLnBrk="1" fontAlgn="auto" latinLnBrk="0" hangingPunct="1">
              <a:lnSpc>
                <a:spcPts val="2800"/>
              </a:lnSpc>
              <a:spcBef>
                <a:spcPts val="0"/>
              </a:spcBef>
              <a:spcAft>
                <a:spcPts val="0"/>
              </a:spcAft>
              <a:buClr>
                <a:srgbClr val="F08323"/>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3C5568"/>
                </a:solidFill>
                <a:effectLst/>
                <a:uLnTx/>
                <a:uFillTx/>
                <a:latin typeface="Gotham Rounded"/>
                <a:ea typeface="+mn-ea"/>
                <a:cs typeface="+mn-cs"/>
              </a:rPr>
              <a:t>Operate at 20K (no liquid cryogens)</a:t>
            </a:r>
          </a:p>
        </p:txBody>
      </p:sp>
      <p:sp>
        <p:nvSpPr>
          <p:cNvPr id="36" name="TextBox 35">
            <a:extLst>
              <a:ext uri="{FF2B5EF4-FFF2-40B4-BE49-F238E27FC236}">
                <a16:creationId xmlns:a16="http://schemas.microsoft.com/office/drawing/2014/main" id="{161AB019-6B55-2352-1ADB-2D1AECA2BB58}"/>
              </a:ext>
            </a:extLst>
          </p:cNvPr>
          <p:cNvSpPr txBox="1"/>
          <p:nvPr/>
        </p:nvSpPr>
        <p:spPr>
          <a:xfrm>
            <a:off x="2612117" y="6563833"/>
            <a:ext cx="611051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3C5568"/>
                </a:solidFill>
                <a:effectLst/>
                <a:uLnTx/>
                <a:uFillTx/>
                <a:latin typeface="Aptos" panose="020B0004020202020204" pitchFamily="34" charset="0"/>
                <a:ea typeface="+mn-ea"/>
                <a:cs typeface="+mn-cs"/>
              </a:rPr>
              <a:t>* </a:t>
            </a:r>
            <a:r>
              <a:rPr kumimoji="0" lang="en-GB" sz="1050" b="0" i="0" u="none" strike="noStrike" kern="1200" cap="none" spc="0" normalizeH="0" baseline="0" noProof="0" dirty="0">
                <a:ln>
                  <a:noFill/>
                </a:ln>
                <a:solidFill>
                  <a:srgbClr val="3C5568"/>
                </a:solidFill>
                <a:effectLst/>
                <a:uLnTx/>
                <a:uFillTx/>
                <a:latin typeface="Gotham Rounded"/>
                <a:ea typeface="+mn-ea"/>
                <a:cs typeface="+mn-cs"/>
              </a:rPr>
              <a:t>Compared to a conventional tokamak (CT)</a:t>
            </a:r>
            <a:endParaRPr kumimoji="0" lang="en-GB" sz="1050" b="0" i="0" u="none" strike="noStrike" kern="1200" cap="none" spc="0" normalizeH="0" baseline="0" noProof="0" dirty="0">
              <a:ln>
                <a:noFill/>
              </a:ln>
              <a:solidFill>
                <a:prstClr val="black"/>
              </a:solidFill>
              <a:effectLst/>
              <a:uLnTx/>
              <a:uFillTx/>
              <a:latin typeface="Gotham Rounded"/>
              <a:ea typeface="+mn-ea"/>
              <a:cs typeface="+mn-cs"/>
            </a:endParaRPr>
          </a:p>
        </p:txBody>
      </p:sp>
    </p:spTree>
    <p:extLst>
      <p:ext uri="{BB962C8B-B14F-4D97-AF65-F5344CB8AC3E}">
        <p14:creationId xmlns:p14="http://schemas.microsoft.com/office/powerpoint/2010/main" val="1756151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46B0D-0D26-0CBB-5B83-FD2109F8813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746" b="14224"/>
          <a:stretch/>
        </p:blipFill>
        <p:spPr>
          <a:xfrm>
            <a:off x="-1" y="-6028"/>
            <a:ext cx="3916683" cy="1919495"/>
          </a:xfrm>
          <a:prstGeom prst="rect">
            <a:avLst/>
          </a:prstGeom>
        </p:spPr>
      </p:pic>
      <p:pic>
        <p:nvPicPr>
          <p:cNvPr id="8" name="Picture 7">
            <a:extLst>
              <a:ext uri="{FF2B5EF4-FFF2-40B4-BE49-F238E27FC236}">
                <a16:creationId xmlns:a16="http://schemas.microsoft.com/office/drawing/2014/main" id="{274FF5B3-42FF-95B8-8EAE-D2C1252253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294"/>
          <a:stretch/>
        </p:blipFill>
        <p:spPr>
          <a:xfrm>
            <a:off x="8421224" y="2038537"/>
            <a:ext cx="3517253" cy="2477133"/>
          </a:xfrm>
          <a:prstGeom prst="rect">
            <a:avLst/>
          </a:prstGeom>
        </p:spPr>
      </p:pic>
      <p:pic>
        <p:nvPicPr>
          <p:cNvPr id="9" name="Picture 8">
            <a:extLst>
              <a:ext uri="{FF2B5EF4-FFF2-40B4-BE49-F238E27FC236}">
                <a16:creationId xmlns:a16="http://schemas.microsoft.com/office/drawing/2014/main" id="{FDAE84C1-C817-49A1-75B3-1A993EE3B7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683" r="969" b="2985"/>
          <a:stretch/>
        </p:blipFill>
        <p:spPr>
          <a:xfrm>
            <a:off x="4145542" y="2044816"/>
            <a:ext cx="4073483" cy="2477133"/>
          </a:xfrm>
          <a:prstGeom prst="rect">
            <a:avLst/>
          </a:prstGeom>
        </p:spPr>
      </p:pic>
      <p:pic>
        <p:nvPicPr>
          <p:cNvPr id="10" name="Picture 9">
            <a:extLst>
              <a:ext uri="{FF2B5EF4-FFF2-40B4-BE49-F238E27FC236}">
                <a16:creationId xmlns:a16="http://schemas.microsoft.com/office/drawing/2014/main" id="{CF669C25-F67D-5516-4F6B-60E5A6D2260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4412" y="2049387"/>
            <a:ext cx="3728931" cy="2477133"/>
          </a:xfrm>
          <a:prstGeom prst="rect">
            <a:avLst/>
          </a:prstGeom>
        </p:spPr>
      </p:pic>
      <p:sp>
        <p:nvSpPr>
          <p:cNvPr id="13" name="TextBox 12">
            <a:extLst>
              <a:ext uri="{FF2B5EF4-FFF2-40B4-BE49-F238E27FC236}">
                <a16:creationId xmlns:a16="http://schemas.microsoft.com/office/drawing/2014/main" id="{A0E40886-482A-3AD9-0736-46D657D4E796}"/>
              </a:ext>
            </a:extLst>
          </p:cNvPr>
          <p:cNvSpPr txBox="1"/>
          <p:nvPr/>
        </p:nvSpPr>
        <p:spPr>
          <a:xfrm>
            <a:off x="1" y="1294212"/>
            <a:ext cx="12191999" cy="458331"/>
          </a:xfrm>
          <a:prstGeom prst="rect">
            <a:avLst/>
          </a:prstGeom>
          <a:noFill/>
        </p:spPr>
        <p:txBody>
          <a:bodyPr wrap="square">
            <a:spAutoFit/>
          </a:bodyPr>
          <a:lstStyle/>
          <a:p>
            <a:pPr algn="ctr">
              <a:lnSpc>
                <a:spcPct val="107000"/>
              </a:lnSpc>
              <a:spcAft>
                <a:spcPts val="204"/>
              </a:spcAft>
            </a:pPr>
            <a:r>
              <a:rPr lang="en-GB" sz="2400" kern="100" dirty="0">
                <a:solidFill>
                  <a:schemeClr val="bg1"/>
                </a:solidFill>
                <a:ea typeface="Yu Mincho" panose="02020400000000000000" pitchFamily="18" charset="-128"/>
                <a:cs typeface="Times New Roman" panose="02020603050405020304" pitchFamily="18" charset="0"/>
              </a:rPr>
              <a:t>Opening new fields of performance</a:t>
            </a:r>
          </a:p>
        </p:txBody>
      </p:sp>
      <p:sp>
        <p:nvSpPr>
          <p:cNvPr id="14" name="TextBox 13">
            <a:extLst>
              <a:ext uri="{FF2B5EF4-FFF2-40B4-BE49-F238E27FC236}">
                <a16:creationId xmlns:a16="http://schemas.microsoft.com/office/drawing/2014/main" id="{7BBC921D-C24A-D41D-541B-EDC20013AE4E}"/>
              </a:ext>
            </a:extLst>
          </p:cNvPr>
          <p:cNvSpPr txBox="1"/>
          <p:nvPr/>
        </p:nvSpPr>
        <p:spPr>
          <a:xfrm>
            <a:off x="3999410" y="6359521"/>
            <a:ext cx="4193177" cy="308418"/>
          </a:xfrm>
          <a:prstGeom prst="rect">
            <a:avLst/>
          </a:prstGeom>
          <a:noFill/>
        </p:spPr>
        <p:txBody>
          <a:bodyPr wrap="square">
            <a:spAutoFit/>
          </a:bodyPr>
          <a:lstStyle/>
          <a:p>
            <a:pPr algn="ctr">
              <a:lnSpc>
                <a:spcPct val="107000"/>
              </a:lnSpc>
              <a:spcAft>
                <a:spcPts val="204"/>
              </a:spcAft>
            </a:pPr>
            <a:r>
              <a:rPr lang="en-GB" sz="1400" kern="100" dirty="0">
                <a:solidFill>
                  <a:schemeClr val="bg1"/>
                </a:solidFill>
                <a:ea typeface="Lato" panose="020F0502020204030203" pitchFamily="34" charset="0"/>
                <a:cs typeface="Lato" panose="020F0502020204030203" pitchFamily="34" charset="0"/>
              </a:rPr>
              <a:t>A business division of Tokamak Energy </a:t>
            </a:r>
          </a:p>
        </p:txBody>
      </p:sp>
      <p:sp>
        <p:nvSpPr>
          <p:cNvPr id="15" name="TextBox 14">
            <a:extLst>
              <a:ext uri="{FF2B5EF4-FFF2-40B4-BE49-F238E27FC236}">
                <a16:creationId xmlns:a16="http://schemas.microsoft.com/office/drawing/2014/main" id="{921D8543-899A-557C-5414-BAD273095623}"/>
              </a:ext>
            </a:extLst>
          </p:cNvPr>
          <p:cNvSpPr txBox="1"/>
          <p:nvPr/>
        </p:nvSpPr>
        <p:spPr>
          <a:xfrm>
            <a:off x="1563186" y="4863925"/>
            <a:ext cx="9065623" cy="1259191"/>
          </a:xfrm>
          <a:prstGeom prst="rect">
            <a:avLst/>
          </a:prstGeom>
          <a:noFill/>
        </p:spPr>
        <p:txBody>
          <a:bodyPr wrap="square">
            <a:spAutoFit/>
          </a:bodyPr>
          <a:lstStyle/>
          <a:p>
            <a:pPr algn="ctr">
              <a:lnSpc>
                <a:spcPct val="107000"/>
              </a:lnSpc>
              <a:spcAft>
                <a:spcPts val="204"/>
              </a:spcAft>
            </a:pPr>
            <a:r>
              <a:rPr lang="en-GB" kern="100" dirty="0">
                <a:solidFill>
                  <a:schemeClr val="bg1"/>
                </a:solidFill>
                <a:ea typeface="Lato" panose="020F0502020204030203" pitchFamily="34" charset="0"/>
                <a:cs typeface="Lato" panose="020F0502020204030203" pitchFamily="34" charset="0"/>
              </a:rPr>
              <a:t>Born from a world-class fusion energy mission, TE Magnetics is leading the development and deployment of high temperature superconducting magnet technology for fusion and exciting new applications including science, mobility, renewable energy and security</a:t>
            </a:r>
          </a:p>
        </p:txBody>
      </p:sp>
      <p:pic>
        <p:nvPicPr>
          <p:cNvPr id="3" name="Picture 2">
            <a:extLst>
              <a:ext uri="{FF2B5EF4-FFF2-40B4-BE49-F238E27FC236}">
                <a16:creationId xmlns:a16="http://schemas.microsoft.com/office/drawing/2014/main" id="{87781474-AF6B-7715-0D64-76380BD82F11}"/>
              </a:ext>
            </a:extLst>
          </p:cNvPr>
          <p:cNvPicPr>
            <a:picLocks noChangeAspect="1"/>
          </p:cNvPicPr>
          <p:nvPr/>
        </p:nvPicPr>
        <p:blipFill>
          <a:blip r:embed="rId6"/>
          <a:stretch>
            <a:fillRect/>
          </a:stretch>
        </p:blipFill>
        <p:spPr>
          <a:xfrm>
            <a:off x="3328517" y="-87541"/>
            <a:ext cx="5534964" cy="1624512"/>
          </a:xfrm>
          <a:prstGeom prst="rect">
            <a:avLst/>
          </a:prstGeom>
        </p:spPr>
      </p:pic>
    </p:spTree>
    <p:extLst>
      <p:ext uri="{BB962C8B-B14F-4D97-AF65-F5344CB8AC3E}">
        <p14:creationId xmlns:p14="http://schemas.microsoft.com/office/powerpoint/2010/main" val="2648059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F76D40-CC93-9FE8-8864-69E47E2FDFDB}"/>
              </a:ext>
            </a:extLst>
          </p:cNvPr>
          <p:cNvPicPr>
            <a:picLocks noChangeAspect="1"/>
          </p:cNvPicPr>
          <p:nvPr/>
        </p:nvPicPr>
        <p:blipFill rotWithShape="1">
          <a:blip r:embed="rId3"/>
          <a:srcRect l="5" t="84" r="46139" b="46060"/>
          <a:stretch/>
        </p:blipFill>
        <p:spPr>
          <a:xfrm>
            <a:off x="567" y="0"/>
            <a:ext cx="12190866" cy="6858000"/>
          </a:xfrm>
          <a:prstGeom prst="rect">
            <a:avLst/>
          </a:prstGeom>
        </p:spPr>
      </p:pic>
      <p:pic>
        <p:nvPicPr>
          <p:cNvPr id="15" name="Picture 14">
            <a:extLst>
              <a:ext uri="{FF2B5EF4-FFF2-40B4-BE49-F238E27FC236}">
                <a16:creationId xmlns:a16="http://schemas.microsoft.com/office/drawing/2014/main" id="{7D58318A-AA14-D297-3D32-0F8FB82D1A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881" r="4451"/>
          <a:stretch/>
        </p:blipFill>
        <p:spPr>
          <a:xfrm>
            <a:off x="4535245" y="1487951"/>
            <a:ext cx="3121511" cy="2863712"/>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2C49482-FA4A-1E4A-4184-45C304897E74}"/>
              </a:ext>
            </a:extLst>
          </p:cNvPr>
          <p:cNvPicPr>
            <a:picLocks noChangeAspect="1"/>
          </p:cNvPicPr>
          <p:nvPr/>
        </p:nvPicPr>
        <p:blipFill>
          <a:blip r:embed="rId5" cstate="print">
            <a:extLst>
              <a:ext uri="{28A0092B-C50C-407E-A947-70E740481C1C}">
                <a14:useLocalDpi xmlns:a14="http://schemas.microsoft.com/office/drawing/2010/main"/>
              </a:ext>
            </a:extLst>
          </a:blip>
          <a:srcRect l="2778" r="2778"/>
          <a:stretch/>
        </p:blipFill>
        <p:spPr>
          <a:xfrm>
            <a:off x="670052" y="1483400"/>
            <a:ext cx="3121510" cy="2868263"/>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7DF91B29-C57A-D9CD-C438-DF507B0D4119}"/>
              </a:ext>
            </a:extLst>
          </p:cNvPr>
          <p:cNvSpPr>
            <a:spLocks/>
          </p:cNvSpPr>
          <p:nvPr/>
        </p:nvSpPr>
        <p:spPr>
          <a:xfrm flipV="1">
            <a:off x="431800" y="6524619"/>
            <a:ext cx="9720000" cy="1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59" name="Title 1">
            <a:extLst>
              <a:ext uri="{FF2B5EF4-FFF2-40B4-BE49-F238E27FC236}">
                <a16:creationId xmlns:a16="http://schemas.microsoft.com/office/drawing/2014/main" id="{82BE2E83-8F65-9D7D-831C-B6E8CA072304}"/>
              </a:ext>
            </a:extLst>
          </p:cNvPr>
          <p:cNvSpPr txBox="1">
            <a:spLocks/>
          </p:cNvSpPr>
          <p:nvPr/>
        </p:nvSpPr>
        <p:spPr>
          <a:xfrm>
            <a:off x="406398" y="495344"/>
            <a:ext cx="11379202" cy="4062142"/>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600" b="1" i="0" u="none" strike="noStrike" kern="1200" cap="all" spc="0" normalizeH="0" baseline="0" noProof="0" dirty="0">
                <a:ln>
                  <a:noFill/>
                </a:ln>
                <a:solidFill>
                  <a:prstClr val="white"/>
                </a:solidFill>
                <a:effectLst/>
                <a:uLnTx/>
                <a:uFillTx/>
                <a:latin typeface="Gotham Rounded"/>
                <a:ea typeface="+mj-ea"/>
                <a:cs typeface="+mj-cs"/>
              </a:rPr>
              <a:t>our record – HTS Magnets</a:t>
            </a:r>
          </a:p>
        </p:txBody>
      </p:sp>
      <p:sp>
        <p:nvSpPr>
          <p:cNvPr id="8" name="Rectangle 7">
            <a:extLst>
              <a:ext uri="{FF2B5EF4-FFF2-40B4-BE49-F238E27FC236}">
                <a16:creationId xmlns:a16="http://schemas.microsoft.com/office/drawing/2014/main" id="{744B489B-0994-0D14-5A54-9188728CE92C}"/>
              </a:ext>
            </a:extLst>
          </p:cNvPr>
          <p:cNvSpPr>
            <a:spLocks/>
          </p:cNvSpPr>
          <p:nvPr/>
        </p:nvSpPr>
        <p:spPr>
          <a:xfrm flipV="1">
            <a:off x="1258059" y="4631171"/>
            <a:ext cx="1800000" cy="1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12" name="Rectangle 11">
            <a:extLst>
              <a:ext uri="{FF2B5EF4-FFF2-40B4-BE49-F238E27FC236}">
                <a16:creationId xmlns:a16="http://schemas.microsoft.com/office/drawing/2014/main" id="{38C9B6F1-83CD-F8E5-45E6-7A31B42C2418}"/>
              </a:ext>
            </a:extLst>
          </p:cNvPr>
          <p:cNvSpPr>
            <a:spLocks/>
          </p:cNvSpPr>
          <p:nvPr/>
        </p:nvSpPr>
        <p:spPr>
          <a:xfrm flipV="1">
            <a:off x="5195999" y="4613171"/>
            <a:ext cx="1800000" cy="1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13" name="Rectangle 12">
            <a:extLst>
              <a:ext uri="{FF2B5EF4-FFF2-40B4-BE49-F238E27FC236}">
                <a16:creationId xmlns:a16="http://schemas.microsoft.com/office/drawing/2014/main" id="{65915A0E-CA1D-9D99-F57D-14231125AF88}"/>
              </a:ext>
            </a:extLst>
          </p:cNvPr>
          <p:cNvSpPr>
            <a:spLocks/>
          </p:cNvSpPr>
          <p:nvPr/>
        </p:nvSpPr>
        <p:spPr>
          <a:xfrm flipV="1">
            <a:off x="9226400" y="4631171"/>
            <a:ext cx="1800000" cy="1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pic>
        <p:nvPicPr>
          <p:cNvPr id="17" name="Picture 16" descr="A black background with white text&#10;&#10;Description automatically generated">
            <a:extLst>
              <a:ext uri="{FF2B5EF4-FFF2-40B4-BE49-F238E27FC236}">
                <a16:creationId xmlns:a16="http://schemas.microsoft.com/office/drawing/2014/main" id="{7F44ADCF-E09B-4A1A-7645-8EBE10F656E7}"/>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0368649" y="6242450"/>
            <a:ext cx="1442301" cy="349037"/>
          </a:xfrm>
          <a:prstGeom prst="rect">
            <a:avLst/>
          </a:prstGeom>
        </p:spPr>
      </p:pic>
      <p:pic>
        <p:nvPicPr>
          <p:cNvPr id="14" name="Picture 13">
            <a:extLst>
              <a:ext uri="{FF2B5EF4-FFF2-40B4-BE49-F238E27FC236}">
                <a16:creationId xmlns:a16="http://schemas.microsoft.com/office/drawing/2014/main" id="{A28AD506-B5CD-7289-C562-938671E80213}"/>
              </a:ext>
            </a:extLst>
          </p:cNvPr>
          <p:cNvPicPr>
            <a:picLocks noChangeAspect="1"/>
          </p:cNvPicPr>
          <p:nvPr/>
        </p:nvPicPr>
        <p:blipFill>
          <a:blip r:embed="rId7" cstate="print">
            <a:extLst>
              <a:ext uri="{28A0092B-C50C-407E-A947-70E740481C1C}">
                <a14:useLocalDpi xmlns:a14="http://schemas.microsoft.com/office/drawing/2010/main"/>
              </a:ext>
            </a:extLst>
          </a:blip>
          <a:srcRect l="21945" r="6043"/>
          <a:stretch/>
        </p:blipFill>
        <p:spPr>
          <a:xfrm>
            <a:off x="8439678" y="1504599"/>
            <a:ext cx="3115470" cy="2884223"/>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9D32E9AE-FCFC-9459-D806-F11438E01154}"/>
              </a:ext>
            </a:extLst>
          </p:cNvPr>
          <p:cNvSpPr txBox="1"/>
          <p:nvPr/>
        </p:nvSpPr>
        <p:spPr>
          <a:xfrm>
            <a:off x="4436199" y="4697221"/>
            <a:ext cx="33196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otham Rounded"/>
                <a:ea typeface="MS Mincho"/>
                <a:cs typeface="+mn-cs"/>
              </a:rPr>
              <a:t>10+ years expertise in design, modelling &amp; manufacture of robust, quench-</a:t>
            </a:r>
            <a:r>
              <a:rPr kumimoji="0" lang="en-GB" sz="1800" b="0" i="0" u="none" strike="noStrike" kern="1200" cap="none" spc="0" normalizeH="0" baseline="0" noProof="0" dirty="0" err="1">
                <a:ln>
                  <a:noFill/>
                </a:ln>
                <a:solidFill>
                  <a:prstClr val="white"/>
                </a:solidFill>
                <a:effectLst/>
                <a:uLnTx/>
                <a:uFillTx/>
                <a:latin typeface="Gotham Rounded"/>
                <a:ea typeface="MS Mincho"/>
                <a:cs typeface="+mn-cs"/>
              </a:rPr>
              <a:t>saf</a:t>
            </a:r>
            <a:r>
              <a:rPr kumimoji="0" lang="en-GB" sz="1800" b="0" i="0" u="none" strike="noStrike" kern="1200" cap="none" spc="0" normalizeH="0" baseline="0" noProof="0" dirty="0">
                <a:ln>
                  <a:noFill/>
                </a:ln>
                <a:solidFill>
                  <a:prstClr val="white"/>
                </a:solidFill>
                <a:effectLst/>
                <a:uLnTx/>
                <a:uFillTx/>
                <a:latin typeface="Gotham Rounded"/>
                <a:ea typeface="MS Mincho"/>
                <a:cs typeface="+mn-cs"/>
              </a:rPr>
              <a:t>e HTS magnets</a:t>
            </a:r>
            <a:endParaRPr kumimoji="0" lang="en-GB" sz="20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8" name="TextBox 17">
            <a:extLst>
              <a:ext uri="{FF2B5EF4-FFF2-40B4-BE49-F238E27FC236}">
                <a16:creationId xmlns:a16="http://schemas.microsoft.com/office/drawing/2014/main" id="{495EBF23-E52B-10D0-8EA5-C9A27A9004ED}"/>
              </a:ext>
            </a:extLst>
          </p:cNvPr>
          <p:cNvSpPr txBox="1"/>
          <p:nvPr/>
        </p:nvSpPr>
        <p:spPr>
          <a:xfrm>
            <a:off x="431800" y="4697221"/>
            <a:ext cx="3452044" cy="13696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otham Rounded"/>
                <a:ea typeface="MS Mincho"/>
                <a:cs typeface="+mn-cs"/>
              </a:rPr>
              <a:t>World-record ultra-high field magnet with patented HTS technology</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00" b="1" i="0" u="none" strike="noStrike" kern="1200" cap="none" spc="0" normalizeH="0" baseline="0" noProof="0" dirty="0">
              <a:ln>
                <a:noFill/>
              </a:ln>
              <a:solidFill>
                <a:prstClr val="white"/>
              </a:solidFill>
              <a:effectLst/>
              <a:uLnTx/>
              <a:uFillTx/>
              <a:latin typeface="Gotham Rounded"/>
              <a:ea typeface="MS Mincho"/>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Gotham Rounded"/>
                <a:ea typeface="MS Mincho"/>
                <a:cs typeface="+mn-cs"/>
              </a:rPr>
              <a:t>24 Tesla field at 20 K</a:t>
            </a:r>
            <a:endParaRPr kumimoji="0" lang="en-GB" sz="2000" b="1"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9" name="TextBox 18">
            <a:extLst>
              <a:ext uri="{FF2B5EF4-FFF2-40B4-BE49-F238E27FC236}">
                <a16:creationId xmlns:a16="http://schemas.microsoft.com/office/drawing/2014/main" id="{646C1134-BE18-6581-4434-78DFB3F0CF2F}"/>
              </a:ext>
            </a:extLst>
          </p:cNvPr>
          <p:cNvSpPr txBox="1"/>
          <p:nvPr/>
        </p:nvSpPr>
        <p:spPr>
          <a:xfrm>
            <a:off x="8439678" y="4697221"/>
            <a:ext cx="3371272" cy="15850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otham Rounded"/>
                <a:ea typeface="MS Mincho"/>
                <a:cs typeface="+mn-cs"/>
              </a:rPr>
              <a:t>Designed and built world first all-HTS fusion magnet system in tokamak configuration – ‘Demo4’</a:t>
            </a:r>
          </a:p>
          <a:p>
            <a:pPr marL="180975" marR="0" lvl="0" indent="-180975"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Gotham Rounded"/>
              <a:ea typeface="MS Mincho"/>
              <a:cs typeface="+mn-cs"/>
            </a:endParaRPr>
          </a:p>
        </p:txBody>
      </p:sp>
    </p:spTree>
    <p:extLst>
      <p:ext uri="{BB962C8B-B14F-4D97-AF65-F5344CB8AC3E}">
        <p14:creationId xmlns:p14="http://schemas.microsoft.com/office/powerpoint/2010/main" val="3836965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15B93E-8C2C-4316-4592-F293ED4C0463}"/>
              </a:ext>
            </a:extLst>
          </p:cNvPr>
          <p:cNvSpPr txBox="1">
            <a:spLocks/>
          </p:cNvSpPr>
          <p:nvPr/>
        </p:nvSpPr>
        <p:spPr>
          <a:xfrm>
            <a:off x="572795" y="231723"/>
            <a:ext cx="11112500" cy="3238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0" i="0" kern="1200" baseline="0">
                <a:solidFill>
                  <a:schemeClr val="tx1"/>
                </a:solidFill>
                <a:latin typeface="Playfair Display Medium" pitchFamily="2" charset="77"/>
                <a:ea typeface="+mj-ea"/>
                <a:cs typeface="+mj-cs"/>
              </a:defRPr>
            </a:lvl1pPr>
          </a:lstStyle>
          <a:p>
            <a:r>
              <a:rPr lang="en-US" dirty="0">
                <a:solidFill>
                  <a:schemeClr val="bg1"/>
                </a:solidFill>
                <a:latin typeface="Gotham Rounded" pitchFamily="2" charset="0"/>
              </a:rPr>
              <a:t>Demo4 fusion magnet system</a:t>
            </a:r>
          </a:p>
        </p:txBody>
      </p:sp>
      <p:sp>
        <p:nvSpPr>
          <p:cNvPr id="7" name="TextBox 6">
            <a:extLst>
              <a:ext uri="{FF2B5EF4-FFF2-40B4-BE49-F238E27FC236}">
                <a16:creationId xmlns:a16="http://schemas.microsoft.com/office/drawing/2014/main" id="{6353BA71-E83E-DB64-44E1-044BF2A07BCF}"/>
              </a:ext>
            </a:extLst>
          </p:cNvPr>
          <p:cNvSpPr txBox="1"/>
          <p:nvPr/>
        </p:nvSpPr>
        <p:spPr>
          <a:xfrm>
            <a:off x="749776" y="1385651"/>
            <a:ext cx="5523204" cy="4347935"/>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GB" dirty="0">
                <a:solidFill>
                  <a:schemeClr val="bg1"/>
                </a:solidFill>
              </a:rPr>
              <a:t>World-first complete balanced set of HTS magnets in a tokamak configuration</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44 individual HTS coils assembled into 14 toroidal field (TF) limbs and two poloidal field (PF) coils</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To operate in a vacuum at 20 Kelvin with stored energy of over 16 MJ</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To test the performance and interaction of HTS coils in fusion power plant relevant scenarios for the first time</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Validates world-leading expertise in large-scale HTS magnet systems: design, modelling, coil winding, manufacturing and tooling</a:t>
            </a:r>
          </a:p>
        </p:txBody>
      </p:sp>
      <p:sp>
        <p:nvSpPr>
          <p:cNvPr id="8" name="TextBox 7">
            <a:extLst>
              <a:ext uri="{FF2B5EF4-FFF2-40B4-BE49-F238E27FC236}">
                <a16:creationId xmlns:a16="http://schemas.microsoft.com/office/drawing/2014/main" id="{419807A6-B1E7-C4A7-1480-55F83F64A2B0}"/>
              </a:ext>
            </a:extLst>
          </p:cNvPr>
          <p:cNvSpPr txBox="1"/>
          <p:nvPr/>
        </p:nvSpPr>
        <p:spPr>
          <a:xfrm>
            <a:off x="572795" y="610752"/>
            <a:ext cx="8443386" cy="386459"/>
          </a:xfrm>
          <a:prstGeom prst="rect">
            <a:avLst/>
          </a:prstGeom>
          <a:noFill/>
        </p:spPr>
        <p:txBody>
          <a:bodyPr wrap="square" lIns="0" tIns="0" rIns="0" bIns="0" rtlCol="0">
            <a:noAutofit/>
          </a:bodyPr>
          <a:lstStyle/>
          <a:p>
            <a:r>
              <a:rPr lang="en-GB" sz="2800" dirty="0">
                <a:solidFill>
                  <a:schemeClr val="bg1"/>
                </a:solidFill>
                <a:latin typeface="Gotham Rounded (Body)"/>
              </a:rPr>
              <a:t>A vital step on our pathway to fusion energy</a:t>
            </a:r>
          </a:p>
        </p:txBody>
      </p:sp>
      <p:pic>
        <p:nvPicPr>
          <p:cNvPr id="4" name="Picture 3">
            <a:extLst>
              <a:ext uri="{FF2B5EF4-FFF2-40B4-BE49-F238E27FC236}">
                <a16:creationId xmlns:a16="http://schemas.microsoft.com/office/drawing/2014/main" id="{0C6B3411-5B2A-66E7-3A4D-EBDAF099C0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2397" y="1463365"/>
            <a:ext cx="4136050" cy="2757367"/>
          </a:xfrm>
          <a:prstGeom prst="rect">
            <a:avLst/>
          </a:prstGeom>
        </p:spPr>
      </p:pic>
      <p:pic>
        <p:nvPicPr>
          <p:cNvPr id="9" name="Picture 8">
            <a:extLst>
              <a:ext uri="{FF2B5EF4-FFF2-40B4-BE49-F238E27FC236}">
                <a16:creationId xmlns:a16="http://schemas.microsoft.com/office/drawing/2014/main" id="{4C845C49-E508-FB81-8A75-EB445A882B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01991" y="4409282"/>
            <a:ext cx="1986456" cy="1324304"/>
          </a:xfrm>
          <a:prstGeom prst="rect">
            <a:avLst/>
          </a:prstGeom>
        </p:spPr>
      </p:pic>
      <p:pic>
        <p:nvPicPr>
          <p:cNvPr id="11" name="Picture 10">
            <a:extLst>
              <a:ext uri="{FF2B5EF4-FFF2-40B4-BE49-F238E27FC236}">
                <a16:creationId xmlns:a16="http://schemas.microsoft.com/office/drawing/2014/main" id="{B89A8CD5-9761-160B-00A8-00456FF4B5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2397" y="4409282"/>
            <a:ext cx="1986456" cy="1324304"/>
          </a:xfrm>
          <a:prstGeom prst="rect">
            <a:avLst/>
          </a:prstGeom>
        </p:spPr>
      </p:pic>
    </p:spTree>
    <p:extLst>
      <p:ext uri="{BB962C8B-B14F-4D97-AF65-F5344CB8AC3E}">
        <p14:creationId xmlns:p14="http://schemas.microsoft.com/office/powerpoint/2010/main" val="7501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B5540-3FD6-F1BE-82CB-AF97259741C6}"/>
              </a:ext>
            </a:extLst>
          </p:cNvPr>
          <p:cNvPicPr>
            <a:picLocks noChangeAspect="1"/>
          </p:cNvPicPr>
          <p:nvPr/>
        </p:nvPicPr>
        <p:blipFill rotWithShape="1">
          <a:blip r:embed="rId2"/>
          <a:srcRect l="5" t="84" r="46139" b="46060"/>
          <a:stretch/>
        </p:blipFill>
        <p:spPr>
          <a:xfrm>
            <a:off x="567" y="0"/>
            <a:ext cx="12190866" cy="6858000"/>
          </a:xfrm>
          <a:prstGeom prst="rect">
            <a:avLst/>
          </a:prstGeom>
        </p:spPr>
      </p:pic>
      <p:sp>
        <p:nvSpPr>
          <p:cNvPr id="6" name="Title 1">
            <a:extLst>
              <a:ext uri="{FF2B5EF4-FFF2-40B4-BE49-F238E27FC236}">
                <a16:creationId xmlns:a16="http://schemas.microsoft.com/office/drawing/2014/main" id="{2715B93E-8C2C-4316-4592-F293ED4C0463}"/>
              </a:ext>
            </a:extLst>
          </p:cNvPr>
          <p:cNvSpPr txBox="1">
            <a:spLocks/>
          </p:cNvSpPr>
          <p:nvPr/>
        </p:nvSpPr>
        <p:spPr>
          <a:xfrm>
            <a:off x="572795" y="231723"/>
            <a:ext cx="6930941" cy="3238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0" i="0" kern="1200" baseline="0">
                <a:solidFill>
                  <a:schemeClr val="tx1"/>
                </a:solidFill>
                <a:latin typeface="Playfair Display Medium" pitchFamily="2" charset="77"/>
                <a:ea typeface="+mj-ea"/>
                <a:cs typeface="+mj-cs"/>
              </a:defRPr>
            </a:lvl1pPr>
          </a:lstStyle>
          <a:p>
            <a:r>
              <a:rPr lang="en-US" dirty="0">
                <a:solidFill>
                  <a:schemeClr val="bg1"/>
                </a:solidFill>
                <a:latin typeface="+mn-lt"/>
              </a:rPr>
              <a:t>Demo4 fusion magnet system</a:t>
            </a:r>
          </a:p>
        </p:txBody>
      </p:sp>
      <p:sp>
        <p:nvSpPr>
          <p:cNvPr id="8" name="TextBox 7">
            <a:extLst>
              <a:ext uri="{FF2B5EF4-FFF2-40B4-BE49-F238E27FC236}">
                <a16:creationId xmlns:a16="http://schemas.microsoft.com/office/drawing/2014/main" id="{419807A6-B1E7-C4A7-1480-55F83F64A2B0}"/>
              </a:ext>
            </a:extLst>
          </p:cNvPr>
          <p:cNvSpPr txBox="1"/>
          <p:nvPr/>
        </p:nvSpPr>
        <p:spPr>
          <a:xfrm>
            <a:off x="572795" y="610752"/>
            <a:ext cx="7803952" cy="386459"/>
          </a:xfrm>
          <a:prstGeom prst="rect">
            <a:avLst/>
          </a:prstGeom>
          <a:noFill/>
        </p:spPr>
        <p:txBody>
          <a:bodyPr wrap="square" lIns="0" tIns="0" rIns="0" bIns="0" rtlCol="0">
            <a:noAutofit/>
          </a:bodyPr>
          <a:lstStyle/>
          <a:p>
            <a:r>
              <a:rPr lang="en-GB" sz="2800" dirty="0">
                <a:solidFill>
                  <a:schemeClr val="bg1"/>
                </a:solidFill>
              </a:rPr>
              <a:t>Gearing up for operations in 2025</a:t>
            </a:r>
          </a:p>
        </p:txBody>
      </p:sp>
      <p:sp>
        <p:nvSpPr>
          <p:cNvPr id="14" name="TextBox 13">
            <a:extLst>
              <a:ext uri="{FF2B5EF4-FFF2-40B4-BE49-F238E27FC236}">
                <a16:creationId xmlns:a16="http://schemas.microsoft.com/office/drawing/2014/main" id="{A5E9A357-9DD6-2546-6BFE-A47B96E67150}"/>
              </a:ext>
            </a:extLst>
          </p:cNvPr>
          <p:cNvSpPr txBox="1"/>
          <p:nvPr/>
        </p:nvSpPr>
        <p:spPr>
          <a:xfrm>
            <a:off x="754515" y="1376250"/>
            <a:ext cx="4776045" cy="4347935"/>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GB" dirty="0">
                <a:solidFill>
                  <a:schemeClr val="bg1"/>
                </a:solidFill>
              </a:rPr>
              <a:t>All coils successfully tested in liquid nitrogen with 100% yield</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Poloidal Field (PF) coils installed in enclosures</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PF and TF coils undergoing instrumentation with hall sensors, voltage taps, temperature sensors, and Fibre Bragg Gratings (FBGs) for strain measurement</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Three (of four) commissioning phases complete, including cooling and electrical systems, key controls and instrumentation</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Full system commissioning early 2025</a:t>
            </a:r>
          </a:p>
        </p:txBody>
      </p:sp>
      <p:pic>
        <p:nvPicPr>
          <p:cNvPr id="28" name="Picture 27">
            <a:extLst>
              <a:ext uri="{FF2B5EF4-FFF2-40B4-BE49-F238E27FC236}">
                <a16:creationId xmlns:a16="http://schemas.microsoft.com/office/drawing/2014/main" id="{601C357A-0F49-5914-139E-5D29DFFED522}"/>
              </a:ext>
            </a:extLst>
          </p:cNvPr>
          <p:cNvPicPr>
            <a:picLocks noChangeAspect="1"/>
          </p:cNvPicPr>
          <p:nvPr/>
        </p:nvPicPr>
        <p:blipFill>
          <a:blip r:embed="rId3" cstate="print">
            <a:extLst>
              <a:ext uri="{28A0092B-C50C-407E-A947-70E740481C1C}">
                <a14:useLocalDpi xmlns:a14="http://schemas.microsoft.com/office/drawing/2010/main"/>
              </a:ext>
            </a:extLst>
          </a:blip>
          <a:srcRect l="6393" r="5704"/>
          <a:stretch/>
        </p:blipFill>
        <p:spPr>
          <a:xfrm>
            <a:off x="5901561" y="1376250"/>
            <a:ext cx="2475186" cy="1878121"/>
          </a:xfrm>
          <a:prstGeom prst="rect">
            <a:avLst/>
          </a:prstGeom>
        </p:spPr>
      </p:pic>
      <p:pic>
        <p:nvPicPr>
          <p:cNvPr id="34" name="Picture 33">
            <a:extLst>
              <a:ext uri="{FF2B5EF4-FFF2-40B4-BE49-F238E27FC236}">
                <a16:creationId xmlns:a16="http://schemas.microsoft.com/office/drawing/2014/main" id="{D2EBB8FB-DD00-9E4C-FEE8-F6CC3E8AA2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03298" y="3478468"/>
            <a:ext cx="2473450" cy="2133200"/>
          </a:xfrm>
          <a:prstGeom prst="rect">
            <a:avLst/>
          </a:prstGeom>
        </p:spPr>
      </p:pic>
      <p:pic>
        <p:nvPicPr>
          <p:cNvPr id="36" name="Picture 35">
            <a:extLst>
              <a:ext uri="{FF2B5EF4-FFF2-40B4-BE49-F238E27FC236}">
                <a16:creationId xmlns:a16="http://schemas.microsoft.com/office/drawing/2014/main" id="{CC322973-D46A-4BBC-CE17-2404F642AD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7748" y="1376250"/>
            <a:ext cx="2817182" cy="1878121"/>
          </a:xfrm>
          <a:prstGeom prst="rect">
            <a:avLst/>
          </a:prstGeom>
        </p:spPr>
      </p:pic>
      <p:pic>
        <p:nvPicPr>
          <p:cNvPr id="3" name="Picture 2">
            <a:extLst>
              <a:ext uri="{FF2B5EF4-FFF2-40B4-BE49-F238E27FC236}">
                <a16:creationId xmlns:a16="http://schemas.microsoft.com/office/drawing/2014/main" id="{4C00267B-1EF1-CFA7-4968-B293B9C8E6F9}"/>
              </a:ext>
            </a:extLst>
          </p:cNvPr>
          <p:cNvPicPr>
            <a:picLocks noChangeAspect="1"/>
          </p:cNvPicPr>
          <p:nvPr/>
        </p:nvPicPr>
        <p:blipFill>
          <a:blip r:embed="rId6"/>
          <a:srcRect l="11958"/>
          <a:stretch/>
        </p:blipFill>
        <p:spPr>
          <a:xfrm>
            <a:off x="8747748" y="3478468"/>
            <a:ext cx="2817181" cy="2133200"/>
          </a:xfrm>
          <a:prstGeom prst="rect">
            <a:avLst/>
          </a:prstGeom>
        </p:spPr>
      </p:pic>
      <p:pic>
        <p:nvPicPr>
          <p:cNvPr id="4" name="Picture 3" descr="A black and white logo&#10;&#10;Description automatically generated">
            <a:extLst>
              <a:ext uri="{FF2B5EF4-FFF2-40B4-BE49-F238E27FC236}">
                <a16:creationId xmlns:a16="http://schemas.microsoft.com/office/drawing/2014/main" id="{DA0ED265-EED2-8B4F-9ACD-BFAE8A68A89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3200" y="6336000"/>
            <a:ext cx="1397000" cy="409321"/>
          </a:xfrm>
          <a:prstGeom prst="rect">
            <a:avLst/>
          </a:prstGeom>
        </p:spPr>
      </p:pic>
    </p:spTree>
    <p:extLst>
      <p:ext uri="{BB962C8B-B14F-4D97-AF65-F5344CB8AC3E}">
        <p14:creationId xmlns:p14="http://schemas.microsoft.com/office/powerpoint/2010/main" val="315456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Arc 18">
            <a:extLst>
              <a:ext uri="{FF2B5EF4-FFF2-40B4-BE49-F238E27FC236}">
                <a16:creationId xmlns:a16="http://schemas.microsoft.com/office/drawing/2014/main" id="{C9A855C5-47DF-630F-C55B-8ED9FFA26EA9}"/>
              </a:ext>
            </a:extLst>
          </p:cNvPr>
          <p:cNvSpPr/>
          <p:nvPr/>
        </p:nvSpPr>
        <p:spPr>
          <a:xfrm>
            <a:off x="1924050" y="552450"/>
            <a:ext cx="5210175" cy="5450790"/>
          </a:xfrm>
          <a:prstGeom prst="arc">
            <a:avLst>
              <a:gd name="adj1" fmla="val 17948511"/>
              <a:gd name="adj2" fmla="val 3805740"/>
            </a:avLst>
          </a:prstGeom>
          <a:ln w="28575">
            <a:solidFill>
              <a:srgbClr val="ED860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Rounded"/>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D3E53F5B-B8E4-5AC7-3ABC-11379C8279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39396" y="6198128"/>
            <a:ext cx="1441723" cy="349037"/>
          </a:xfrm>
          <a:prstGeom prst="rect">
            <a:avLst/>
          </a:prstGeom>
        </p:spPr>
      </p:pic>
      <p:sp>
        <p:nvSpPr>
          <p:cNvPr id="8" name="TextBox 7">
            <a:extLst>
              <a:ext uri="{FF2B5EF4-FFF2-40B4-BE49-F238E27FC236}">
                <a16:creationId xmlns:a16="http://schemas.microsoft.com/office/drawing/2014/main" id="{C6F787D7-BBCA-7AEB-EDE1-A841586BD813}"/>
              </a:ext>
            </a:extLst>
          </p:cNvPr>
          <p:cNvSpPr txBox="1"/>
          <p:nvPr/>
        </p:nvSpPr>
        <p:spPr>
          <a:xfrm>
            <a:off x="3086100" y="5145612"/>
            <a:ext cx="2581274"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a:ln>
                  <a:noFill/>
                </a:ln>
                <a:solidFill>
                  <a:prstClr val="white"/>
                </a:solidFill>
                <a:effectLst/>
                <a:uLnTx/>
                <a:uFillTx/>
                <a:latin typeface="Aptos" panose="020B0004020202020204" pitchFamily="34" charset="0"/>
                <a:ea typeface="+mn-ea"/>
                <a:cs typeface="+mn-cs"/>
              </a:rPr>
              <a:t>250 people</a:t>
            </a:r>
            <a:endParaRPr kumimoji="0" lang="en-GB" sz="25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1" name="Rectangle 10">
            <a:extLst>
              <a:ext uri="{FF2B5EF4-FFF2-40B4-BE49-F238E27FC236}">
                <a16:creationId xmlns:a16="http://schemas.microsoft.com/office/drawing/2014/main" id="{B07D2582-0FA0-F6EA-8C2F-0C150576D768}"/>
              </a:ext>
            </a:extLst>
          </p:cNvPr>
          <p:cNvSpPr>
            <a:spLocks noGrp="1" noRot="1" noMove="1" noResize="1" noEditPoints="1" noAdjustHandles="1" noChangeArrowheads="1" noChangeShapeType="1"/>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32" name="Picture 31" descr="A machine with a pink light inside&#10;&#10;Description automatically generated">
            <a:extLst>
              <a:ext uri="{FF2B5EF4-FFF2-40B4-BE49-F238E27FC236}">
                <a16:creationId xmlns:a16="http://schemas.microsoft.com/office/drawing/2014/main" id="{E9140E8E-CB81-1ACE-1435-16CD4D691F03}"/>
              </a:ext>
            </a:extLst>
          </p:cNvPr>
          <p:cNvPicPr>
            <a:picLocks noChangeAspect="1"/>
          </p:cNvPicPr>
          <p:nvPr/>
        </p:nvPicPr>
        <p:blipFill rotWithShape="1">
          <a:blip r:embed="rId3">
            <a:extLst>
              <a:ext uri="{28A0092B-C50C-407E-A947-70E740481C1C}">
                <a14:useLocalDpi xmlns:a14="http://schemas.microsoft.com/office/drawing/2010/main"/>
              </a:ext>
            </a:extLst>
          </a:blip>
          <a:srcRect l="44828" b="4981"/>
          <a:stretch/>
        </p:blipFill>
        <p:spPr>
          <a:xfrm>
            <a:off x="0" y="-1"/>
            <a:ext cx="6361622" cy="6847543"/>
          </a:xfrm>
          <a:prstGeom prst="rect">
            <a:avLst/>
          </a:prstGeom>
          <a:effectLst>
            <a:outerShdw blurRad="50800" dist="38100" dir="2700000" algn="tl" rotWithShape="0">
              <a:prstClr val="black">
                <a:alpha val="40000"/>
              </a:prstClr>
            </a:outerShdw>
          </a:effectLst>
        </p:spPr>
      </p:pic>
      <p:sp>
        <p:nvSpPr>
          <p:cNvPr id="33" name="Rectangle 32">
            <a:extLst>
              <a:ext uri="{FF2B5EF4-FFF2-40B4-BE49-F238E27FC236}">
                <a16:creationId xmlns:a16="http://schemas.microsoft.com/office/drawing/2014/main" id="{2E96FE01-24F3-5A2F-650E-97C0E95B7E4C}"/>
              </a:ext>
            </a:extLst>
          </p:cNvPr>
          <p:cNvSpPr>
            <a:spLocks noGrp="1" noRot="1" noMove="1" noResize="1" noEditPoints="1" noAdjustHandles="1" noChangeArrowheads="1" noChangeShapeType="1"/>
          </p:cNvSpPr>
          <p:nvPr/>
        </p:nvSpPr>
        <p:spPr>
          <a:xfrm>
            <a:off x="3889829" y="5132967"/>
            <a:ext cx="542624" cy="1848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9" name="Rectangle 8">
            <a:extLst>
              <a:ext uri="{FF2B5EF4-FFF2-40B4-BE49-F238E27FC236}">
                <a16:creationId xmlns:a16="http://schemas.microsoft.com/office/drawing/2014/main" id="{7DF91B29-C57A-D9CD-C438-DF507B0D4119}"/>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3" name="Picture 2">
            <a:extLst>
              <a:ext uri="{FF2B5EF4-FFF2-40B4-BE49-F238E27FC236}">
                <a16:creationId xmlns:a16="http://schemas.microsoft.com/office/drawing/2014/main" id="{C672A3C8-E630-9260-D6FC-8EAB1E72AD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71287" y="2857915"/>
            <a:ext cx="1350000" cy="900000"/>
          </a:xfrm>
          <a:prstGeom prst="rect">
            <a:avLst/>
          </a:prstGeom>
          <a:ln>
            <a:solidFill>
              <a:schemeClr val="bg2">
                <a:lumMod val="40000"/>
                <a:lumOff val="60000"/>
              </a:schemeClr>
            </a:solidFill>
          </a:ln>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B2EFC244-5BF3-8144-F728-31BE071EC9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5000"/>
          <a:stretch/>
        </p:blipFill>
        <p:spPr>
          <a:xfrm>
            <a:off x="6075988" y="1610775"/>
            <a:ext cx="1350000" cy="900000"/>
          </a:xfrm>
          <a:prstGeom prst="rect">
            <a:avLst/>
          </a:prstGeom>
          <a:ln>
            <a:solidFill>
              <a:schemeClr val="bg2">
                <a:lumMod val="40000"/>
                <a:lumOff val="60000"/>
              </a:schemeClr>
            </a:solidFil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79F4FFD6-B69C-31F3-9312-FF2DAEDD67BB}"/>
              </a:ext>
            </a:extLst>
          </p:cNvPr>
          <p:cNvSpPr txBox="1"/>
          <p:nvPr/>
        </p:nvSpPr>
        <p:spPr>
          <a:xfrm>
            <a:off x="7511187" y="1567512"/>
            <a:ext cx="406696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860E"/>
                </a:solidFill>
                <a:effectLst/>
                <a:uLnTx/>
                <a:uFillTx/>
                <a:latin typeface="Gotham Rounded"/>
                <a:ea typeface="+mn-ea"/>
                <a:cs typeface="+mn-cs"/>
              </a:rPr>
              <a:t>Spherical Tokamak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B5D6B"/>
                </a:solidFill>
                <a:effectLst/>
                <a:uLnTx/>
                <a:uFillTx/>
                <a:latin typeface="Gotham Rounded"/>
                <a:ea typeface="+mn-ea"/>
                <a:cs typeface="+mn-cs"/>
              </a:rPr>
              <a:t>Tokamak Energy Inc. selected for U.S. Milestone Fusion Pilot Plant Program</a:t>
            </a:r>
          </a:p>
        </p:txBody>
      </p:sp>
      <p:sp>
        <p:nvSpPr>
          <p:cNvPr id="10" name="TextBox 9">
            <a:extLst>
              <a:ext uri="{FF2B5EF4-FFF2-40B4-BE49-F238E27FC236}">
                <a16:creationId xmlns:a16="http://schemas.microsoft.com/office/drawing/2014/main" id="{7B02C4EA-30EF-8F81-C2B2-9270A616BC53}"/>
              </a:ext>
            </a:extLst>
          </p:cNvPr>
          <p:cNvSpPr txBox="1"/>
          <p:nvPr/>
        </p:nvSpPr>
        <p:spPr>
          <a:xfrm>
            <a:off x="8006486" y="2816591"/>
            <a:ext cx="35716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860E"/>
                </a:solidFill>
                <a:effectLst/>
                <a:uLnTx/>
                <a:uFillTx/>
                <a:latin typeface="Gotham Rounded"/>
                <a:ea typeface="+mn-ea"/>
                <a:cs typeface="+mn-cs"/>
              </a:rPr>
              <a:t>Spherical Tokamak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B5D6B"/>
                </a:solidFill>
                <a:effectLst/>
                <a:uLnTx/>
                <a:uFillTx/>
                <a:latin typeface="Gotham Rounded"/>
                <a:ea typeface="+mn-ea"/>
                <a:cs typeface="+mn-cs"/>
              </a:rPr>
              <a:t>Identified as priority technology for Japan’s fusion R&amp;D program</a:t>
            </a:r>
          </a:p>
        </p:txBody>
      </p:sp>
      <p:sp>
        <p:nvSpPr>
          <p:cNvPr id="12" name="TextBox 11">
            <a:extLst>
              <a:ext uri="{FF2B5EF4-FFF2-40B4-BE49-F238E27FC236}">
                <a16:creationId xmlns:a16="http://schemas.microsoft.com/office/drawing/2014/main" id="{078C6630-69A3-431C-970D-FA6198A27AD7}"/>
              </a:ext>
            </a:extLst>
          </p:cNvPr>
          <p:cNvSpPr txBox="1"/>
          <p:nvPr/>
        </p:nvSpPr>
        <p:spPr>
          <a:xfrm>
            <a:off x="6711087" y="5294858"/>
            <a:ext cx="44770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D860E"/>
                </a:solidFill>
                <a:effectLst/>
                <a:uLnTx/>
                <a:uFillTx/>
                <a:latin typeface="Gotham Rounded"/>
                <a:ea typeface="+mn-ea"/>
                <a:cs typeface="+mn-cs"/>
              </a:rPr>
              <a:t>Spherical Tokamak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B5D6B"/>
                </a:solidFill>
                <a:effectLst/>
                <a:uLnTx/>
                <a:uFillTx/>
                <a:latin typeface="Gotham Rounded"/>
                <a:ea typeface="+mn-ea"/>
                <a:cs typeface="+mn-cs"/>
              </a:rPr>
              <a:t>Identified as attractive pathway for fusion in countries around the world</a:t>
            </a:r>
          </a:p>
        </p:txBody>
      </p:sp>
      <p:pic>
        <p:nvPicPr>
          <p:cNvPr id="13" name="Picture 12">
            <a:extLst>
              <a:ext uri="{FF2B5EF4-FFF2-40B4-BE49-F238E27FC236}">
                <a16:creationId xmlns:a16="http://schemas.microsoft.com/office/drawing/2014/main" id="{CDB96112-5939-4146-CAB3-5E6CFE1C37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597"/>
          <a:stretch/>
        </p:blipFill>
        <p:spPr>
          <a:xfrm>
            <a:off x="5275887" y="335135"/>
            <a:ext cx="1349999" cy="937909"/>
          </a:xfrm>
          <a:prstGeom prst="rect">
            <a:avLst/>
          </a:prstGeom>
          <a:ln>
            <a:solidFill>
              <a:schemeClr val="bg2">
                <a:lumMod val="40000"/>
                <a:lumOff val="60000"/>
              </a:schemeClr>
            </a:solid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DBD88D2F-C20B-4C15-921B-06EDD1BBE53E}"/>
              </a:ext>
            </a:extLst>
          </p:cNvPr>
          <p:cNvSpPr txBox="1"/>
          <p:nvPr/>
        </p:nvSpPr>
        <p:spPr>
          <a:xfrm>
            <a:off x="6711087" y="327842"/>
            <a:ext cx="406696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860E"/>
                </a:solidFill>
                <a:effectLst/>
                <a:uLnTx/>
                <a:uFillTx/>
                <a:latin typeface="Gotham Rounded"/>
                <a:ea typeface="+mn-ea"/>
                <a:cs typeface="+mn-cs"/>
              </a:rPr>
              <a:t>Spherical Tokamak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B5D6B"/>
                </a:solidFill>
                <a:effectLst/>
                <a:uLnTx/>
                <a:uFillTx/>
                <a:latin typeface="Gotham Rounded"/>
                <a:ea typeface="+mn-ea"/>
                <a:cs typeface="+mn-cs"/>
              </a:rPr>
              <a:t>Chosen as the technology for UK Fusion Pilot Plant (STEP)</a:t>
            </a:r>
          </a:p>
        </p:txBody>
      </p:sp>
      <p:pic>
        <p:nvPicPr>
          <p:cNvPr id="15" name="Picture 14">
            <a:extLst>
              <a:ext uri="{FF2B5EF4-FFF2-40B4-BE49-F238E27FC236}">
                <a16:creationId xmlns:a16="http://schemas.microsoft.com/office/drawing/2014/main" id="{3B490F9C-A49B-0EC6-FF63-920E3DF99AC9}"/>
              </a:ext>
            </a:extLst>
          </p:cNvPr>
          <p:cNvPicPr>
            <a:picLocks noChangeAspect="1"/>
          </p:cNvPicPr>
          <p:nvPr/>
        </p:nvPicPr>
        <p:blipFill>
          <a:blip r:embed="rId7" cstate="print">
            <a:extLst>
              <a:ext uri="{28A0092B-C50C-407E-A947-70E740481C1C}">
                <a14:useLocalDpi xmlns:a14="http://schemas.microsoft.com/office/drawing/2010/main"/>
              </a:ext>
            </a:extLst>
          </a:blip>
          <a:srcRect t="106" b="106"/>
          <a:stretch/>
        </p:blipFill>
        <p:spPr>
          <a:xfrm>
            <a:off x="5275887" y="5294858"/>
            <a:ext cx="1368743" cy="923330"/>
          </a:xfrm>
          <a:prstGeom prst="rect">
            <a:avLst/>
          </a:prstGeom>
          <a:ln>
            <a:solidFill>
              <a:schemeClr val="bg2">
                <a:lumMod val="40000"/>
                <a:lumOff val="60000"/>
              </a:schemeClr>
            </a:solidFill>
          </a:ln>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349DF169-4D62-BE1C-B3B7-AFDBF8EC9A78}"/>
              </a:ext>
            </a:extLst>
          </p:cNvPr>
          <p:cNvSpPr txBox="1"/>
          <p:nvPr/>
        </p:nvSpPr>
        <p:spPr>
          <a:xfrm>
            <a:off x="7511186" y="4065669"/>
            <a:ext cx="43543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D860E"/>
                </a:solidFill>
                <a:effectLst/>
                <a:uLnTx/>
                <a:uFillTx/>
                <a:latin typeface="Gotham Rounded"/>
                <a:ea typeface="+mn-ea"/>
                <a:cs typeface="+mn-cs"/>
              </a:rPr>
              <a:t>Spherical Tokamak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B5D6B"/>
                </a:solidFill>
                <a:effectLst/>
                <a:uLnTx/>
                <a:uFillTx/>
                <a:latin typeface="Gotham Rounded"/>
                <a:ea typeface="+mn-ea"/>
                <a:cs typeface="+mn-cs"/>
              </a:rPr>
              <a:t>T</a:t>
            </a:r>
            <a:r>
              <a:rPr kumimoji="0" lang="en-GB" sz="1600" b="0" i="0" u="none" strike="noStrike" kern="1200" cap="none" spc="0" normalizeH="0" baseline="0" noProof="0" dirty="0" err="1">
                <a:ln>
                  <a:noFill/>
                </a:ln>
                <a:solidFill>
                  <a:srgbClr val="4B5D6B"/>
                </a:solidFill>
                <a:effectLst/>
                <a:uLnTx/>
                <a:uFillTx/>
                <a:latin typeface="Gotham Rounded"/>
                <a:ea typeface="+mn-ea"/>
                <a:cs typeface="+mn-cs"/>
              </a:rPr>
              <a:t>hree</a:t>
            </a:r>
            <a:r>
              <a:rPr kumimoji="0" lang="en-GB" sz="1600" b="0" i="0" u="none" strike="noStrike" kern="1200" cap="none" spc="0" normalizeH="0" baseline="0" noProof="0" dirty="0">
                <a:ln>
                  <a:noFill/>
                </a:ln>
                <a:solidFill>
                  <a:srgbClr val="4B5D6B"/>
                </a:solidFill>
                <a:effectLst/>
                <a:uLnTx/>
                <a:uFillTx/>
                <a:latin typeface="Gotham Rounded"/>
                <a:ea typeface="+mn-ea"/>
                <a:cs typeface="+mn-cs"/>
              </a:rPr>
              <a:t> organisations pursuing low aspect ratio technology</a:t>
            </a:r>
          </a:p>
        </p:txBody>
      </p:sp>
      <p:pic>
        <p:nvPicPr>
          <p:cNvPr id="18" name="Picture 17">
            <a:extLst>
              <a:ext uri="{FF2B5EF4-FFF2-40B4-BE49-F238E27FC236}">
                <a16:creationId xmlns:a16="http://schemas.microsoft.com/office/drawing/2014/main" id="{324091B3-0022-D9E2-7117-B856C7E6B72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60279" y="4107425"/>
            <a:ext cx="1381414" cy="899997"/>
          </a:xfrm>
          <a:prstGeom prst="rect">
            <a:avLst/>
          </a:prstGeom>
          <a:ln>
            <a:solidFill>
              <a:schemeClr val="bg2">
                <a:lumMod val="40000"/>
                <a:lumOff val="60000"/>
              </a:schemeClr>
            </a:solidFill>
          </a:ln>
          <a:effectLst>
            <a:outerShdw blurRad="50800" dist="38100" dir="5400000" algn="t" rotWithShape="0">
              <a:prstClr val="black">
                <a:alpha val="40000"/>
              </a:prstClr>
            </a:outerShdw>
          </a:effectLst>
        </p:spPr>
      </p:pic>
      <p:sp>
        <p:nvSpPr>
          <p:cNvPr id="20" name="TextBox 19">
            <a:extLst>
              <a:ext uri="{FF2B5EF4-FFF2-40B4-BE49-F238E27FC236}">
                <a16:creationId xmlns:a16="http://schemas.microsoft.com/office/drawing/2014/main" id="{01FBB385-6034-1F57-85A1-71124E6C55C8}"/>
              </a:ext>
            </a:extLst>
          </p:cNvPr>
          <p:cNvSpPr txBox="1"/>
          <p:nvPr/>
        </p:nvSpPr>
        <p:spPr>
          <a:xfrm>
            <a:off x="3841650" y="2742230"/>
            <a:ext cx="182572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860E"/>
                </a:solidFill>
                <a:effectLst/>
                <a:uLnTx/>
                <a:uFillTx/>
                <a:latin typeface="Gotham Rounded"/>
                <a:ea typeface="+mn-ea"/>
                <a:cs typeface="+mn-cs"/>
              </a:rPr>
              <a:t>Advantages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860E"/>
                </a:solidFill>
                <a:effectLst/>
                <a:uLnTx/>
                <a:uFillTx/>
                <a:latin typeface="Gotham Rounded"/>
                <a:ea typeface="+mn-ea"/>
                <a:cs typeface="+mn-cs"/>
              </a:rPr>
              <a:t>HTS-ST are recognised throughout the world </a:t>
            </a:r>
          </a:p>
        </p:txBody>
      </p:sp>
    </p:spTree>
    <p:extLst>
      <p:ext uri="{BB962C8B-B14F-4D97-AF65-F5344CB8AC3E}">
        <p14:creationId xmlns:p14="http://schemas.microsoft.com/office/powerpoint/2010/main" val="2262508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0F79556-7098-0095-DDB4-D77AEBEBB415}"/>
              </a:ext>
            </a:extLst>
          </p:cNvPr>
          <p:cNvPicPr>
            <a:picLocks noChangeAspect="1"/>
          </p:cNvPicPr>
          <p:nvPr/>
        </p:nvPicPr>
        <p:blipFill>
          <a:blip r:embed="rId4" cstate="print">
            <a:extLst>
              <a:ext uri="{28A0092B-C50C-407E-A947-70E740481C1C}">
                <a14:useLocalDpi xmlns:a14="http://schemas.microsoft.com/office/drawing/2010/main"/>
              </a:ext>
            </a:extLst>
          </a:blip>
          <a:srcRect l="15574" r="15574"/>
          <a:stretch/>
        </p:blipFill>
        <p:spPr>
          <a:xfrm>
            <a:off x="596246" y="1508461"/>
            <a:ext cx="3123627" cy="2863940"/>
          </a:xfrm>
          <a:prstGeom prst="rect">
            <a:avLst/>
          </a:prstGeom>
          <a:effectLst/>
        </p:spPr>
      </p:pic>
      <p:sp>
        <p:nvSpPr>
          <p:cNvPr id="11" name="Rectangle 10">
            <a:extLst>
              <a:ext uri="{FF2B5EF4-FFF2-40B4-BE49-F238E27FC236}">
                <a16:creationId xmlns:a16="http://schemas.microsoft.com/office/drawing/2014/main" id="{B07D2582-0FA0-F6EA-8C2F-0C150576D768}"/>
              </a:ext>
            </a:extLst>
          </p:cNvPr>
          <p:cNvSpPr>
            <a:spLocks noGrp="1" noRot="1" noMove="1" noResize="1" noEditPoints="1" noAdjustHandles="1" noChangeArrowheads="1" noChangeShapeType="1"/>
          </p:cNvSpPr>
          <p:nvPr/>
        </p:nvSpPr>
        <p:spPr>
          <a:xfrm>
            <a:off x="431800" y="6188490"/>
            <a:ext cx="477841" cy="5461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7DF91B29-C57A-D9CD-C438-DF507B0D4119}"/>
              </a:ext>
            </a:extLst>
          </p:cNvPr>
          <p:cNvSpPr>
            <a:spLocks/>
          </p:cNvSpPr>
          <p:nvPr/>
        </p:nvSpPr>
        <p:spPr>
          <a:xfrm flipV="1">
            <a:off x="406400" y="6457861"/>
            <a:ext cx="9720000" cy="18000"/>
          </a:xfrm>
          <a:prstGeom prst="rect">
            <a:avLst/>
          </a:prstGeom>
          <a:gradFill flip="none" rotWithShape="1">
            <a:gsLst>
              <a:gs pos="0">
                <a:schemeClr val="accent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itle 1">
            <a:extLst>
              <a:ext uri="{FF2B5EF4-FFF2-40B4-BE49-F238E27FC236}">
                <a16:creationId xmlns:a16="http://schemas.microsoft.com/office/drawing/2014/main" id="{82BE2E83-8F65-9D7D-831C-B6E8CA072304}"/>
              </a:ext>
            </a:extLst>
          </p:cNvPr>
          <p:cNvSpPr txBox="1">
            <a:spLocks/>
          </p:cNvSpPr>
          <p:nvPr/>
        </p:nvSpPr>
        <p:spPr>
          <a:xfrm>
            <a:off x="406398" y="495344"/>
            <a:ext cx="11379202" cy="4062142"/>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r>
              <a:rPr lang="en-GB" sz="3600" b="1" cap="all" dirty="0">
                <a:solidFill>
                  <a:srgbClr val="F08323"/>
                </a:solidFill>
              </a:rPr>
              <a:t>our record – Spherical tokamaks </a:t>
            </a:r>
          </a:p>
        </p:txBody>
      </p:sp>
      <p:pic>
        <p:nvPicPr>
          <p:cNvPr id="63" name="Picture 62">
            <a:extLst>
              <a:ext uri="{FF2B5EF4-FFF2-40B4-BE49-F238E27FC236}">
                <a16:creationId xmlns:a16="http://schemas.microsoft.com/office/drawing/2014/main" id="{4C5F9211-18B4-A6CA-D4BB-333AE3A59DBB}"/>
              </a:ext>
            </a:extLst>
          </p:cNvPr>
          <p:cNvPicPr>
            <a:picLocks noChangeAspect="1"/>
          </p:cNvPicPr>
          <p:nvPr/>
        </p:nvPicPr>
        <p:blipFill>
          <a:blip r:embed="rId5" cstate="print">
            <a:extLst>
              <a:ext uri="{28A0092B-C50C-407E-A947-70E740481C1C}">
                <a14:useLocalDpi xmlns:a14="http://schemas.microsoft.com/office/drawing/2010/main"/>
              </a:ext>
            </a:extLst>
          </a:blip>
          <a:srcRect l="13641" r="13641"/>
          <a:stretch/>
        </p:blipFill>
        <p:spPr>
          <a:xfrm>
            <a:off x="4534186" y="1508462"/>
            <a:ext cx="3123627" cy="2865655"/>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BA91CBE-6F47-415B-C737-0E23B771EFE2}"/>
              </a:ext>
            </a:extLst>
          </p:cNvPr>
          <p:cNvSpPr txBox="1"/>
          <p:nvPr/>
        </p:nvSpPr>
        <p:spPr>
          <a:xfrm>
            <a:off x="431800" y="4776380"/>
            <a:ext cx="3386187" cy="15542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schemeClr val="bg1"/>
                </a:solidFill>
                <a:effectLst/>
                <a:uLnTx/>
                <a:uFillTx/>
                <a:latin typeface="+mj-lt"/>
                <a:ea typeface="MS Mincho"/>
              </a:rPr>
              <a:t>Only company with 10+ years’ experience designing and building tokamaks and HTS magnets</a:t>
            </a:r>
          </a:p>
          <a:p>
            <a:pPr marL="180975" marR="0" lvl="0" indent="-180975"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i="0" u="none" strike="noStrike" kern="1200" cap="none" spc="0" normalizeH="0" baseline="0" noProof="0" dirty="0">
              <a:ln>
                <a:noFill/>
              </a:ln>
              <a:solidFill>
                <a:schemeClr val="bg1"/>
              </a:solidFill>
              <a:effectLst/>
              <a:uLnTx/>
              <a:uFillTx/>
              <a:latin typeface="+mj-lt"/>
              <a:ea typeface="MS Mincho"/>
            </a:endParaRPr>
          </a:p>
        </p:txBody>
      </p:sp>
      <p:sp>
        <p:nvSpPr>
          <p:cNvPr id="4" name="TextBox 3">
            <a:extLst>
              <a:ext uri="{FF2B5EF4-FFF2-40B4-BE49-F238E27FC236}">
                <a16:creationId xmlns:a16="http://schemas.microsoft.com/office/drawing/2014/main" id="{008DE0B6-8028-C237-1D87-B650DA581A8E}"/>
              </a:ext>
            </a:extLst>
          </p:cNvPr>
          <p:cNvSpPr txBox="1"/>
          <p:nvPr/>
        </p:nvSpPr>
        <p:spPr>
          <a:xfrm>
            <a:off x="8458200" y="4777790"/>
            <a:ext cx="313755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dirty="0">
                <a:solidFill>
                  <a:schemeClr val="bg1"/>
                </a:solidFill>
                <a:latin typeface="+mj-lt"/>
                <a:ea typeface="MS Mincho"/>
              </a:rPr>
              <a:t>Peer reviewed highest ‘triple product’ in a privately funded tokamak</a:t>
            </a:r>
          </a:p>
        </p:txBody>
      </p:sp>
      <p:sp>
        <p:nvSpPr>
          <p:cNvPr id="7" name="TextBox 6">
            <a:extLst>
              <a:ext uri="{FF2B5EF4-FFF2-40B4-BE49-F238E27FC236}">
                <a16:creationId xmlns:a16="http://schemas.microsoft.com/office/drawing/2014/main" id="{CBBE9574-C2B3-6177-70B6-7346CF207C86}"/>
              </a:ext>
            </a:extLst>
          </p:cNvPr>
          <p:cNvSpPr txBox="1"/>
          <p:nvPr/>
        </p:nvSpPr>
        <p:spPr>
          <a:xfrm>
            <a:off x="4448840" y="4768043"/>
            <a:ext cx="320897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err="1">
                <a:ln>
                  <a:noFill/>
                </a:ln>
                <a:solidFill>
                  <a:schemeClr val="bg1"/>
                </a:solidFill>
                <a:effectLst/>
                <a:uLnTx/>
                <a:uFillTx/>
                <a:latin typeface="+mj-lt"/>
                <a:ea typeface="MS Mincho"/>
              </a:rPr>
              <a:t>Unrivaled</a:t>
            </a:r>
            <a:r>
              <a:rPr kumimoji="0" lang="en-GB" sz="1800" i="0" u="none" strike="noStrike" kern="1200" cap="none" spc="0" normalizeH="0" baseline="0" noProof="0" dirty="0">
                <a:ln>
                  <a:noFill/>
                </a:ln>
                <a:solidFill>
                  <a:schemeClr val="bg1"/>
                </a:solidFill>
                <a:effectLst/>
                <a:uLnTx/>
                <a:uFillTx/>
                <a:latin typeface="+mj-lt"/>
                <a:ea typeface="MS Mincho"/>
              </a:rPr>
              <a:t> experience commissioning, operating and upgrading tokamaks</a:t>
            </a:r>
          </a:p>
        </p:txBody>
      </p:sp>
      <p:sp>
        <p:nvSpPr>
          <p:cNvPr id="8" name="Rectangle 7">
            <a:extLst>
              <a:ext uri="{FF2B5EF4-FFF2-40B4-BE49-F238E27FC236}">
                <a16:creationId xmlns:a16="http://schemas.microsoft.com/office/drawing/2014/main" id="{744B489B-0994-0D14-5A54-9188728CE92C}"/>
              </a:ext>
            </a:extLst>
          </p:cNvPr>
          <p:cNvSpPr>
            <a:spLocks/>
          </p:cNvSpPr>
          <p:nvPr/>
        </p:nvSpPr>
        <p:spPr>
          <a:xfrm flipV="1">
            <a:off x="1258059" y="4631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2" name="Rectangle 11">
            <a:extLst>
              <a:ext uri="{FF2B5EF4-FFF2-40B4-BE49-F238E27FC236}">
                <a16:creationId xmlns:a16="http://schemas.microsoft.com/office/drawing/2014/main" id="{38C9B6F1-83CD-F8E5-45E6-7A31B42C2418}"/>
              </a:ext>
            </a:extLst>
          </p:cNvPr>
          <p:cNvSpPr>
            <a:spLocks/>
          </p:cNvSpPr>
          <p:nvPr/>
        </p:nvSpPr>
        <p:spPr>
          <a:xfrm flipV="1">
            <a:off x="5195999" y="4613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3" name="Rectangle 12">
            <a:extLst>
              <a:ext uri="{FF2B5EF4-FFF2-40B4-BE49-F238E27FC236}">
                <a16:creationId xmlns:a16="http://schemas.microsoft.com/office/drawing/2014/main" id="{65915A0E-CA1D-9D99-F57D-14231125AF88}"/>
              </a:ext>
            </a:extLst>
          </p:cNvPr>
          <p:cNvSpPr>
            <a:spLocks/>
          </p:cNvSpPr>
          <p:nvPr/>
        </p:nvSpPr>
        <p:spPr>
          <a:xfrm flipV="1">
            <a:off x="9133941" y="4631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pic>
        <p:nvPicPr>
          <p:cNvPr id="17" name="Picture 16" descr="A black background with white text&#10;&#10;Description automatically generated">
            <a:extLst>
              <a:ext uri="{FF2B5EF4-FFF2-40B4-BE49-F238E27FC236}">
                <a16:creationId xmlns:a16="http://schemas.microsoft.com/office/drawing/2014/main" id="{7F44ADCF-E09B-4A1A-7645-8EBE10F656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38049" y="6197481"/>
            <a:ext cx="1442301" cy="349037"/>
          </a:xfrm>
          <a:prstGeom prst="rect">
            <a:avLst/>
          </a:prstGeom>
        </p:spPr>
      </p:pic>
      <p:pic>
        <p:nvPicPr>
          <p:cNvPr id="18" name="Picture 17">
            <a:extLst>
              <a:ext uri="{FF2B5EF4-FFF2-40B4-BE49-F238E27FC236}">
                <a16:creationId xmlns:a16="http://schemas.microsoft.com/office/drawing/2014/main" id="{2D260B0E-877F-85AD-D31C-2A0580F0F098}"/>
              </a:ext>
            </a:extLst>
          </p:cNvPr>
          <p:cNvPicPr>
            <a:picLocks noChangeAspect="1"/>
          </p:cNvPicPr>
          <p:nvPr/>
        </p:nvPicPr>
        <p:blipFill>
          <a:blip r:embed="rId7" cstate="print">
            <a:extLst>
              <a:ext uri="{28A0092B-C50C-407E-A947-70E740481C1C}">
                <a14:useLocalDpi xmlns:a14="http://schemas.microsoft.com/office/drawing/2010/main"/>
              </a:ext>
            </a:extLst>
          </a:blip>
          <a:srcRect t="4408" b="4408"/>
          <a:stretch/>
        </p:blipFill>
        <p:spPr>
          <a:xfrm>
            <a:off x="8472127" y="1508461"/>
            <a:ext cx="3123627" cy="2848279"/>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4162358-9E72-708F-DD50-012B09DD7990}"/>
              </a:ext>
            </a:extLst>
          </p:cNvPr>
          <p:cNvSpPr txBox="1"/>
          <p:nvPr/>
        </p:nvSpPr>
        <p:spPr>
          <a:xfrm>
            <a:off x="8543549" y="5583405"/>
            <a:ext cx="31375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i="0" u="none" strike="noStrike" kern="1200" cap="none" spc="0" normalizeH="0" baseline="0" noProof="0" dirty="0">
                <a:ln>
                  <a:noFill/>
                </a:ln>
                <a:solidFill>
                  <a:srgbClr val="F08323"/>
                </a:solidFill>
                <a:effectLst/>
                <a:uLnTx/>
                <a:uFillTx/>
                <a:latin typeface="Gotham Rounded"/>
                <a:ea typeface="Aptos" panose="020B0004020202020204" pitchFamily="34" charset="0"/>
                <a:cs typeface="Aptos" panose="020B0004020202020204" pitchFamily="34" charset="0"/>
              </a:rPr>
              <a:t>6 x 10^18 keV.s/m</a:t>
            </a:r>
            <a:r>
              <a:rPr kumimoji="0" lang="en-GB" sz="2000" i="0" u="none" strike="noStrike" kern="1200" cap="none" spc="0" normalizeH="0" baseline="30000" noProof="0" dirty="0">
                <a:ln>
                  <a:noFill/>
                </a:ln>
                <a:solidFill>
                  <a:srgbClr val="F08323"/>
                </a:solidFill>
                <a:effectLst/>
                <a:uLnTx/>
                <a:uFillTx/>
                <a:latin typeface="Gotham Rounded"/>
                <a:ea typeface="Aptos" panose="020B0004020202020204" pitchFamily="34" charset="0"/>
                <a:cs typeface="Aptos" panose="020B0004020202020204" pitchFamily="34" charset="0"/>
              </a:rPr>
              <a:t>3</a:t>
            </a:r>
            <a:r>
              <a:rPr kumimoji="0" lang="en-GB" sz="2400" i="0" u="none" strike="noStrike" kern="1200" cap="none" spc="0" normalizeH="0" baseline="0" noProof="0" dirty="0">
                <a:ln>
                  <a:noFill/>
                </a:ln>
                <a:solidFill>
                  <a:srgbClr val="F08323"/>
                </a:solidFill>
                <a:effectLst/>
                <a:uLnTx/>
                <a:uFillTx/>
                <a:latin typeface="Gotham Rounded"/>
                <a:ea typeface="MS Mincho"/>
                <a:cs typeface="+mn-cs"/>
              </a:rPr>
              <a:t> </a:t>
            </a:r>
          </a:p>
        </p:txBody>
      </p:sp>
      <p:sp>
        <p:nvSpPr>
          <p:cNvPr id="14" name="Arrow: Up 13">
            <a:extLst>
              <a:ext uri="{FF2B5EF4-FFF2-40B4-BE49-F238E27FC236}">
                <a16:creationId xmlns:a16="http://schemas.microsoft.com/office/drawing/2014/main" id="{64C96397-4067-7A6D-90EE-1F0C91B08863}"/>
              </a:ext>
            </a:extLst>
          </p:cNvPr>
          <p:cNvSpPr/>
          <p:nvPr/>
        </p:nvSpPr>
        <p:spPr>
          <a:xfrm>
            <a:off x="10632835" y="2702407"/>
            <a:ext cx="383701" cy="889000"/>
          </a:xfrm>
          <a:prstGeom prst="upArrow">
            <a:avLst/>
          </a:prstGeom>
          <a:gradFill flip="none" rotWithShape="1">
            <a:gsLst>
              <a:gs pos="0">
                <a:schemeClr val="accent1">
                  <a:lumMod val="5000"/>
                  <a:lumOff val="95000"/>
                </a:schemeClr>
              </a:gs>
              <a:gs pos="38000">
                <a:srgbClr val="F15905">
                  <a:alpha val="52000"/>
                </a:srgbClr>
              </a:gs>
              <a:gs pos="100000">
                <a:srgbClr val="F43602">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40AF559B-5970-0DAC-5077-FDF9872AC68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51842" y="3424191"/>
            <a:ext cx="1145689" cy="27736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0E440E4-4A75-4ED7-987A-6CC833326501}"/>
                  </a:ext>
                </a:extLst>
              </p:cNvPr>
              <p:cNvSpPr txBox="1"/>
              <p:nvPr/>
            </p:nvSpPr>
            <p:spPr>
              <a:xfrm>
                <a:off x="8543549" y="5963630"/>
                <a:ext cx="3137552"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ctrlPr>
                        </m:sSubPr>
                        <m:e>
                          <m:r>
                            <a:rPr kumimoji="0" lang="en-US" sz="2000" b="1" i="0"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𝐓</m:t>
                          </m:r>
                        </m:e>
                        <m:sub>
                          <m:r>
                            <a:rPr kumimoji="0" lang="en-US" sz="2000" b="1" i="0"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𝐢</m:t>
                          </m:r>
                        </m:sub>
                      </m:sSub>
                      <m:r>
                        <a:rPr kumimoji="0" lang="en-US" sz="2000" b="1" i="0"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 </m:t>
                      </m:r>
                      <m:r>
                        <a:rPr kumimoji="0" lang="en-US" sz="2000" b="1" i="0"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𝟗</m:t>
                      </m:r>
                      <m:r>
                        <a:rPr kumimoji="0" lang="en-US" sz="2000" b="1" i="0"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m:t>
                      </m:r>
                      <m:r>
                        <a:rPr kumimoji="0" lang="en-US" sz="2000" b="1" i="0"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𝟔</m:t>
                      </m:r>
                      <m:r>
                        <a:rPr kumimoji="0" lang="en-US" sz="2000" b="1" i="0"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 </m:t>
                      </m:r>
                      <m:r>
                        <a:rPr kumimoji="0" lang="en-US" sz="2000" b="1" i="1"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m:t>
                      </m:r>
                      <m:r>
                        <a:rPr kumimoji="0" lang="en-US" sz="2000" b="1" i="1"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𝟎</m:t>
                      </m:r>
                      <m:r>
                        <a:rPr kumimoji="0" lang="en-US" sz="2000" b="1" i="1"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m:t>
                      </m:r>
                      <m:r>
                        <a:rPr kumimoji="0" lang="en-US" sz="2000" b="1" i="1"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𝟒</m:t>
                      </m:r>
                      <m:r>
                        <a:rPr kumimoji="0" lang="en-US" sz="2000" b="1" i="1"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 </m:t>
                      </m:r>
                      <m:r>
                        <a:rPr kumimoji="0" lang="en-US" sz="2000" b="1" i="1" u="none" strike="noStrike" kern="1200" cap="none" spc="0" normalizeH="0" baseline="0" noProof="0" smtClean="0">
                          <a:ln>
                            <a:noFill/>
                          </a:ln>
                          <a:solidFill>
                            <a:srgbClr val="F08323"/>
                          </a:solidFill>
                          <a:effectLst/>
                          <a:uLnTx/>
                          <a:uFillTx/>
                          <a:latin typeface="Cambria Math" panose="02040503050406030204" pitchFamily="18" charset="0"/>
                          <a:ea typeface="Aptos" panose="020B0004020202020204" pitchFamily="34" charset="0"/>
                          <a:cs typeface="Aptos" panose="020B0004020202020204" pitchFamily="34" charset="0"/>
                        </a:rPr>
                        <m:t>𝒌𝒆𝑽</m:t>
                      </m:r>
                    </m:oMath>
                  </m:oMathPara>
                </a14:m>
                <a:endParaRPr kumimoji="0" lang="en-GB" sz="2400" b="1" i="0" u="none" strike="noStrike" kern="1200" cap="none" spc="0" normalizeH="0" baseline="0" noProof="0" dirty="0">
                  <a:ln>
                    <a:noFill/>
                  </a:ln>
                  <a:solidFill>
                    <a:srgbClr val="F08323"/>
                  </a:solidFill>
                  <a:effectLst/>
                  <a:uLnTx/>
                  <a:uFillTx/>
                  <a:latin typeface="Gotham Rounded"/>
                  <a:ea typeface="MS Mincho"/>
                </a:endParaRPr>
              </a:p>
            </p:txBody>
          </p:sp>
        </mc:Choice>
        <mc:Fallback xmlns="">
          <p:sp>
            <p:nvSpPr>
              <p:cNvPr id="3" name="TextBox 2">
                <a:extLst>
                  <a:ext uri="{FF2B5EF4-FFF2-40B4-BE49-F238E27FC236}">
                    <a16:creationId xmlns:a16="http://schemas.microsoft.com/office/drawing/2014/main" id="{70E440E4-4A75-4ED7-987A-6CC833326501}"/>
                  </a:ext>
                </a:extLst>
              </p:cNvPr>
              <p:cNvSpPr txBox="1">
                <a:spLocks noRot="1" noChangeAspect="1" noMove="1" noResize="1" noEditPoints="1" noAdjustHandles="1" noChangeArrowheads="1" noChangeShapeType="1" noTextEdit="1"/>
              </p:cNvSpPr>
              <p:nvPr/>
            </p:nvSpPr>
            <p:spPr>
              <a:xfrm>
                <a:off x="8543549" y="5963630"/>
                <a:ext cx="3137552" cy="47705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9314221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2.xml><?xml version="1.0" encoding="utf-8"?>
<a:theme xmlns:a="http://schemas.openxmlformats.org/drawingml/2006/main" name="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3.xml><?xml version="1.0" encoding="utf-8"?>
<a:theme xmlns:a="http://schemas.openxmlformats.org/drawingml/2006/main" name="2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4.xml><?xml version="1.0" encoding="utf-8"?>
<a:theme xmlns:a="http://schemas.openxmlformats.org/drawingml/2006/main" name="3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5.xml><?xml version="1.0" encoding="utf-8"?>
<a:theme xmlns:a="http://schemas.openxmlformats.org/drawingml/2006/main" name="TE Magnetics">
  <a:themeElements>
    <a:clrScheme name="TE Magnetics final">
      <a:dk1>
        <a:srgbClr val="000000"/>
      </a:dk1>
      <a:lt1>
        <a:srgbClr val="FFFFFF"/>
      </a:lt1>
      <a:dk2>
        <a:srgbClr val="025561"/>
      </a:dk2>
      <a:lt2>
        <a:srgbClr val="E8E8E8"/>
      </a:lt2>
      <a:accent1>
        <a:srgbClr val="025561"/>
      </a:accent1>
      <a:accent2>
        <a:srgbClr val="A71680"/>
      </a:accent2>
      <a:accent3>
        <a:srgbClr val="6E368C"/>
      </a:accent3>
      <a:accent4>
        <a:srgbClr val="364B9B"/>
      </a:accent4>
      <a:accent5>
        <a:srgbClr val="2C81B1"/>
      </a:accent5>
      <a:accent6>
        <a:srgbClr val="0D9695"/>
      </a:accent6>
      <a:hlink>
        <a:srgbClr val="8F969E"/>
      </a:hlink>
      <a:folHlink>
        <a:srgbClr val="52616E"/>
      </a:folHlink>
    </a:clrScheme>
    <a:fontScheme name="FS Lucas Pro">
      <a:majorFont>
        <a:latin typeface="Playfair Display"/>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A6C6652-8710-B646-A6BB-282084B0420F}" vid="{5D841952-AC97-A047-A604-4219D024D3B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6e40e7-3407-44f4-9211-fed76fd2fe34">
      <Terms xmlns="http://schemas.microsoft.com/office/infopath/2007/PartnerControls"/>
    </lcf76f155ced4ddcb4097134ff3c332f>
    <TaxCatchAll xmlns="bdcb198f-756d-44d6-b22a-73831546757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9434D3DA56AC4F9D113E5C833268AE" ma:contentTypeVersion="11" ma:contentTypeDescription="Create a new document." ma:contentTypeScope="" ma:versionID="928ac8181a8d5f5e765fa552e910da61">
  <xsd:schema xmlns:xsd="http://www.w3.org/2001/XMLSchema" xmlns:xs="http://www.w3.org/2001/XMLSchema" xmlns:p="http://schemas.microsoft.com/office/2006/metadata/properties" xmlns:ns2="b16e40e7-3407-44f4-9211-fed76fd2fe34" xmlns:ns3="bdcb198f-756d-44d6-b22a-738315467575" targetNamespace="http://schemas.microsoft.com/office/2006/metadata/properties" ma:root="true" ma:fieldsID="279f2fa07acfdf281d035631584c4445" ns2:_="" ns3:_="">
    <xsd:import namespace="b16e40e7-3407-44f4-9211-fed76fd2fe34"/>
    <xsd:import namespace="bdcb198f-756d-44d6-b22a-7383154675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e40e7-3407-44f4-9211-fed76fd2fe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ac0ea88-6325-41bf-940c-7248ea5e8e9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cb198f-756d-44d6-b22a-73831546757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4e8267-a1ba-4582-a4ee-06c223fef893}" ma:internalName="TaxCatchAll" ma:showField="CatchAllData" ma:web="bdcb198f-756d-44d6-b22a-7383154675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4FDEC9-10E8-4EAC-BE0C-BF86287640BB}">
  <ds:schemaRefs>
    <ds:schemaRef ds:uri="http://schemas.microsoft.com/sharepoint/v3/contenttype/forms"/>
  </ds:schemaRefs>
</ds:datastoreItem>
</file>

<file path=customXml/itemProps2.xml><?xml version="1.0" encoding="utf-8"?>
<ds:datastoreItem xmlns:ds="http://schemas.openxmlformats.org/officeDocument/2006/customXml" ds:itemID="{E4E503AF-D827-4B49-9A91-0AAB6E02685F}">
  <ds:schemaRefs>
    <ds:schemaRef ds:uri="http://purl.org/dc/elements/1.1/"/>
    <ds:schemaRef ds:uri="http://schemas.microsoft.com/office/infopath/2007/PartnerControls"/>
    <ds:schemaRef ds:uri="http://schemas.microsoft.com/office/2006/documentManagement/types"/>
    <ds:schemaRef ds:uri="http://purl.org/dc/terms/"/>
    <ds:schemaRef ds:uri="bdcb198f-756d-44d6-b22a-738315467575"/>
    <ds:schemaRef ds:uri="http://schemas.microsoft.com/office/2006/metadata/properties"/>
    <ds:schemaRef ds:uri="http://schemas.openxmlformats.org/package/2006/metadata/core-properties"/>
    <ds:schemaRef ds:uri="b16e40e7-3407-44f4-9211-fed76fd2fe34"/>
    <ds:schemaRef ds:uri="http://www.w3.org/XML/1998/namespace"/>
    <ds:schemaRef ds:uri="http://purl.org/dc/dcmitype/"/>
  </ds:schemaRefs>
</ds:datastoreItem>
</file>

<file path=customXml/itemProps3.xml><?xml version="1.0" encoding="utf-8"?>
<ds:datastoreItem xmlns:ds="http://schemas.openxmlformats.org/officeDocument/2006/customXml" ds:itemID="{36C42B67-0FE9-42A0-B9AC-399BB2A116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6e40e7-3407-44f4-9211-fed76fd2fe34"/>
    <ds:schemaRef ds:uri="bdcb198f-756d-44d6-b22a-7383154675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3580</TotalTime>
  <Words>1487</Words>
  <Application>Microsoft Office PowerPoint</Application>
  <PresentationFormat>Widescreen</PresentationFormat>
  <Paragraphs>212</Paragraphs>
  <Slides>17</Slides>
  <Notes>13</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17</vt:i4>
      </vt:variant>
    </vt:vector>
  </HeadingPairs>
  <TitlesOfParts>
    <vt:vector size="34" baseType="lpstr">
      <vt:lpstr>Yu Mincho</vt:lpstr>
      <vt:lpstr>Aptos</vt:lpstr>
      <vt:lpstr>Arial</vt:lpstr>
      <vt:lpstr>Calibri</vt:lpstr>
      <vt:lpstr>Cambria Math</vt:lpstr>
      <vt:lpstr>Gotham Rounded</vt:lpstr>
      <vt:lpstr>Gotham Rounded (Body)</vt:lpstr>
      <vt:lpstr>Gotham Rounded Medium</vt:lpstr>
      <vt:lpstr>Lato</vt:lpstr>
      <vt:lpstr>Lato Light</vt:lpstr>
      <vt:lpstr>Playfair Display Medium</vt:lpstr>
      <vt:lpstr>Wingdings</vt:lpstr>
      <vt:lpstr>1_Office Theme</vt:lpstr>
      <vt:lpstr>Office Theme</vt:lpstr>
      <vt:lpstr>2_Office Theme</vt:lpstr>
      <vt:lpstr>3_Office Theme</vt:lpstr>
      <vt:lpstr>TE Magnetics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MBU BD Week Ahead</dc:title>
  <dc:creator>Harriet Allen</dc:creator>
  <cp:lastModifiedBy>Andrew Shone</cp:lastModifiedBy>
  <cp:revision>40</cp:revision>
  <dcterms:created xsi:type="dcterms:W3CDTF">2023-11-13T09:35:47Z</dcterms:created>
  <dcterms:modified xsi:type="dcterms:W3CDTF">2024-12-03T04:54:57Z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0x0101002F9434D3DA56AC4F9D113E5C833268AE</vt:lpwstr>
  </property>
  <property fmtid="{D5CDD505-2E9C-101B-9397-08002B2CF9AE}" pid="3" name="MediaServiceImageTags">
    <vt:lpwstr/>
  </property>
</Properties>
</file>