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704" r:id="rId4"/>
    <p:sldMasterId id="2147483728" r:id="rId5"/>
  </p:sldMasterIdLst>
  <p:notesMasterIdLst>
    <p:notesMasterId r:id="rId22"/>
  </p:notesMasterIdLst>
  <p:sldIdLst>
    <p:sldId id="697" r:id="rId6"/>
    <p:sldId id="4643" r:id="rId7"/>
    <p:sldId id="4633" r:id="rId8"/>
    <p:sldId id="4636" r:id="rId9"/>
    <p:sldId id="4635" r:id="rId10"/>
    <p:sldId id="860" r:id="rId11"/>
    <p:sldId id="4640" r:id="rId12"/>
    <p:sldId id="825" r:id="rId13"/>
    <p:sldId id="4637" r:id="rId14"/>
    <p:sldId id="4612" r:id="rId15"/>
    <p:sldId id="4495" r:id="rId16"/>
    <p:sldId id="4496" r:id="rId17"/>
    <p:sldId id="4638" r:id="rId18"/>
    <p:sldId id="4641" r:id="rId19"/>
    <p:sldId id="4437" r:id="rId20"/>
    <p:sldId id="464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17375E"/>
    <a:srgbClr val="E6EAEE"/>
    <a:srgbClr val="0000FF"/>
    <a:srgbClr val="FFE5E5"/>
    <a:srgbClr val="FFCCCC"/>
    <a:srgbClr val="CCFFFF"/>
    <a:srgbClr val="66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6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2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CD918-04F4-40DD-93AB-5CB3CAEAF79F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9F947-5184-46A7-B6FC-C40E97C2CB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9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07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9BC1A-5856-F44F-BDE8-5AECDB4BC35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00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2943C91-B325-4483-B768-02BB754C790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rPr>
              <a:pPr marL="0" marR="0" lvl="0" indent="0" algn="r" defTabSz="4572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-1065213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362" y="4387018"/>
            <a:ext cx="5607678" cy="4155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19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31A29-562C-407C-9E18-764000AFD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9983C-90F7-4595-B2B5-4DDD5B572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2A01-888F-4D3C-8094-13942EDB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69306-00EA-4570-8626-76C3808CD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0594D-9509-4752-843F-E889445F4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043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A133-8854-49BA-99D1-8073DC259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04BF9-E4EB-4846-8A5D-52B8571DB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8EFA4-3E1C-40B7-B7D0-60CDD1E8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C96E6-F92E-4481-B0F5-C72745E92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4738-185E-40BE-8F5C-85550A51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40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0B297C-AF91-41E3-94CB-CB4E5A7776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307C07-131E-4611-B08C-940102130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2571C-CD78-4F6B-8A05-D9D48F267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098F3-8B99-4F69-85E5-7692EEEF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88175-6EB2-41EC-BD74-2E4A5321F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54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U.S. Naval Research Laboratory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-1"/>
            <a:ext cx="12192000" cy="127534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93819" y="564776"/>
            <a:ext cx="8866909" cy="403412"/>
          </a:xfrm>
        </p:spPr>
        <p:txBody>
          <a:bodyPr>
            <a:normAutofit/>
          </a:bodyPr>
          <a:lstStyle>
            <a:lvl1pPr>
              <a:defRPr sz="2647" b="1">
                <a:solidFill>
                  <a:srgbClr val="FABE0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207317"/>
            <a:ext cx="1385455" cy="95573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4183" y="1555751"/>
            <a:ext cx="5264727" cy="4639235"/>
          </a:xfrm>
        </p:spPr>
        <p:txBody>
          <a:bodyPr/>
          <a:lstStyle>
            <a:lvl1pPr>
              <a:lnSpc>
                <a:spcPts val="1588"/>
              </a:lnSpc>
              <a:spcAft>
                <a:spcPts val="529"/>
              </a:spcAft>
              <a:defRPr sz="1324"/>
            </a:lvl1pPr>
            <a:lvl2pPr>
              <a:lnSpc>
                <a:spcPts val="1588"/>
              </a:lnSpc>
              <a:spcAft>
                <a:spcPts val="529"/>
              </a:spcAft>
              <a:defRPr sz="1324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588"/>
              </a:lnSpc>
              <a:defRPr sz="1324"/>
            </a:lvl3pPr>
            <a:lvl4pPr>
              <a:lnSpc>
                <a:spcPts val="1588"/>
              </a:lnSpc>
              <a:spcAft>
                <a:spcPts val="265"/>
              </a:spcAft>
              <a:defRPr sz="1324">
                <a:solidFill>
                  <a:schemeClr val="tx1"/>
                </a:solidFill>
              </a:defRPr>
            </a:lvl4pPr>
            <a:lvl5pPr marL="806867" indent="-194713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345383" y="1555751"/>
            <a:ext cx="5264727" cy="4639235"/>
          </a:xfrm>
        </p:spPr>
        <p:txBody>
          <a:bodyPr/>
          <a:lstStyle>
            <a:lvl1pPr>
              <a:lnSpc>
                <a:spcPts val="1588"/>
              </a:lnSpc>
              <a:spcAft>
                <a:spcPts val="529"/>
              </a:spcAft>
              <a:defRPr sz="1324"/>
            </a:lvl1pPr>
            <a:lvl2pPr>
              <a:lnSpc>
                <a:spcPts val="1588"/>
              </a:lnSpc>
              <a:spcAft>
                <a:spcPts val="529"/>
              </a:spcAft>
              <a:defRPr sz="1324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588"/>
              </a:lnSpc>
              <a:defRPr sz="1324"/>
            </a:lvl3pPr>
            <a:lvl4pPr>
              <a:lnSpc>
                <a:spcPts val="1588"/>
              </a:lnSpc>
              <a:spcAft>
                <a:spcPts val="265"/>
              </a:spcAft>
              <a:defRPr sz="1324">
                <a:solidFill>
                  <a:schemeClr val="tx1"/>
                </a:solidFill>
              </a:defRPr>
            </a:lvl4pPr>
            <a:lvl5pPr>
              <a:defRPr sz="1324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6320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Blu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40"/>
          <p:cNvSpPr/>
          <p:nvPr userDrawn="1"/>
        </p:nvSpPr>
        <p:spPr>
          <a:xfrm>
            <a:off x="0" y="4840951"/>
            <a:ext cx="12192000" cy="2017061"/>
          </a:xfrm>
          <a:prstGeom prst="rect">
            <a:avLst/>
          </a:prstGeom>
          <a:solidFill>
            <a:srgbClr val="001236"/>
          </a:solidFill>
          <a:ln w="3175">
            <a:solidFill>
              <a:srgbClr val="001746"/>
            </a:solidFill>
            <a:miter/>
          </a:ln>
        </p:spPr>
        <p:txBody>
          <a:bodyPr lIns="27931" tIns="27931" rIns="27931" bIns="27931" anchor="ctr"/>
          <a:lstStyle/>
          <a:p>
            <a:pPr algn="ctr" defTabSz="558497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012" dirty="0">
              <a:latin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4183" y="2283038"/>
            <a:ext cx="11083637" cy="2420471"/>
          </a:xfrm>
        </p:spPr>
        <p:txBody>
          <a:bodyPr anchor="t">
            <a:noAutofit/>
          </a:bodyPr>
          <a:lstStyle>
            <a:lvl1pPr>
              <a:lnSpc>
                <a:spcPct val="110000"/>
              </a:lnSpc>
              <a:defRPr sz="4932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4187" y="5235107"/>
            <a:ext cx="6178362" cy="1353963"/>
          </a:xfr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518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0" indent="0">
              <a:lnSpc>
                <a:spcPct val="110000"/>
              </a:lnSpc>
              <a:spcAft>
                <a:spcPts val="0"/>
              </a:spcAft>
              <a:buNone/>
              <a:defRPr sz="1518" b="1">
                <a:solidFill>
                  <a:srgbClr val="FABD09"/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518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ts val="2811"/>
              </a:lnSpc>
              <a:spcAft>
                <a:spcPts val="1917"/>
              </a:spcAft>
              <a:defRPr sz="2403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853570" y="5235107"/>
            <a:ext cx="3237952" cy="1353963"/>
          </a:xfrm>
        </p:spPr>
        <p:txBody>
          <a:bodyPr anchor="b"/>
          <a:lstStyle>
            <a:lvl1pPr marL="0" indent="0" algn="r">
              <a:lnSpc>
                <a:spcPct val="110000"/>
              </a:lnSpc>
              <a:spcAft>
                <a:spcPts val="0"/>
              </a:spcAft>
              <a:buFontTx/>
              <a:buNone/>
              <a:defRPr sz="1518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5821" indent="0" algn="r">
              <a:lnSpc>
                <a:spcPct val="110000"/>
              </a:lnSpc>
              <a:spcAft>
                <a:spcPts val="0"/>
              </a:spcAft>
              <a:buFontTx/>
              <a:buNone/>
              <a:defRPr sz="1518" b="1">
                <a:solidFill>
                  <a:srgbClr val="FABD09"/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r">
              <a:lnSpc>
                <a:spcPct val="110000"/>
              </a:lnSpc>
              <a:spcAft>
                <a:spcPts val="0"/>
              </a:spcAft>
              <a:buFontTx/>
              <a:buNone/>
              <a:defRPr sz="1518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ts val="2811"/>
              </a:lnSpc>
              <a:spcAft>
                <a:spcPts val="1917"/>
              </a:spcAft>
              <a:defRPr sz="2403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2" name="Picture 1" descr="NRL_logo_Revers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8" y="448583"/>
            <a:ext cx="1599923" cy="1068922"/>
          </a:xfrm>
          <a:prstGeom prst="rect">
            <a:avLst/>
          </a:prstGeom>
        </p:spPr>
      </p:pic>
      <p:pic>
        <p:nvPicPr>
          <p:cNvPr id="10" name="PPD-Logo-highres new color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86256" y="5235101"/>
            <a:ext cx="1351580" cy="13515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092890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RL blank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12192000" cy="122464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93819" y="359107"/>
            <a:ext cx="8866909" cy="403412"/>
          </a:xfrm>
        </p:spPr>
        <p:txBody>
          <a:bodyPr>
            <a:normAutofit/>
          </a:bodyPr>
          <a:lstStyle>
            <a:lvl1pPr>
              <a:defRPr sz="2647" b="1">
                <a:solidFill>
                  <a:srgbClr val="FABE0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08" y="134455"/>
            <a:ext cx="1236117" cy="8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700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61CA0-84D1-4A98-B62C-C1CA265FD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97E71-B918-4650-8713-858B373CA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8F83D-1944-4DB7-AB25-D379AA69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5981-5B5B-4BB3-AE8C-CE0866141A2C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1319A-5CB9-4B6F-9103-593A774C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0A4C0-02EC-4DB2-9782-5B812510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598B-B850-406E-9247-5509A41F8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315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4038-D324-4EAB-9EC0-7E8A1CC9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F3C77-6D59-4EF9-89EB-78F87C3A3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CD461-60E3-484B-AD8A-AED191553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5981-5B5B-4BB3-AE8C-CE0866141A2C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B19E5-55D3-4326-8A97-FA970DE83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88220-7133-49CE-8585-18E5272E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598B-B850-406E-9247-5509A41F8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81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335ED-1771-417F-B302-7B39329E7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91176-D45E-493E-A2B4-E8258262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656B8-D83F-4F66-884A-4BA96A25D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5981-5B5B-4BB3-AE8C-CE0866141A2C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B63DC-F15D-4122-BFBF-D37CFFF0D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6C4A0-2D26-4A3C-B58F-570F4BAF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598B-B850-406E-9247-5509A41F8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538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6ABD-F851-4757-941C-3A96983E4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F4CD2-B6D0-425F-B55B-EAC947E02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0BADF-B468-4DEC-978A-0782CD00A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22947-E2B6-4A7B-B38F-EB676D396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5981-5B5B-4BB3-AE8C-CE0866141A2C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4B66E-6C57-4D0D-A687-1D83863C3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3B4E-7567-4290-85A6-C1927A67A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598B-B850-406E-9247-5509A41F8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44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224FD-E1C7-49B2-A361-0E549EA8F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6147B-B50A-4CB6-A48E-C6BC2D70E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52A9F-BF02-4DBB-ABB0-3B541F950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F431F-44CD-43EC-BBCE-7F1FA8F36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00BDD-9031-4492-9875-0B5E26563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68570-0457-4F2F-B6B6-4D62D6521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5981-5B5B-4BB3-AE8C-CE0866141A2C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F547E8-7E99-4A8B-808E-A7345CA0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4E39CB-AF0B-4B7A-A3A7-F73ADB8A7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598B-B850-406E-9247-5509A41F8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35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F5BFC-D209-433F-AC5C-F71427DD9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961A3-D14A-4FCE-AA26-F07386B8B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2C18F-F6ED-41CE-9B66-10027B51C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B756F-3229-441B-A47C-50562719B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DEB9E-8E5F-4C51-97B4-0D6C98BD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646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47F61-3F95-43AB-BADE-B0F64C67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2E4319-CA09-49DC-BDF1-2688656E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5981-5B5B-4BB3-AE8C-CE0866141A2C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52292-69C9-4989-9A08-157BE64B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58D6F-9727-4139-97AD-7FE43B85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598B-B850-406E-9247-5509A41F8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65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02ED4-7692-46E2-99BD-3B38FD492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5981-5B5B-4BB3-AE8C-CE0866141A2C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36F67B-07A3-4074-B209-E91A525DE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484E9-BF1E-4817-9073-E2452A03A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598B-B850-406E-9247-5509A41F8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01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E096-58B4-42E3-B68A-0B15841E5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EE9D9-1938-4A83-94A0-AA67FD240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107F0-01C8-4B09-84A9-9510F17E2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5C96F-7485-42AE-AFDB-848C6354B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5981-5B5B-4BB3-AE8C-CE0866141A2C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E04F1-3DE0-46A0-AECA-59EC3326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AC3CB-BD25-4390-92C8-4A12D04B5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598B-B850-406E-9247-5509A41F8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378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89E81-D097-4F70-9972-8445DA6B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530C14-370A-4A87-A96F-CB49396773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767AE-C0A2-4203-B71F-24865C133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38939-A151-4777-8888-101BC658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5981-5B5B-4BB3-AE8C-CE0866141A2C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9140E-49FC-44D6-B04A-48FA22672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F6985-852A-4B90-9F1D-AEAB3323A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598B-B850-406E-9247-5509A41F8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771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11CC8-4B51-42DB-824D-2C95C2A7E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CBA7EC-74D8-4630-A9D3-8880EB7B9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EE504-2A85-4AD4-BFAF-F3F5CE229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5981-5B5B-4BB3-AE8C-CE0866141A2C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0844A-85CB-4A45-8D7B-77E7AF9B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D6EA5-C8E7-404B-A361-94BAB4949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598B-B850-406E-9247-5509A41F8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26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FF6BAE-79A5-4465-A59E-BB014871B8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333FC-DEB8-4151-B3B8-02E487E44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5B-01E0-4E68-9A3C-0E423075C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5981-5B5B-4BB3-AE8C-CE0866141A2C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9F52D-FBAF-4970-8386-331F25F0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ECAB1-9EA0-4824-BF71-44876614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5598B-B850-406E-9247-5509A41F8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05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Blu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"/>
          <p:cNvSpPr/>
          <p:nvPr/>
        </p:nvSpPr>
        <p:spPr>
          <a:xfrm>
            <a:off x="0" y="4840941"/>
            <a:ext cx="12192000" cy="2017060"/>
          </a:xfrm>
          <a:prstGeom prst="rect">
            <a:avLst/>
          </a:prstGeom>
          <a:solidFill>
            <a:srgbClr val="001236"/>
          </a:solidFill>
          <a:ln w="3175">
            <a:solidFill>
              <a:srgbClr val="001746"/>
            </a:solidFill>
            <a:miter/>
          </a:ln>
        </p:spPr>
        <p:txBody>
          <a:bodyPr tIns="34290" bIns="34290" anchor="ctr"/>
          <a:lstStyle/>
          <a:p>
            <a:pPr marL="0" marR="0" lvl="0" indent="0" algn="ctr" defTabSz="21007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67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554183" y="2283025"/>
            <a:ext cx="11083636" cy="2686273"/>
          </a:xfrm>
          <a:prstGeom prst="rect">
            <a:avLst/>
          </a:prstGeom>
        </p:spPr>
        <p:txBody>
          <a:bodyPr lIns="91439" tIns="91439" rIns="91439" bIns="91439" anchor="t">
            <a:noAutofit/>
          </a:bodyPr>
          <a:lstStyle>
            <a:lvl1pPr algn="l" defTabSz="342900">
              <a:lnSpc>
                <a:spcPct val="110000"/>
              </a:lnSpc>
              <a:defRPr sz="37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54185" y="4969298"/>
            <a:ext cx="6178363" cy="1619765"/>
          </a:xfrm>
          <a:prstGeom prst="rect">
            <a:avLst/>
          </a:prstGeom>
        </p:spPr>
        <p:txBody>
          <a:bodyPr lIns="91439" tIns="91439" rIns="91439" bIns="91439" anchor="b"/>
          <a:lstStyle>
            <a:lvl1pPr marL="0" indent="0" defTabSz="342900">
              <a:lnSpc>
                <a:spcPct val="110000"/>
              </a:lnSpc>
              <a:spcBef>
                <a:spcPts val="0"/>
              </a:spcBef>
              <a:buSzTx/>
              <a:buNone/>
              <a:defRPr sz="1125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defTabSz="342900">
              <a:lnSpc>
                <a:spcPct val="110000"/>
              </a:lnSpc>
              <a:spcBef>
                <a:spcPts val="0"/>
              </a:spcBef>
              <a:buSzTx/>
              <a:buNone/>
              <a:defRPr sz="1125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defTabSz="342900">
              <a:lnSpc>
                <a:spcPct val="110000"/>
              </a:lnSpc>
              <a:spcBef>
                <a:spcPts val="0"/>
              </a:spcBef>
              <a:buSzTx/>
              <a:buNone/>
              <a:defRPr sz="1125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26165" indent="-111815" defTabSz="342900">
              <a:lnSpc>
                <a:spcPct val="110000"/>
              </a:lnSpc>
              <a:spcBef>
                <a:spcPts val="0"/>
              </a:spcBef>
              <a:buSzPct val="100000"/>
              <a:defRPr sz="1125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28675" indent="-142875" defTabSz="342900">
              <a:lnSpc>
                <a:spcPct val="110000"/>
              </a:lnSpc>
              <a:spcBef>
                <a:spcPts val="0"/>
              </a:spcBef>
              <a:buSzPct val="100000"/>
              <a:defRPr sz="1125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0" name="NRL_logo_Reverse.pdf" descr="NRL_logo_Revers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3" y="448572"/>
            <a:ext cx="1599923" cy="1068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6.png" descr="image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6242" y="5235097"/>
            <a:ext cx="1351580" cy="135151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194771"/>
            <a:ext cx="2844800" cy="323163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71417">
              <a:defRPr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hangingPunct="0"/>
            <a:fld id="{86CB4B4D-7CA3-9044-876B-883B54F8677D}" type="slidenum">
              <a:rPr lang="en-US" kern="0" smtClean="0"/>
              <a:pPr hangingPunct="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2060004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531" y="79510"/>
            <a:ext cx="8914951" cy="1465580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2671" y="5497975"/>
            <a:ext cx="10159999" cy="11453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5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Line 2"/>
          <p:cNvSpPr>
            <a:spLocks noChangeShapeType="1"/>
          </p:cNvSpPr>
          <p:nvPr userDrawn="1"/>
        </p:nvSpPr>
        <p:spPr bwMode="auto">
          <a:xfrm flipV="1">
            <a:off x="0" y="1645920"/>
            <a:ext cx="12192000" cy="0"/>
          </a:xfrm>
          <a:prstGeom prst="line">
            <a:avLst/>
          </a:prstGeom>
          <a:noFill/>
          <a:ln w="38100" cmpd="sng">
            <a:solidFill>
              <a:srgbClr val="175189"/>
            </a:solidFill>
            <a:round/>
            <a:headEnd/>
            <a:tailEnd/>
          </a:ln>
          <a:effectLst/>
        </p:spPr>
        <p:txBody>
          <a:bodyPr wrap="none" lIns="91166" tIns="45584" rIns="91166" bIns="45584" anchor="ctr"/>
          <a:lstStyle/>
          <a:p>
            <a:pPr>
              <a:defRPr/>
            </a:pPr>
            <a:endParaRPr lang="en-US" sz="1770" dirty="0">
              <a:latin typeface="Tahoma" charset="0"/>
              <a:ea typeface="+mn-ea"/>
            </a:endParaRPr>
          </a:p>
        </p:txBody>
      </p:sp>
      <p:pic>
        <p:nvPicPr>
          <p:cNvPr id="8" name="Picture 7" descr="NRLSealTran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16" y="215034"/>
            <a:ext cx="1212527" cy="119191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823" y="149320"/>
            <a:ext cx="1289073" cy="1289008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02671" y="1834618"/>
            <a:ext cx="10159999" cy="347468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5383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88">
          <p15:clr>
            <a:srgbClr val="FBAE40"/>
          </p15:clr>
        </p15:guide>
        <p15:guide id="2" pos="748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7152"/>
            <a:ext cx="10972800" cy="4909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Code 6700 – Presentation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545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7152"/>
            <a:ext cx="5364480" cy="4909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Code 6700 – Presentation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17920" y="1217152"/>
            <a:ext cx="5364480" cy="4909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7531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26F2-BAC9-484D-8E44-6E899840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0F1F6-B22E-4D6F-B611-21E3E0502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82981-EF4B-413F-9572-3099F64D8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E7487-50B3-403E-8C48-ECA3A2A4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B62E9-005E-4B13-9712-239A90AD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68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three re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Code 6700 – Presentation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217152"/>
            <a:ext cx="5364480" cy="4909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17920" y="1217159"/>
            <a:ext cx="5364480" cy="2382585"/>
          </a:xfrm>
          <a:prstGeom prst="rect">
            <a:avLst/>
          </a:prstGeom>
        </p:spPr>
        <p:txBody>
          <a:bodyPr/>
          <a:lstStyle>
            <a:lvl2pPr marL="552261" indent="-231032">
              <a:tabLst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217920" y="3728234"/>
            <a:ext cx="5364480" cy="2382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8578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four re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Code 6700 – Presentation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17920" y="1217159"/>
            <a:ext cx="5364480" cy="2382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217920" y="3728234"/>
            <a:ext cx="5364480" cy="2382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609600" y="1217159"/>
            <a:ext cx="5364480" cy="2382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09600" y="3728234"/>
            <a:ext cx="5364480" cy="2382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034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fou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Code 6700 – Presentation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217152"/>
            <a:ext cx="5364480" cy="4909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17920" y="1217144"/>
            <a:ext cx="5364480" cy="15607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217920" y="2891264"/>
            <a:ext cx="5364480" cy="15607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6217920" y="4565384"/>
            <a:ext cx="5364480" cy="15607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120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75497"/>
            <a:ext cx="10972800" cy="56509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Code 6700 – Presentation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Line 2"/>
          <p:cNvSpPr>
            <a:spLocks noChangeShapeType="1"/>
          </p:cNvSpPr>
          <p:nvPr userDrawn="1"/>
        </p:nvSpPr>
        <p:spPr bwMode="auto">
          <a:xfrm flipV="1">
            <a:off x="8" y="232882"/>
            <a:ext cx="11112701" cy="0"/>
          </a:xfrm>
          <a:prstGeom prst="line">
            <a:avLst/>
          </a:prstGeom>
          <a:noFill/>
          <a:ln w="38100" cmpd="sng">
            <a:solidFill>
              <a:srgbClr val="142956"/>
            </a:solidFill>
            <a:round/>
            <a:headEnd/>
            <a:tailEnd/>
          </a:ln>
          <a:effectLst/>
        </p:spPr>
        <p:txBody>
          <a:bodyPr wrap="none" lIns="91166" tIns="45584" rIns="91166" bIns="45584" anchor="ctr"/>
          <a:lstStyle/>
          <a:p>
            <a:pPr>
              <a:defRPr/>
            </a:pPr>
            <a:endParaRPr lang="en-US" sz="1770" dirty="0">
              <a:latin typeface="Tahoma" charset="0"/>
              <a:ea typeface="+mn-ea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729" r="77"/>
          <a:stretch/>
        </p:blipFill>
        <p:spPr>
          <a:xfrm>
            <a:off x="11189530" y="150692"/>
            <a:ext cx="889016" cy="161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540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9DEC5-3338-43A0-98B8-49E77091BC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6332"/>
      </p:ext>
    </p:extLst>
  </p:cSld>
  <p:clrMapOvr>
    <a:masterClrMapping/>
  </p:clrMapOvr>
  <p:transition advClick="0" advTm="0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4"/>
          </a:xfrm>
        </p:spPr>
        <p:txBody>
          <a:bodyPr/>
          <a:lstStyle>
            <a:lvl1pPr>
              <a:defRPr sz="2782"/>
            </a:lvl1pPr>
            <a:lvl2pPr>
              <a:defRPr sz="2403"/>
            </a:lvl2pPr>
            <a:lvl3pPr>
              <a:defRPr sz="2023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4"/>
          </a:xfrm>
        </p:spPr>
        <p:txBody>
          <a:bodyPr/>
          <a:lstStyle>
            <a:lvl1pPr>
              <a:defRPr sz="2782"/>
            </a:lvl1pPr>
            <a:lvl2pPr>
              <a:defRPr sz="2403"/>
            </a:lvl2pPr>
            <a:lvl3pPr>
              <a:defRPr sz="2023"/>
            </a:lvl3pPr>
            <a:lvl4pPr>
              <a:defRPr sz="1770"/>
            </a:lvl4pPr>
            <a:lvl5pPr>
              <a:defRPr sz="1770"/>
            </a:lvl5pPr>
            <a:lvl6pPr>
              <a:defRPr sz="1770"/>
            </a:lvl6pPr>
            <a:lvl7pPr>
              <a:defRPr sz="1770"/>
            </a:lvl7pPr>
            <a:lvl8pPr>
              <a:defRPr sz="1770"/>
            </a:lvl8pPr>
            <a:lvl9pPr>
              <a:defRPr sz="17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23FC0-5546-4FFB-ACFD-7B6F513F6D43}" type="datetimeFigureOut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0F2A-AD32-43B1-A5F8-56CFE0C624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124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U.S. Naval Research Laboratory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12192000" cy="10892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93819" y="564776"/>
            <a:ext cx="8866909" cy="4034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47" b="1">
                <a:solidFill>
                  <a:srgbClr val="FABE0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207318"/>
            <a:ext cx="1385455" cy="67457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4183" y="1555751"/>
            <a:ext cx="5264727" cy="4639235"/>
          </a:xfrm>
          <a:prstGeom prst="rect">
            <a:avLst/>
          </a:prstGeom>
        </p:spPr>
        <p:txBody>
          <a:bodyPr/>
          <a:lstStyle>
            <a:lvl1pPr>
              <a:lnSpc>
                <a:spcPts val="1588"/>
              </a:lnSpc>
              <a:spcAft>
                <a:spcPts val="529"/>
              </a:spcAft>
              <a:defRPr sz="1324"/>
            </a:lvl1pPr>
            <a:lvl2pPr>
              <a:lnSpc>
                <a:spcPts val="1588"/>
              </a:lnSpc>
              <a:spcAft>
                <a:spcPts val="529"/>
              </a:spcAft>
              <a:defRPr sz="1324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588"/>
              </a:lnSpc>
              <a:defRPr sz="1324"/>
            </a:lvl3pPr>
            <a:lvl4pPr>
              <a:lnSpc>
                <a:spcPts val="1588"/>
              </a:lnSpc>
              <a:spcAft>
                <a:spcPts val="265"/>
              </a:spcAft>
              <a:defRPr sz="1324">
                <a:solidFill>
                  <a:schemeClr val="tx1"/>
                </a:solidFill>
              </a:defRPr>
            </a:lvl4pPr>
            <a:lvl5pPr marL="806867" indent="-194713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345383" y="1555751"/>
            <a:ext cx="5264727" cy="4639235"/>
          </a:xfrm>
          <a:prstGeom prst="rect">
            <a:avLst/>
          </a:prstGeom>
        </p:spPr>
        <p:txBody>
          <a:bodyPr/>
          <a:lstStyle>
            <a:lvl1pPr>
              <a:lnSpc>
                <a:spcPts val="1588"/>
              </a:lnSpc>
              <a:spcAft>
                <a:spcPts val="529"/>
              </a:spcAft>
              <a:defRPr sz="1324"/>
            </a:lvl1pPr>
            <a:lvl2pPr>
              <a:lnSpc>
                <a:spcPts val="1588"/>
              </a:lnSpc>
              <a:spcAft>
                <a:spcPts val="529"/>
              </a:spcAft>
              <a:defRPr sz="1324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588"/>
              </a:lnSpc>
              <a:defRPr sz="1324"/>
            </a:lvl3pPr>
            <a:lvl4pPr>
              <a:lnSpc>
                <a:spcPts val="1588"/>
              </a:lnSpc>
              <a:spcAft>
                <a:spcPts val="265"/>
              </a:spcAft>
              <a:defRPr sz="1324">
                <a:solidFill>
                  <a:schemeClr val="tx1"/>
                </a:solidFill>
              </a:defRPr>
            </a:lvl4pPr>
            <a:lvl5pPr>
              <a:defRPr sz="1324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2410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480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87F41-6230-441E-BF0A-F5B219BAE6CF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A4E03-8803-444D-9571-57A7492EF1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73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>
              <a:defRPr/>
            </a:pPr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OPA |  </a:t>
            </a:r>
            <a:fld id="{EC78876D-F60F-416A-9AB8-0484C938732F}" type="slidenum">
              <a:rPr lang="en-US" sz="1200" b="1" smtClean="0">
                <a:solidFill>
                  <a:srgbClr val="44546A"/>
                </a:solidFill>
              </a:rPr>
              <a:pPr algn="r" defTabSz="457200">
                <a:defRPr/>
              </a:pPr>
              <a:t>‹#›</a:t>
            </a:fld>
            <a:endParaRPr lang="en-US" sz="1200" b="1" dirty="0">
              <a:solidFill>
                <a:srgbClr val="44546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7200">
              <a:defRPr/>
            </a:pPr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U.S. Naval Research Laboratory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2"/>
            <a:ext cx="12192000" cy="10892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93818" y="564777"/>
            <a:ext cx="8866909" cy="4034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>
                <a:solidFill>
                  <a:srgbClr val="FABE0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5" y="207320"/>
            <a:ext cx="1385455" cy="67457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4183" y="1555751"/>
            <a:ext cx="11055928" cy="4639235"/>
          </a:xfrm>
          <a:prstGeom prst="rect">
            <a:avLst/>
          </a:prstGeom>
        </p:spPr>
        <p:txBody>
          <a:bodyPr/>
          <a:lstStyle>
            <a:lvl1pPr>
              <a:lnSpc>
                <a:spcPts val="1191"/>
              </a:lnSpc>
              <a:spcAft>
                <a:spcPts val="397"/>
              </a:spcAft>
              <a:defRPr sz="1000"/>
            </a:lvl1pPr>
            <a:lvl2pPr>
              <a:lnSpc>
                <a:spcPts val="1191"/>
              </a:lnSpc>
              <a:spcAft>
                <a:spcPts val="397"/>
              </a:spcAft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191"/>
              </a:lnSpc>
              <a:defRPr sz="1000"/>
            </a:lvl3pPr>
            <a:lvl4pPr>
              <a:lnSpc>
                <a:spcPts val="1747"/>
              </a:lnSpc>
              <a:spcAft>
                <a:spcPts val="1191"/>
              </a:spcAft>
              <a:defRPr sz="1500">
                <a:solidFill>
                  <a:schemeClr val="tx2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3116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F3246-B6ED-4A56-BF6B-253F4EC6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BCA0A-A19A-4C9C-9934-E70B3C97E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6EC39-8C97-4A76-BC74-31D22ECDB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D41C4-AA8C-4CAC-A48F-D28F2E5E6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3D83D-3865-4CD1-B873-E411BB877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12F0E-9998-46ED-A132-EB2EA5ED2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512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6E76F-A9CE-4EB6-B462-E671C29F0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FA1A5-6AFA-4AEA-AD3C-CA3A3BFD2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583F0-793C-4AFC-8096-C6514C6D3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1417E-F475-464A-8945-046F1F7EB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3E43D-9921-4E5A-B4DB-7CE52A97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22BF9-1CAE-4953-8D76-6B16F08E4AD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7009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87F41-6230-441E-BF0A-F5B219BAE6CF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A4E03-8803-444D-9571-57A7492EF1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086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31A29-562C-407C-9E18-764000AFD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9983C-90F7-4595-B2B5-4DDD5B572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2A01-888F-4D3C-8094-13942EDB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69306-00EA-4570-8626-76C3808CD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0594D-9509-4752-843F-E889445F4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947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F5BFC-D209-433F-AC5C-F71427DD9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961A3-D14A-4FCE-AA26-F07386B8B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2C18F-F6ED-41CE-9B66-10027B51C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B756F-3229-441B-A47C-50562719B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DEB9E-8E5F-4C51-97B4-0D6C98BD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575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26F2-BAC9-484D-8E44-6E899840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0F1F6-B22E-4D6F-B611-21E3E0502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82981-EF4B-413F-9572-3099F64D8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E7487-50B3-403E-8C48-ECA3A2A4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B62E9-005E-4B13-9712-239A90AD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291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F3246-B6ED-4A56-BF6B-253F4EC6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BCA0A-A19A-4C9C-9934-E70B3C97E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6EC39-8C97-4A76-BC74-31D22ECDB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D41C4-AA8C-4CAC-A48F-D28F2E5E6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3D83D-3865-4CD1-B873-E411BB877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12F0E-9998-46ED-A132-EB2EA5ED2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370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18B4E-2D52-455D-9CBC-99C952431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72B0E-819A-4C36-9DE4-263BA6552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F40C7-81D0-484A-871A-7F1CA8FF6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06A471-E9DB-44D9-B205-7F1D985897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9E18DC-E7CC-4EEE-AAF8-98F20FCD7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D88555-1D29-4A9C-86B1-E1766D11A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9827DA-2CCE-4BFB-8985-0D3BFA9CF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FD2C6-1EDA-486C-88C1-EB60F80B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8958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009EC-1941-4291-B8D4-F3258F275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4A2E1-73C6-4029-B659-3C10F6CDC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3EA6-C48B-42B3-8911-66E238E7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DCB2F-16B7-4873-9229-8A2B6C05F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560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28FD5-651D-4A33-AF03-9823B3F87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59707D-0580-4C55-89CD-9198D951C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F018B-A90C-4145-A269-0902035B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795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C1D3-25C9-4EA9-827B-11AFC7F0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4BF1D-054C-4F4A-BE2A-2BB8DB282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DE428-5D97-4FC3-8A28-D90FE8EF0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130A55-5C1B-4CDC-9EAD-B4E44A5C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4C287C-9BDB-4B92-885B-6E55B64F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BE794-0226-4F9E-98EB-7C1631A6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1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18B4E-2D52-455D-9CBC-99C952431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72B0E-819A-4C36-9DE4-263BA6552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F40C7-81D0-484A-871A-7F1CA8FF6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06A471-E9DB-44D9-B205-7F1D985897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9E18DC-E7CC-4EEE-AAF8-98F20FCD7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D88555-1D29-4A9C-86B1-E1766D11A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9827DA-2CCE-4BFB-8985-0D3BFA9CF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FD2C6-1EDA-486C-88C1-EB60F80B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694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A46A-6173-4D72-A5A9-2F51FD43B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1387D9-8C18-48E2-9314-FF14C21FD7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B7DB0-EC80-4842-AE9F-DD721A706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1E259-7783-4D2A-8D8A-49241EAF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A9169-1C90-473A-9753-E1C4A44FC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A893E-D46C-4FDC-89ED-C5A95206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9462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A133-8854-49BA-99D1-8073DC259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04BF9-E4EB-4846-8A5D-52B8571DB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8EFA4-3E1C-40B7-B7D0-60CDD1E8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C96E6-F92E-4481-B0F5-C72745E92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4738-185E-40BE-8F5C-85550A51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446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0B297C-AF91-41E3-94CB-CB4E5A7776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307C07-131E-4611-B08C-940102130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2571C-CD78-4F6B-8A05-D9D48F267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098F3-8B99-4F69-85E5-7692EEEF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88175-6EB2-41EC-BD74-2E4A5321F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869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U.S. Naval Research Laboratory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-1"/>
            <a:ext cx="12192000" cy="127534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93819" y="564776"/>
            <a:ext cx="8866909" cy="403412"/>
          </a:xfrm>
        </p:spPr>
        <p:txBody>
          <a:bodyPr>
            <a:normAutofit/>
          </a:bodyPr>
          <a:lstStyle>
            <a:lvl1pPr>
              <a:defRPr sz="2647" b="1">
                <a:solidFill>
                  <a:srgbClr val="FABE0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207317"/>
            <a:ext cx="1385455" cy="95573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4183" y="1555751"/>
            <a:ext cx="5264727" cy="4639235"/>
          </a:xfrm>
        </p:spPr>
        <p:txBody>
          <a:bodyPr/>
          <a:lstStyle>
            <a:lvl1pPr>
              <a:lnSpc>
                <a:spcPts val="1588"/>
              </a:lnSpc>
              <a:spcAft>
                <a:spcPts val="529"/>
              </a:spcAft>
              <a:defRPr sz="1324"/>
            </a:lvl1pPr>
            <a:lvl2pPr>
              <a:lnSpc>
                <a:spcPts val="1588"/>
              </a:lnSpc>
              <a:spcAft>
                <a:spcPts val="529"/>
              </a:spcAft>
              <a:defRPr sz="1324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588"/>
              </a:lnSpc>
              <a:defRPr sz="1324"/>
            </a:lvl3pPr>
            <a:lvl4pPr>
              <a:lnSpc>
                <a:spcPts val="1588"/>
              </a:lnSpc>
              <a:spcAft>
                <a:spcPts val="265"/>
              </a:spcAft>
              <a:defRPr sz="1324">
                <a:solidFill>
                  <a:schemeClr val="tx1"/>
                </a:solidFill>
              </a:defRPr>
            </a:lvl4pPr>
            <a:lvl5pPr marL="806867" indent="-194713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345383" y="1555751"/>
            <a:ext cx="5264727" cy="4639235"/>
          </a:xfrm>
        </p:spPr>
        <p:txBody>
          <a:bodyPr/>
          <a:lstStyle>
            <a:lvl1pPr>
              <a:lnSpc>
                <a:spcPts val="1588"/>
              </a:lnSpc>
              <a:spcAft>
                <a:spcPts val="529"/>
              </a:spcAft>
              <a:defRPr sz="1324"/>
            </a:lvl1pPr>
            <a:lvl2pPr>
              <a:lnSpc>
                <a:spcPts val="1588"/>
              </a:lnSpc>
              <a:spcAft>
                <a:spcPts val="529"/>
              </a:spcAft>
              <a:defRPr sz="1324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588"/>
              </a:lnSpc>
              <a:defRPr sz="1324"/>
            </a:lvl3pPr>
            <a:lvl4pPr>
              <a:lnSpc>
                <a:spcPts val="1588"/>
              </a:lnSpc>
              <a:spcAft>
                <a:spcPts val="265"/>
              </a:spcAft>
              <a:defRPr sz="1324">
                <a:solidFill>
                  <a:schemeClr val="tx1"/>
                </a:solidFill>
              </a:defRPr>
            </a:lvl4pPr>
            <a:lvl5pPr>
              <a:defRPr sz="1324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83165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L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-1"/>
            <a:ext cx="12192000" cy="127534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93819" y="564776"/>
            <a:ext cx="8866909" cy="403412"/>
          </a:xfrm>
        </p:spPr>
        <p:txBody>
          <a:bodyPr>
            <a:normAutofit/>
          </a:bodyPr>
          <a:lstStyle>
            <a:lvl1pPr>
              <a:defRPr sz="2647" b="1">
                <a:solidFill>
                  <a:srgbClr val="FABE0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207317"/>
            <a:ext cx="1385455" cy="95573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8A858A-EDC7-4456-B905-4F690A2B2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35316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L blank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12192000" cy="122464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93819" y="359107"/>
            <a:ext cx="8866909" cy="403412"/>
          </a:xfrm>
        </p:spPr>
        <p:txBody>
          <a:bodyPr>
            <a:normAutofit/>
          </a:bodyPr>
          <a:lstStyle>
            <a:lvl1pPr>
              <a:defRPr sz="2647" b="1">
                <a:solidFill>
                  <a:srgbClr val="FABE0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08" y="134455"/>
            <a:ext cx="1236117" cy="8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524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RL w/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12192000" cy="122464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93819" y="359107"/>
            <a:ext cx="8866909" cy="403412"/>
          </a:xfrm>
        </p:spPr>
        <p:txBody>
          <a:bodyPr>
            <a:normAutofit/>
          </a:bodyPr>
          <a:lstStyle>
            <a:lvl1pPr>
              <a:defRPr sz="2647" b="1">
                <a:solidFill>
                  <a:srgbClr val="FABE0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08" y="134455"/>
            <a:ext cx="1236117" cy="85271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C58FF34-CD15-4E8C-A32C-84D805239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6852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Blu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40"/>
          <p:cNvSpPr/>
          <p:nvPr userDrawn="1"/>
        </p:nvSpPr>
        <p:spPr>
          <a:xfrm>
            <a:off x="0" y="4840951"/>
            <a:ext cx="12192000" cy="2017061"/>
          </a:xfrm>
          <a:prstGeom prst="rect">
            <a:avLst/>
          </a:prstGeom>
          <a:solidFill>
            <a:srgbClr val="001236"/>
          </a:solidFill>
          <a:ln w="3175">
            <a:solidFill>
              <a:srgbClr val="001746"/>
            </a:solidFill>
            <a:miter/>
          </a:ln>
        </p:spPr>
        <p:txBody>
          <a:bodyPr lIns="27931" tIns="27931" rIns="27931" bIns="27931" anchor="ctr"/>
          <a:lstStyle/>
          <a:p>
            <a:pPr algn="ctr" defTabSz="558497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012" dirty="0">
              <a:latin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4183" y="2283038"/>
            <a:ext cx="11083637" cy="2420471"/>
          </a:xfrm>
        </p:spPr>
        <p:txBody>
          <a:bodyPr anchor="t">
            <a:noAutofit/>
          </a:bodyPr>
          <a:lstStyle>
            <a:lvl1pPr>
              <a:lnSpc>
                <a:spcPct val="110000"/>
              </a:lnSpc>
              <a:defRPr sz="4932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4187" y="5235107"/>
            <a:ext cx="6178362" cy="1353963"/>
          </a:xfr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518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0" indent="0">
              <a:lnSpc>
                <a:spcPct val="110000"/>
              </a:lnSpc>
              <a:spcAft>
                <a:spcPts val="0"/>
              </a:spcAft>
              <a:buNone/>
              <a:defRPr sz="1518" b="1">
                <a:solidFill>
                  <a:srgbClr val="FABD09"/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518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ts val="2811"/>
              </a:lnSpc>
              <a:spcAft>
                <a:spcPts val="1917"/>
              </a:spcAft>
              <a:defRPr sz="2403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853570" y="5235107"/>
            <a:ext cx="3237952" cy="1353963"/>
          </a:xfrm>
        </p:spPr>
        <p:txBody>
          <a:bodyPr anchor="b"/>
          <a:lstStyle>
            <a:lvl1pPr marL="0" indent="0" algn="r">
              <a:lnSpc>
                <a:spcPct val="110000"/>
              </a:lnSpc>
              <a:spcAft>
                <a:spcPts val="0"/>
              </a:spcAft>
              <a:buFontTx/>
              <a:buNone/>
              <a:defRPr sz="1518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5821" indent="0" algn="r">
              <a:lnSpc>
                <a:spcPct val="110000"/>
              </a:lnSpc>
              <a:spcAft>
                <a:spcPts val="0"/>
              </a:spcAft>
              <a:buFontTx/>
              <a:buNone/>
              <a:defRPr sz="1518" b="1">
                <a:solidFill>
                  <a:srgbClr val="FABD09"/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algn="r">
              <a:lnSpc>
                <a:spcPct val="110000"/>
              </a:lnSpc>
              <a:spcAft>
                <a:spcPts val="0"/>
              </a:spcAft>
              <a:buFontTx/>
              <a:buNone/>
              <a:defRPr sz="1518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ts val="2811"/>
              </a:lnSpc>
              <a:spcAft>
                <a:spcPts val="1917"/>
              </a:spcAft>
              <a:defRPr sz="2403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2" name="Picture 1" descr="NRL_logo_Revers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8" y="448583"/>
            <a:ext cx="1599923" cy="1068922"/>
          </a:xfrm>
          <a:prstGeom prst="rect">
            <a:avLst/>
          </a:prstGeom>
        </p:spPr>
      </p:pic>
      <p:pic>
        <p:nvPicPr>
          <p:cNvPr id="10" name="PPD-Logo-highres new color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86256" y="5235101"/>
            <a:ext cx="1351580" cy="13515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634114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009EC-1941-4291-B8D4-F3258F275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4A2E1-73C6-4029-B659-3C10F6CDC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3EA6-C48B-42B3-8911-66E238E7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DCB2F-16B7-4873-9229-8A2B6C05F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4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28FD5-651D-4A33-AF03-9823B3F87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59707D-0580-4C55-89CD-9198D951C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F018B-A90C-4145-A269-0902035B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28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C1D3-25C9-4EA9-827B-11AFC7F0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4BF1D-054C-4F4A-BE2A-2BB8DB282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DE428-5D97-4FC3-8A28-D90FE8EF0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130A55-5C1B-4CDC-9EAD-B4E44A5C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4C287C-9BDB-4B92-885B-6E55B64F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BE794-0226-4F9E-98EB-7C1631A6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03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A46A-6173-4D72-A5A9-2F51FD43B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1387D9-8C18-48E2-9314-FF14C21FD7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B7DB0-EC80-4842-AE9F-DD721A706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1E259-7783-4D2A-8D8A-49241EAF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A9169-1C90-473A-9753-E1C4A44FC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A893E-D46C-4FDC-89ED-C5A95206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00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D21A63-3E1F-4452-9E40-F3B5A0FD4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BCE94-2099-4462-B30A-27600748F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F8EE2-0C50-477E-89A4-829A1969D9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4DD3F-F330-4C85-BBCA-C8614D89A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15151-ADEF-4410-B0F0-E8EC934F4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2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  <p:sldLayoutId id="214748374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EC39D-9185-47EC-A5BF-D101E70B1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A4118-DB23-4299-9CAD-278CE3553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E2B9C-72B1-4C71-AF03-130532346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35981-5B5B-4BB3-AE8C-CE0866141A2C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19AF6-9E14-442A-ADDE-EBD3CCA67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4C50B-EFE5-4EE7-BBD6-ACEC630E8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5598B-B850-406E-9247-5509A41F8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0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64273"/>
            <a:ext cx="10503101" cy="887894"/>
          </a:xfrm>
          <a:prstGeom prst="rect">
            <a:avLst/>
          </a:prstGeom>
        </p:spPr>
        <p:txBody>
          <a:bodyPr vert="horz" lIns="72089" tIns="36045" rIns="72089" bIns="3604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3" y="6356367"/>
            <a:ext cx="1906023" cy="365125"/>
          </a:xfrm>
          <a:prstGeom prst="rect">
            <a:avLst/>
          </a:prstGeom>
        </p:spPr>
        <p:txBody>
          <a:bodyPr vert="horz" lIns="72089" tIns="36045" rIns="72089" bIns="36045" rtlCol="0" anchor="ctr"/>
          <a:lstStyle>
            <a:lvl1pPr algn="l">
              <a:defRPr sz="1391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E511D9BF-013D-3B41-B2B2-4E1E830BD00B}" type="datetime1">
              <a:rPr lang="en-US" smtClean="0"/>
              <a:pPr/>
              <a:t>12/19/2023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7158" y="6356367"/>
            <a:ext cx="7017691" cy="365125"/>
          </a:xfrm>
          <a:prstGeom prst="rect">
            <a:avLst/>
          </a:prstGeom>
        </p:spPr>
        <p:txBody>
          <a:bodyPr vert="horz" lIns="72089" tIns="36045" rIns="72089" bIns="36045" rtlCol="0" anchor="ctr"/>
          <a:lstStyle>
            <a:lvl1pPr algn="ctr">
              <a:defRPr sz="1391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Code 6700 – Presentation 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79854" y="6356367"/>
            <a:ext cx="1902547" cy="365125"/>
          </a:xfrm>
          <a:prstGeom prst="rect">
            <a:avLst/>
          </a:prstGeom>
        </p:spPr>
        <p:txBody>
          <a:bodyPr vert="horz" lIns="72089" tIns="36045" rIns="72089" bIns="36045" rtlCol="0" anchor="ctr"/>
          <a:lstStyle>
            <a:lvl1pPr algn="r">
              <a:defRPr sz="1391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A83DDC34-D481-2744-812B-2FCD98088C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530" y="53397"/>
            <a:ext cx="889694" cy="10547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Line 2"/>
          <p:cNvSpPr>
            <a:spLocks noChangeShapeType="1"/>
          </p:cNvSpPr>
          <p:nvPr userDrawn="1"/>
        </p:nvSpPr>
        <p:spPr bwMode="auto">
          <a:xfrm flipV="1">
            <a:off x="5" y="1022828"/>
            <a:ext cx="11112701" cy="0"/>
          </a:xfrm>
          <a:prstGeom prst="line">
            <a:avLst/>
          </a:prstGeom>
          <a:noFill/>
          <a:ln w="38100" cmpd="sng">
            <a:solidFill>
              <a:srgbClr val="142956"/>
            </a:solidFill>
            <a:round/>
            <a:headEnd/>
            <a:tailEnd/>
          </a:ln>
          <a:effectLst/>
        </p:spPr>
        <p:txBody>
          <a:bodyPr wrap="none" lIns="91166" tIns="45584" rIns="91166" bIns="45584" anchor="ctr"/>
          <a:lstStyle/>
          <a:p>
            <a:pPr>
              <a:defRPr/>
            </a:pPr>
            <a:endParaRPr lang="en-US" sz="1770" dirty="0">
              <a:latin typeface="Tahoma" charset="0"/>
              <a:ea typeface="+mn-ea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7152"/>
            <a:ext cx="10972800" cy="4909021"/>
          </a:xfrm>
          <a:prstGeom prst="rect">
            <a:avLst/>
          </a:prstGeom>
        </p:spPr>
        <p:txBody>
          <a:bodyPr vert="horz" lIns="72089" tIns="36045" rIns="72089" bIns="3604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18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9" r:id="rId9"/>
  </p:sldLayoutIdLst>
  <p:hf hdr="0"/>
  <p:txStyles>
    <p:titleStyle>
      <a:lvl1pPr algn="l" defTabSz="455734" rtl="0" eaLnBrk="1" latinLnBrk="0" hangingPunct="1">
        <a:spcBef>
          <a:spcPct val="0"/>
        </a:spcBef>
        <a:buNone/>
        <a:defRPr sz="2403" b="0" i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205714" indent="-205714" algn="l" defTabSz="455734" rtl="0" eaLnBrk="1" latinLnBrk="0" hangingPunct="1">
        <a:spcBef>
          <a:spcPct val="20000"/>
        </a:spcBef>
        <a:buFont typeface="Arial"/>
        <a:buChar char="•"/>
        <a:tabLst/>
        <a:defRPr sz="2023" b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  <a:lvl2pPr marL="552261" indent="-231032" algn="l" defTabSz="455734" rtl="0" eaLnBrk="1" latinLnBrk="0" hangingPunct="1">
        <a:spcBef>
          <a:spcPct val="20000"/>
        </a:spcBef>
        <a:buFont typeface="Arial"/>
        <a:buChar char="–"/>
        <a:tabLst/>
        <a:defRPr sz="1770" b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2pPr>
      <a:lvl3pPr marL="827601" indent="-172483" algn="l" defTabSz="455734" rtl="0" eaLnBrk="1" latinLnBrk="0" hangingPunct="1">
        <a:spcBef>
          <a:spcPct val="20000"/>
        </a:spcBef>
        <a:buFont typeface="Arial"/>
        <a:buChar char="•"/>
        <a:tabLst/>
        <a:defRPr sz="1770" b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3pPr>
      <a:lvl4pPr marL="1172566" indent="-286418" algn="l" defTabSz="455734" rtl="0" eaLnBrk="1" latinLnBrk="0" hangingPunct="1">
        <a:spcBef>
          <a:spcPct val="20000"/>
        </a:spcBef>
        <a:buFont typeface="Arial"/>
        <a:buChar char="–"/>
        <a:tabLst/>
        <a:defRPr sz="1770" b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4pPr>
      <a:lvl5pPr marL="1460564" indent="-229452" algn="l" defTabSz="455734" rtl="0" eaLnBrk="1" latinLnBrk="0" hangingPunct="1">
        <a:spcBef>
          <a:spcPct val="20000"/>
        </a:spcBef>
        <a:buFont typeface="Arial"/>
        <a:buChar char="»"/>
        <a:tabLst/>
        <a:defRPr sz="1770" b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5pPr>
      <a:lvl6pPr marL="2506536" indent="-227866" algn="l" defTabSz="455734" rtl="0" eaLnBrk="1" latinLnBrk="0" hangingPunct="1">
        <a:spcBef>
          <a:spcPct val="20000"/>
        </a:spcBef>
        <a:buFont typeface="Arial"/>
        <a:buChar char="•"/>
        <a:defRPr sz="2023" kern="1200">
          <a:solidFill>
            <a:schemeClr val="tx1"/>
          </a:solidFill>
          <a:latin typeface="+mn-lt"/>
          <a:ea typeface="+mn-ea"/>
          <a:cs typeface="+mn-cs"/>
        </a:defRPr>
      </a:lvl6pPr>
      <a:lvl7pPr marL="2962271" indent="-227866" algn="l" defTabSz="455734" rtl="0" eaLnBrk="1" latinLnBrk="0" hangingPunct="1">
        <a:spcBef>
          <a:spcPct val="20000"/>
        </a:spcBef>
        <a:buFont typeface="Arial"/>
        <a:buChar char="•"/>
        <a:defRPr sz="2023" kern="1200">
          <a:solidFill>
            <a:schemeClr val="tx1"/>
          </a:solidFill>
          <a:latin typeface="+mn-lt"/>
          <a:ea typeface="+mn-ea"/>
          <a:cs typeface="+mn-cs"/>
        </a:defRPr>
      </a:lvl7pPr>
      <a:lvl8pPr marL="3418003" indent="-227866" algn="l" defTabSz="455734" rtl="0" eaLnBrk="1" latinLnBrk="0" hangingPunct="1">
        <a:spcBef>
          <a:spcPct val="20000"/>
        </a:spcBef>
        <a:buFont typeface="Arial"/>
        <a:buChar char="•"/>
        <a:defRPr sz="2023" kern="1200">
          <a:solidFill>
            <a:schemeClr val="tx1"/>
          </a:solidFill>
          <a:latin typeface="+mn-lt"/>
          <a:ea typeface="+mn-ea"/>
          <a:cs typeface="+mn-cs"/>
        </a:defRPr>
      </a:lvl8pPr>
      <a:lvl9pPr marL="3873737" indent="-227866" algn="l" defTabSz="455734" rtl="0" eaLnBrk="1" latinLnBrk="0" hangingPunct="1">
        <a:spcBef>
          <a:spcPct val="20000"/>
        </a:spcBef>
        <a:buFont typeface="Arial"/>
        <a:buChar char="•"/>
        <a:defRPr sz="20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734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1pPr>
      <a:lvl2pPr marL="455734" algn="l" defTabSz="455734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911466" algn="l" defTabSz="455734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3pPr>
      <a:lvl4pPr marL="1367201" algn="l" defTabSz="455734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4pPr>
      <a:lvl5pPr marL="1822936" algn="l" defTabSz="455734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5pPr>
      <a:lvl6pPr marL="2278669" algn="l" defTabSz="455734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6pPr>
      <a:lvl7pPr marL="2734403" algn="l" defTabSz="455734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7pPr>
      <a:lvl8pPr marL="3190134" algn="l" defTabSz="455734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8pPr>
      <a:lvl9pPr marL="3645871" algn="l" defTabSz="455734" rtl="0" eaLnBrk="1" latinLnBrk="0" hangingPunct="1">
        <a:defRPr sz="1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82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9" r:id="rId4"/>
    <p:sldLayoutId id="2147483710" r:id="rId5"/>
    <p:sldLayoutId id="214748371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D21A63-3E1F-4452-9E40-F3B5A0FD4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BCE94-2099-4462-B30A-27600748F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F8EE2-0C50-477E-89A4-829A1969D9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DF068-9BFA-4EBF-8DCF-9F40D4E64932}" type="datetimeFigureOut">
              <a:rPr lang="en-US" smtClean="0"/>
              <a:t>12/19/2023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4DD3F-F330-4C85-BBCA-C8614D89A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15151-ADEF-4410-B0F0-E8EC934F4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CB4B6-23F4-41D8-AE1C-324C60E293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4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4" r:id="rId15"/>
    <p:sldLayoutId id="214748374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nergy.gov/articles/doe-announces-42-million-inertial-fusion-energy-hubs" TargetMode="Externa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69162" y="5143441"/>
            <a:ext cx="6153041" cy="1353963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10000"/>
              </a:lnSpc>
            </a:pPr>
            <a:r>
              <a:rPr lang="en-US" sz="1897" dirty="0">
                <a:solidFill>
                  <a:schemeClr val="bg1"/>
                </a:solidFill>
              </a:rPr>
              <a:t>Presented by Max Karasik on behalf of</a:t>
            </a:r>
          </a:p>
          <a:p>
            <a:pPr>
              <a:lnSpc>
                <a:spcPct val="110000"/>
              </a:lnSpc>
            </a:pPr>
            <a:r>
              <a:rPr lang="en-US" sz="1897" dirty="0"/>
              <a:t>The Laser Plasma Branch,</a:t>
            </a:r>
          </a:p>
          <a:p>
            <a:pPr>
              <a:lnSpc>
                <a:spcPct val="110000"/>
              </a:lnSpc>
            </a:pPr>
            <a:r>
              <a:rPr lang="en-US" sz="1897" dirty="0"/>
              <a:t>Plasma Physics Division</a:t>
            </a:r>
          </a:p>
          <a:p>
            <a:pPr>
              <a:lnSpc>
                <a:spcPct val="110000"/>
              </a:lnSpc>
            </a:pPr>
            <a:r>
              <a:rPr lang="en-US" sz="1897" dirty="0"/>
              <a:t>US Naval Research Laboratory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9688" y="6519446"/>
            <a:ext cx="7716344" cy="338554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34" charset="0"/>
                <a:ea typeface="ＭＳ Ｐゴシック" pitchFamily="34" charset="-128"/>
              </a:rPr>
              <a:t>DISTRIBUTION STATEMENT A. Approved for public release: distribution unlimited.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026CA68-1055-4325-8E47-DE65F85828DD}"/>
              </a:ext>
            </a:extLst>
          </p:cNvPr>
          <p:cNvSpPr txBox="1">
            <a:spLocks/>
          </p:cNvSpPr>
          <p:nvPr/>
        </p:nvSpPr>
        <p:spPr>
          <a:xfrm>
            <a:off x="1490471" y="1928893"/>
            <a:ext cx="9856040" cy="15001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932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spcAft>
                <a:spcPts val="1897"/>
              </a:spcAft>
            </a:pPr>
            <a:r>
              <a:rPr lang="en-US" sz="2800" dirty="0">
                <a:solidFill>
                  <a:srgbClr val="FFC000"/>
                </a:solidFill>
              </a:rPr>
              <a:t>An outlook on laser fusion: </a:t>
            </a:r>
            <a:br>
              <a:rPr lang="en-US" sz="2800" dirty="0">
                <a:solidFill>
                  <a:srgbClr val="FFC000"/>
                </a:solidFill>
              </a:rPr>
            </a:br>
            <a:r>
              <a:rPr lang="en-US" sz="2800" dirty="0">
                <a:solidFill>
                  <a:srgbClr val="FFC000"/>
                </a:solidFill>
              </a:rPr>
              <a:t>Focusing on science and enabling future progress</a:t>
            </a:r>
            <a:endParaRPr lang="en-US" sz="2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5820E-C453-4C52-B63F-65A228CD0C2A}"/>
              </a:ext>
            </a:extLst>
          </p:cNvPr>
          <p:cNvSpPr txBox="1"/>
          <p:nvPr/>
        </p:nvSpPr>
        <p:spPr>
          <a:xfrm>
            <a:off x="4239840" y="4165186"/>
            <a:ext cx="7850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ea typeface="ＭＳ Ｐゴシック" pitchFamily="34" charset="-128"/>
              </a:rPr>
              <a:t>FUSION POWER ASS0CIATES 44th Annual Meeting</a:t>
            </a:r>
          </a:p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ea typeface="ＭＳ Ｐゴシック" pitchFamily="34" charset="-128"/>
              </a:rPr>
              <a:t>December 20th, 2023, Washington DC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62DA22-C040-4506-B342-FBF4199EB255}"/>
              </a:ext>
            </a:extLst>
          </p:cNvPr>
          <p:cNvSpPr/>
          <p:nvPr/>
        </p:nvSpPr>
        <p:spPr>
          <a:xfrm>
            <a:off x="277870" y="4130041"/>
            <a:ext cx="6372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Calibri"/>
                <a:ea typeface="ＭＳ Ｐゴシック" pitchFamily="34" charset="-128"/>
              </a:rPr>
              <a:t>Work supported by US DoE/NNSA</a:t>
            </a:r>
            <a:endParaRPr lang="en-US" sz="2400" b="1" dirty="0">
              <a:solidFill>
                <a:schemeClr val="bg1"/>
              </a:solidFill>
              <a:latin typeface="Helvetic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67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413DA7-0270-40AD-9A46-464406A5E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237" y="1479155"/>
            <a:ext cx="2211911" cy="1967739"/>
          </a:xfrm>
          <a:prstGeom prst="rect">
            <a:avLst/>
          </a:prstGeom>
        </p:spPr>
      </p:pic>
      <p:pic>
        <p:nvPicPr>
          <p:cNvPr id="10" name="Screen Shot 2022-04-29 at 5.35.52 PM.png" descr="Screen Shot 2022-04-29 at 5.35.52 PM.png">
            <a:extLst>
              <a:ext uri="{FF2B5EF4-FFF2-40B4-BE49-F238E27FC236}">
                <a16:creationId xmlns:a16="http://schemas.microsoft.com/office/drawing/2014/main" id="{A134A397-541F-4916-8E7F-5BF124AE0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740" y="3801269"/>
            <a:ext cx="2334110" cy="223075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DA83E610-8B8B-4EDE-9FC7-B06193324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800" b="0" kern="0" dirty="0">
                <a:solidFill>
                  <a:srgbClr val="FFC000"/>
                </a:solidFill>
                <a:latin typeface="Helvetica Neue"/>
                <a:sym typeface="Helvetica Neue"/>
              </a:rPr>
              <a:t>High yields (10’s-100’s MJ) are possible in conventional direct drive designs using </a:t>
            </a:r>
            <a:br>
              <a:rPr lang="en-US" sz="1800" b="0" kern="0" dirty="0">
                <a:solidFill>
                  <a:srgbClr val="FFC000"/>
                </a:solidFill>
                <a:latin typeface="Helvetica Neue"/>
                <a:sym typeface="Helvetica Neue"/>
              </a:rPr>
            </a:br>
            <a:r>
              <a:rPr lang="en-US" sz="1800" b="0" kern="0" dirty="0">
                <a:solidFill>
                  <a:srgbClr val="FFC000"/>
                </a:solidFill>
                <a:latin typeface="Helvetica Neue"/>
                <a:sym typeface="Helvetica Neue"/>
              </a:rPr>
              <a:t>sub-MJ of ArF laser light with focal zooming - even higher yields with shock ignition</a:t>
            </a:r>
            <a:endParaRPr lang="en-US" sz="1600" b="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48CF5F-008F-4E98-9E87-8AE07D49FA29}"/>
              </a:ext>
            </a:extLst>
          </p:cNvPr>
          <p:cNvSpPr txBox="1"/>
          <p:nvPr/>
        </p:nvSpPr>
        <p:spPr>
          <a:xfrm>
            <a:off x="221851" y="5232086"/>
            <a:ext cx="824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/>
              <a:t>High yields at &lt; 1 MJ laser energy with two different designs indicate robust physics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F2DF06-82E8-43C3-9115-712611278B9F}"/>
              </a:ext>
            </a:extLst>
          </p:cNvPr>
          <p:cNvSpPr txBox="1"/>
          <p:nvPr/>
        </p:nvSpPr>
        <p:spPr>
          <a:xfrm>
            <a:off x="216976" y="5662692"/>
            <a:ext cx="845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 smtClean="0"/>
              <a:t>Increased coupling and higher drive pressure with short wavelength gives higher yield</a:t>
            </a:r>
            <a:endParaRPr lang="en-US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F38F08-BC34-49BC-858A-00B1EF19CD4B}"/>
              </a:ext>
            </a:extLst>
          </p:cNvPr>
          <p:cNvSpPr txBox="1"/>
          <p:nvPr/>
        </p:nvSpPr>
        <p:spPr>
          <a:xfrm>
            <a:off x="10800590" y="1674674"/>
            <a:ext cx="1304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Low-aspect ratio shell:</a:t>
            </a:r>
          </a:p>
          <a:p>
            <a:r>
              <a:rPr lang="en-US" dirty="0"/>
              <a:t>Robust against hydro instability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6989D8-A05B-4C21-8511-D82838E3032A}"/>
              </a:ext>
            </a:extLst>
          </p:cNvPr>
          <p:cNvSpPr txBox="1"/>
          <p:nvPr/>
        </p:nvSpPr>
        <p:spPr>
          <a:xfrm>
            <a:off x="8643208" y="6448341"/>
            <a:ext cx="354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J. Schmitt, </a:t>
            </a:r>
            <a:r>
              <a:rPr lang="en-US" i="1" dirty="0"/>
              <a:t>PoP</a:t>
            </a:r>
            <a:r>
              <a:rPr lang="en-US" dirty="0"/>
              <a:t> 30, 012702 (2023)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C4B41C-CDB1-4DD0-A2CA-35772B973E55}"/>
              </a:ext>
            </a:extLst>
          </p:cNvPr>
          <p:cNvGrpSpPr/>
          <p:nvPr/>
        </p:nvGrpSpPr>
        <p:grpSpPr>
          <a:xfrm>
            <a:off x="0" y="1341904"/>
            <a:ext cx="4206661" cy="3659687"/>
            <a:chOff x="0" y="1341904"/>
            <a:chExt cx="4206661" cy="365968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D0D75E4-B113-415C-A151-98ACF99B6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341904"/>
              <a:ext cx="4206661" cy="3659687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2870BD-6F93-4DD6-96E6-5A9997D01A64}"/>
                </a:ext>
              </a:extLst>
            </p:cNvPr>
            <p:cNvCxnSpPr/>
            <p:nvPr/>
          </p:nvCxnSpPr>
          <p:spPr>
            <a:xfrm>
              <a:off x="1833563" y="1914713"/>
              <a:ext cx="0" cy="256032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C7A531E-BF5D-4BF6-8011-DDC990F067C5}"/>
              </a:ext>
            </a:extLst>
          </p:cNvPr>
          <p:cNvGrpSpPr/>
          <p:nvPr/>
        </p:nvGrpSpPr>
        <p:grpSpPr>
          <a:xfrm>
            <a:off x="4017768" y="1357916"/>
            <a:ext cx="3958429" cy="3627661"/>
            <a:chOff x="4017768" y="1357916"/>
            <a:chExt cx="3958429" cy="36276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7227967-0494-40EC-8D3F-FA5D36A8C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7768" y="1357916"/>
              <a:ext cx="3958429" cy="3627661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44F5ED3-2172-4B94-A7D8-5BADC6CB14C7}"/>
                </a:ext>
              </a:extLst>
            </p:cNvPr>
            <p:cNvCxnSpPr/>
            <p:nvPr/>
          </p:nvCxnSpPr>
          <p:spPr>
            <a:xfrm>
              <a:off x="5821680" y="1871472"/>
              <a:ext cx="0" cy="256032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983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C790A6C4-EF27-4774-8C5E-D2CBB45472E2}"/>
              </a:ext>
            </a:extLst>
          </p:cNvPr>
          <p:cNvSpPr txBox="1"/>
          <p:nvPr/>
        </p:nvSpPr>
        <p:spPr>
          <a:xfrm>
            <a:off x="431373" y="4808369"/>
            <a:ext cx="1110953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72148" indent="-272148" defTabSz="870875">
              <a:spcAft>
                <a:spcPts val="476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includes </a:t>
            </a:r>
            <a:r>
              <a:rPr lang="en-US" sz="2000" dirty="0">
                <a:solidFill>
                  <a:prstClr val="black"/>
                </a:solidFill>
              </a:rPr>
              <a:t>effects of laser imprint and target surface </a:t>
            </a:r>
            <a:r>
              <a:rPr lang="en-US" sz="2000" dirty="0" smtClean="0">
                <a:solidFill>
                  <a:prstClr val="black"/>
                </a:solidFill>
              </a:rPr>
              <a:t>roughness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70E3FD-EA77-4E92-9A20-F7018139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9" y="359107"/>
            <a:ext cx="9034458" cy="4034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Sub-MJ </a:t>
            </a:r>
            <a:r>
              <a:rPr lang="en-US" dirty="0"/>
              <a:t>ArF laser and shock ignition maintain high </a:t>
            </a:r>
            <a:r>
              <a:rPr lang="en-US" dirty="0" smtClean="0"/>
              <a:t>yield in 2D simulations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8616" y="5938116"/>
            <a:ext cx="11235048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Higher drive pressure allowed by ArF -&gt; lower aspect ratio -&gt; more stable implosions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585684" y="1453133"/>
            <a:ext cx="10749634" cy="3528880"/>
            <a:chOff x="573544" y="1319166"/>
            <a:chExt cx="10749634" cy="352888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1805A2-7204-4831-91C1-78BDC9FDCE30}"/>
                </a:ext>
              </a:extLst>
            </p:cNvPr>
            <p:cNvSpPr txBox="1"/>
            <p:nvPr/>
          </p:nvSpPr>
          <p:spPr>
            <a:xfrm>
              <a:off x="7823117" y="4478714"/>
              <a:ext cx="3500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A. J.Schmitt, </a:t>
              </a:r>
              <a:r>
                <a:rPr lang="en-US" i="1" dirty="0"/>
                <a:t>PoP</a:t>
              </a:r>
              <a:r>
                <a:rPr lang="en-US" dirty="0"/>
                <a:t> 30, 012702 (2023)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73544" y="1319166"/>
              <a:ext cx="10623213" cy="3181606"/>
              <a:chOff x="573544" y="1258707"/>
              <a:chExt cx="10623213" cy="318160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9597957-E795-461D-BF46-56B0AB0FC2A8}"/>
                  </a:ext>
                </a:extLst>
              </p:cNvPr>
              <p:cNvGrpSpPr/>
              <p:nvPr/>
            </p:nvGrpSpPr>
            <p:grpSpPr>
              <a:xfrm>
                <a:off x="573544" y="1784555"/>
                <a:ext cx="10623213" cy="2655758"/>
                <a:chOff x="573544" y="2279872"/>
                <a:chExt cx="10623213" cy="2655758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532953E1-D38F-4355-8717-FDA8538B60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73544" y="2279872"/>
                  <a:ext cx="10623213" cy="2292027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C5651E1-0F33-4542-A353-B61BC9B696B6}"/>
                    </a:ext>
                  </a:extLst>
                </p:cNvPr>
                <p:cNvSpPr txBox="1"/>
                <p:nvPr/>
              </p:nvSpPr>
              <p:spPr>
                <a:xfrm>
                  <a:off x="3018790" y="4579507"/>
                  <a:ext cx="1302216" cy="356123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defTabSz="870875"/>
                  <a:r>
                    <a:rPr lang="en-US" sz="1714" dirty="0">
                      <a:solidFill>
                        <a:prstClr val="black"/>
                      </a:solidFill>
                      <a:latin typeface="Tahoma"/>
                    </a:rPr>
                    <a:t>Time   </a:t>
                  </a:r>
                </a:p>
              </p:txBody>
            </p:sp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DAE847EF-4FD0-45D7-A03D-E428136367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3325" y="4738518"/>
                  <a:ext cx="4810125" cy="11442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ED80838D-F1B6-4F6D-919C-1C568C9DBD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13103" y="2553573"/>
                  <a:ext cx="0" cy="1705918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C9440B0-3085-4BF1-886B-969DF569C752}"/>
                    </a:ext>
                  </a:extLst>
                </p:cNvPr>
                <p:cNvSpPr txBox="1"/>
                <p:nvPr/>
              </p:nvSpPr>
              <p:spPr>
                <a:xfrm>
                  <a:off x="1813103" y="2759858"/>
                  <a:ext cx="863396" cy="6199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870875"/>
                  <a:r>
                    <a:rPr lang="en-US" sz="1714" dirty="0">
                      <a:solidFill>
                        <a:prstClr val="black"/>
                      </a:solidFill>
                      <a:latin typeface="Tahoma"/>
                    </a:rPr>
                    <a:t>0.6 mm</a:t>
                  </a:r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F650F8A3-E47A-4189-9B8D-081C130C0B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34891" y="2838125"/>
                  <a:ext cx="0" cy="1028917"/>
                </a:xfrm>
                <a:prstGeom prst="straightConnector1">
                  <a:avLst/>
                </a:prstGeom>
                <a:ln w="38100"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FF399C6-C7AB-4510-A7E5-843103B66B1E}"/>
                    </a:ext>
                  </a:extLst>
                </p:cNvPr>
                <p:cNvSpPr txBox="1"/>
                <p:nvPr/>
              </p:nvSpPr>
              <p:spPr>
                <a:xfrm>
                  <a:off x="9923144" y="2615912"/>
                  <a:ext cx="849076" cy="6199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870875"/>
                  <a:r>
                    <a:rPr lang="en-US" sz="1714" dirty="0">
                      <a:solidFill>
                        <a:prstClr val="black"/>
                      </a:solidFill>
                      <a:latin typeface="Tahoma"/>
                    </a:rPr>
                    <a:t>0.12 mm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CBEC83B-1B6C-46EF-8CD0-618D6CD0A6C9}"/>
                    </a:ext>
                  </a:extLst>
                </p:cNvPr>
                <p:cNvSpPr txBox="1"/>
                <p:nvPr/>
              </p:nvSpPr>
              <p:spPr>
                <a:xfrm>
                  <a:off x="8910305" y="4000688"/>
                  <a:ext cx="1514489" cy="3561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870875"/>
                  <a:r>
                    <a:rPr lang="en-US" sz="1714" dirty="0">
                      <a:solidFill>
                        <a:srgbClr val="FFFF00"/>
                      </a:solidFill>
                      <a:latin typeface="Tahoma"/>
                    </a:rPr>
                    <a:t>temperature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FBD3F27-36E8-41E8-A00C-7AC1C789CA8E}"/>
                    </a:ext>
                  </a:extLst>
                </p:cNvPr>
                <p:cNvSpPr txBox="1"/>
                <p:nvPr/>
              </p:nvSpPr>
              <p:spPr>
                <a:xfrm>
                  <a:off x="9196939" y="2375511"/>
                  <a:ext cx="941220" cy="3561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870875"/>
                  <a:r>
                    <a:rPr lang="en-US" sz="1714" dirty="0">
                      <a:solidFill>
                        <a:prstClr val="black"/>
                      </a:solidFill>
                      <a:latin typeface="Tahoma"/>
                    </a:rPr>
                    <a:t>density </a:t>
                  </a: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1896922" y="1258707"/>
                <a:ext cx="8947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Aspect ratio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3.7 pellet, ArF shock ignition: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61 </a:t>
                </a:r>
                <a:r>
                  <a:rPr lang="en-US" dirty="0">
                    <a:solidFill>
                      <a:srgbClr val="C00000"/>
                    </a:solidFill>
                  </a:rPr>
                  <a:t>MJ</a:t>
                </a:r>
                <a:r>
                  <a:rPr lang="en-US" dirty="0">
                    <a:solidFill>
                      <a:prstClr val="black"/>
                    </a:solidFill>
                  </a:rPr>
                  <a:t> yield with </a:t>
                </a:r>
                <a:r>
                  <a:rPr lang="en-US" dirty="0">
                    <a:solidFill>
                      <a:srgbClr val="C00000"/>
                    </a:solidFill>
                  </a:rPr>
                  <a:t>411 kJ </a:t>
                </a:r>
                <a:r>
                  <a:rPr lang="en-US" dirty="0">
                    <a:solidFill>
                      <a:prstClr val="black"/>
                    </a:solidFill>
                  </a:rPr>
                  <a:t>of laser energy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dirty="0" smtClean="0"/>
                  <a:t>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552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>
            <a:extLst>
              <a:ext uri="{FF2B5EF4-FFF2-40B4-BE49-F238E27FC236}">
                <a16:creationId xmlns:a16="http://schemas.microsoft.com/office/drawing/2014/main" id="{3A388600-E2C3-434C-9512-7B6D631BC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096" y="2073089"/>
            <a:ext cx="4670394" cy="3050518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C786F4BD-07DD-475B-9B54-D617B9FD8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9" r="1055"/>
          <a:stretch/>
        </p:blipFill>
        <p:spPr>
          <a:xfrm>
            <a:off x="7741178" y="1928545"/>
            <a:ext cx="4360964" cy="3339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ED7C13-BEA1-473F-9400-7BE1342B4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With broadband &amp; deep UV ArF laser,  higher LPI thresholds and high absorption allow target to be driven at higher pressure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7783AF7-2BF0-4C79-B6CA-3482518F12CE}"/>
              </a:ext>
            </a:extLst>
          </p:cNvPr>
          <p:cNvSpPr txBox="1"/>
          <p:nvPr/>
        </p:nvSpPr>
        <p:spPr>
          <a:xfrm>
            <a:off x="256582" y="1426758"/>
            <a:ext cx="2933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Cross-Beam Energy Transport</a:t>
            </a:r>
          </a:p>
          <a:p>
            <a:pPr algn="ctr"/>
            <a:r>
              <a:rPr lang="en-US" dirty="0"/>
              <a:t>(CBET)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5B53AAA-4CEE-4917-8621-7A8EB941F95E}"/>
              </a:ext>
            </a:extLst>
          </p:cNvPr>
          <p:cNvSpPr txBox="1"/>
          <p:nvPr/>
        </p:nvSpPr>
        <p:spPr>
          <a:xfrm>
            <a:off x="3639169" y="1426758"/>
            <a:ext cx="390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Absolute Two-Plasmon Decay Instability</a:t>
            </a:r>
          </a:p>
          <a:p>
            <a:pPr algn="ctr"/>
            <a:r>
              <a:rPr lang="en-US" dirty="0"/>
              <a:t>(TPD)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C598961-BA80-440E-9273-688DA1C9F60A}"/>
              </a:ext>
            </a:extLst>
          </p:cNvPr>
          <p:cNvSpPr txBox="1"/>
          <p:nvPr/>
        </p:nvSpPr>
        <p:spPr>
          <a:xfrm>
            <a:off x="3639169" y="5400365"/>
            <a:ext cx="36519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Absolute TPD threshold for 6 ArF beams in an Omega-scale plasma is about 5.5x higher than the 3</a:t>
            </a:r>
            <a:r>
              <a:rPr lang="en-US" sz="1600" dirty="0">
                <a:latin typeface="Symbol" panose="05050102010706020507" pitchFamily="18" charset="2"/>
              </a:rPr>
              <a:t>w</a:t>
            </a:r>
            <a:r>
              <a:rPr lang="en-US" sz="1600" dirty="0"/>
              <a:t> Nd:glass laser with    currently realizable bandwidths (~1 THz)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F64CAE-7874-48B3-8C81-36C1D19B92DE}"/>
              </a:ext>
            </a:extLst>
          </p:cNvPr>
          <p:cNvSpPr txBox="1"/>
          <p:nvPr/>
        </p:nvSpPr>
        <p:spPr>
          <a:xfrm>
            <a:off x="7772639" y="5404472"/>
            <a:ext cx="424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Absolute SRS-backscatter instability threshold for ArF beams exceed those of 3</a:t>
            </a:r>
            <a:r>
              <a:rPr lang="en-US" sz="1600" dirty="0">
                <a:latin typeface="Symbol" panose="05050102010706020507" pitchFamily="18" charset="2"/>
              </a:rPr>
              <a:t>w</a:t>
            </a:r>
            <a:r>
              <a:rPr lang="en-US" sz="1600" dirty="0"/>
              <a:t> Nd:glass laser for NIF-like plasma conditions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9AC85C5-832D-405E-89B6-0771018541C1}"/>
              </a:ext>
            </a:extLst>
          </p:cNvPr>
          <p:cNvSpPr txBox="1"/>
          <p:nvPr/>
        </p:nvSpPr>
        <p:spPr>
          <a:xfrm>
            <a:off x="7858393" y="1426758"/>
            <a:ext cx="4268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Absolute Stimulated Raman Back Scattering</a:t>
            </a:r>
          </a:p>
          <a:p>
            <a:pPr algn="ctr"/>
            <a:r>
              <a:rPr lang="en-US" dirty="0"/>
              <a:t>(SRS)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0ED6273-3472-4D39-B385-A9D2C005B4A1}"/>
              </a:ext>
            </a:extLst>
          </p:cNvPr>
          <p:cNvSpPr txBox="1"/>
          <p:nvPr/>
        </p:nvSpPr>
        <p:spPr>
          <a:xfrm>
            <a:off x="54400" y="5404472"/>
            <a:ext cx="3477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Simulations by J. Bates using LPSE code </a:t>
            </a:r>
          </a:p>
          <a:p>
            <a:pPr algn="ctr"/>
            <a:r>
              <a:rPr lang="en-US" sz="1600" dirty="0"/>
              <a:t>in collaboration with LLE scientists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9B56BD64-9D36-4023-9492-0183B2D85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34" y="2055299"/>
            <a:ext cx="3320802" cy="3086098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0E6E3E01-051E-40B1-BEE5-5EC47E4C4B0D}"/>
              </a:ext>
            </a:extLst>
          </p:cNvPr>
          <p:cNvSpPr/>
          <p:nvPr/>
        </p:nvSpPr>
        <p:spPr>
          <a:xfrm>
            <a:off x="8730924" y="6481690"/>
            <a:ext cx="34610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1A1A1A"/>
                </a:solidFill>
                <a:latin typeface="Helvetica" panose="020B0604020202020204" pitchFamily="34" charset="0"/>
              </a:rPr>
              <a:t>J. W. Bates</a:t>
            </a:r>
            <a:r>
              <a:rPr lang="en-US" sz="1600" i="1" dirty="0">
                <a:solidFill>
                  <a:srgbClr val="1A1A1A"/>
                </a:solidFill>
                <a:latin typeface="Helvetica" panose="020B0604020202020204" pitchFamily="34" charset="0"/>
              </a:rPr>
              <a:t>, PoP</a:t>
            </a:r>
            <a:r>
              <a:rPr lang="en-US" sz="1600" dirty="0">
                <a:solidFill>
                  <a:srgbClr val="1A1A1A"/>
                </a:solidFill>
                <a:latin typeface="Helvetica" panose="020B0604020202020204" pitchFamily="34" charset="0"/>
              </a:rPr>
              <a:t> 30, 052703 (2023)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55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F384-E371-46C7-8A97-12E3861E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world’s leading expertise and capability in short wavelength, broad bandwidth drivers is at NRL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321F2-CFCC-4071-AA0F-3610B26FD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11243417" cy="4525963"/>
          </a:xfrm>
        </p:spPr>
        <p:txBody>
          <a:bodyPr>
            <a:normAutofit/>
          </a:bodyPr>
          <a:lstStyle/>
          <a:p>
            <a:r>
              <a:rPr lang="en-US" sz="2400" dirty="0"/>
              <a:t>NRL is the only lab with the short wavelength, high bandwidth approach for NNSA applications</a:t>
            </a:r>
          </a:p>
          <a:p>
            <a:r>
              <a:rPr lang="en-US" sz="2400" dirty="0" smtClean="0"/>
              <a:t>World-leading capability in excimer lasers developed over decades thanks to NRL’s unique nexus of pulsed power, laser and plasma physics expertise</a:t>
            </a:r>
          </a:p>
          <a:p>
            <a:r>
              <a:rPr lang="en-US" sz="2400" dirty="0" smtClean="0"/>
              <a:t>Leading expertise in direct drive physics and robust implosion designs </a:t>
            </a:r>
          </a:p>
          <a:p>
            <a:r>
              <a:rPr lang="en-US" sz="2400" dirty="0" smtClean="0"/>
              <a:t>Deep </a:t>
            </a:r>
            <a:r>
              <a:rPr lang="en-US" sz="2400" dirty="0"/>
              <a:t>UV excimer laser technology at the </a:t>
            </a:r>
            <a:r>
              <a:rPr lang="en-US" sz="2400" dirty="0" smtClean="0"/>
              <a:t>kJ </a:t>
            </a:r>
            <a:r>
              <a:rPr lang="en-US" sz="2400" dirty="0"/>
              <a:t>level demonstrated at NRL</a:t>
            </a:r>
          </a:p>
          <a:p>
            <a:r>
              <a:rPr lang="en-US" sz="2400" dirty="0"/>
              <a:t>Clear development path has been developed to the ~30 kJ level driver module</a:t>
            </a:r>
          </a:p>
          <a:p>
            <a:r>
              <a:rPr lang="en-US" sz="2400" dirty="0" smtClean="0"/>
              <a:t>With </a:t>
            </a:r>
            <a:r>
              <a:rPr lang="en-US" sz="2400" dirty="0"/>
              <a:t>the short wavelength and broad bandwidth, direct drive high gain (~100)  implosions require less than a MJ driver </a:t>
            </a:r>
            <a:r>
              <a:rPr lang="en-US" sz="2400" dirty="0" smtClean="0"/>
              <a:t>energy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97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9C32C-33BD-4A60-AAC8-5E2C26231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/>
              <a:t>Key excimer technologies demonstrated at NRL</a:t>
            </a:r>
            <a:br>
              <a:rPr lang="en-US" sz="2400" dirty="0"/>
            </a:br>
            <a:r>
              <a:rPr lang="en-US" sz="2400" dirty="0"/>
              <a:t>(Leverages ONR, FES, and ARPA-E funded programs)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C49F0-569C-4164-A7B2-2CF7942A41A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4" y="1412741"/>
            <a:ext cx="3645646" cy="2377598"/>
          </a:xfrm>
          <a:prstGeom prst="rect">
            <a:avLst/>
          </a:prstGeom>
        </p:spPr>
      </p:pic>
      <p:pic>
        <p:nvPicPr>
          <p:cNvPr id="7" name="Picture 4" descr="01-21-09 Electra 30,000 shot run">
            <a:extLst>
              <a:ext uri="{FF2B5EF4-FFF2-40B4-BE49-F238E27FC236}">
                <a16:creationId xmlns:a16="http://schemas.microsoft.com/office/drawing/2014/main" id="{2DC28C36-20C8-49F1-AA00-1FC18CB3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691" y="4232654"/>
            <a:ext cx="1991991" cy="1494342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F57EBC-21F5-4056-990A-DA98BB6BAD8C}"/>
              </a:ext>
            </a:extLst>
          </p:cNvPr>
          <p:cNvSpPr/>
          <p:nvPr/>
        </p:nvSpPr>
        <p:spPr>
          <a:xfrm>
            <a:off x="146258" y="5789032"/>
            <a:ext cx="4233892" cy="523220"/>
          </a:xfrm>
          <a:prstGeom prst="rect">
            <a:avLst/>
          </a:prstGeom>
          <a:solidFill>
            <a:srgbClr val="CCFFFF">
              <a:alpha val="5800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90,000 laser shots (10 hrs) continuous @ 2.5 Hz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300,000 laser shots in 8 days of operation</a:t>
            </a:r>
            <a:endParaRPr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D42785-4F4C-468D-8BA7-1391336290AA}"/>
              </a:ext>
            </a:extLst>
          </p:cNvPr>
          <p:cNvSpPr/>
          <p:nvPr/>
        </p:nvSpPr>
        <p:spPr>
          <a:xfrm>
            <a:off x="146258" y="3421007"/>
            <a:ext cx="3601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37861">
              <a:spcAft>
                <a:spcPts val="375"/>
              </a:spcAft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/>
              </a:rPr>
              <a:t>World record ArF energy (200 J)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21624-1E3B-4EE9-9150-5304F0522D98}"/>
              </a:ext>
            </a:extLst>
          </p:cNvPr>
          <p:cNvSpPr txBox="1"/>
          <p:nvPr/>
        </p:nvSpPr>
        <p:spPr>
          <a:xfrm>
            <a:off x="741154" y="1365848"/>
            <a:ext cx="2294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Electra laser facility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D08D8B-D673-4FD6-9C75-036BB83CBDB8}"/>
              </a:ext>
            </a:extLst>
          </p:cNvPr>
          <p:cNvSpPr txBox="1"/>
          <p:nvPr/>
        </p:nvSpPr>
        <p:spPr>
          <a:xfrm>
            <a:off x="146258" y="3891743"/>
            <a:ext cx="4067332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Demonstrated ~100k shot capability (KrF)</a:t>
            </a:r>
          </a:p>
        </p:txBody>
      </p:sp>
      <p:sp>
        <p:nvSpPr>
          <p:cNvPr id="48" name="Text Box 21">
            <a:extLst>
              <a:ext uri="{FF2B5EF4-FFF2-40B4-BE49-F238E27FC236}">
                <a16:creationId xmlns:a16="http://schemas.microsoft.com/office/drawing/2014/main" id="{19B0D7F9-3E48-4DCD-9456-D81F84B25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9034" y="4582899"/>
            <a:ext cx="3760898" cy="338554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Zooming demonstrated on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Nike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1581431-E2CD-4737-B79E-DAFC0FEB3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460" y="2347158"/>
            <a:ext cx="3838551" cy="2066912"/>
          </a:xfrm>
          <a:prstGeom prst="rect">
            <a:avLst/>
          </a:prstGeom>
        </p:spPr>
      </p:pic>
      <p:sp>
        <p:nvSpPr>
          <p:cNvPr id="20" name="Text Box 21">
            <a:extLst>
              <a:ext uri="{FF2B5EF4-FFF2-40B4-BE49-F238E27FC236}">
                <a16:creationId xmlns:a16="http://schemas.microsoft.com/office/drawing/2014/main" id="{9E4807B3-E5FB-47D9-88D4-78DE5D33B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2015" y="1473454"/>
            <a:ext cx="2954937" cy="830997"/>
          </a:xfrm>
          <a:prstGeom prst="rect">
            <a:avLst/>
          </a:prstGeom>
          <a:solidFill>
            <a:srgbClr val="FFFFCC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Focal Zooming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Increases laser coupling and mitigates CBET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36347F-95A3-48AF-B0A9-86869EF73F1C}"/>
              </a:ext>
            </a:extLst>
          </p:cNvPr>
          <p:cNvGrpSpPr/>
          <p:nvPr/>
        </p:nvGrpSpPr>
        <p:grpSpPr>
          <a:xfrm>
            <a:off x="3909901" y="1473454"/>
            <a:ext cx="3655683" cy="4998676"/>
            <a:chOff x="8288609" y="1558578"/>
            <a:chExt cx="3655683" cy="4998676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6026122-6B9B-4CE0-95DC-32AD155FE8F4}"/>
                </a:ext>
              </a:extLst>
            </p:cNvPr>
            <p:cNvSpPr txBox="1"/>
            <p:nvPr/>
          </p:nvSpPr>
          <p:spPr>
            <a:xfrm>
              <a:off x="8980895" y="1558578"/>
              <a:ext cx="2815551" cy="338554"/>
            </a:xfrm>
            <a:prstGeom prst="rect">
              <a:avLst/>
            </a:prstGeom>
            <a:solidFill>
              <a:srgbClr val="FFFFCC"/>
            </a:solidFill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 defTabSz="870875">
                <a:spcAft>
                  <a:spcPts val="563"/>
                </a:spcAft>
              </a:pP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THz ArF bandwidth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2FEC345-E082-4481-901E-3869A32A2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230" y="4789348"/>
              <a:ext cx="2276319" cy="176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B543170-7E1A-47C0-B94A-A5A37D315C7A}"/>
                </a:ext>
              </a:extLst>
            </p:cNvPr>
            <p:cNvSpPr txBox="1"/>
            <p:nvPr/>
          </p:nvSpPr>
          <p:spPr>
            <a:xfrm>
              <a:off x="9226914" y="4128648"/>
              <a:ext cx="2323514" cy="584775"/>
            </a:xfrm>
            <a:prstGeom prst="rect">
              <a:avLst/>
            </a:prstGeom>
            <a:solidFill>
              <a:srgbClr val="FFFFCC"/>
            </a:solidFill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 defTabSz="870875">
                <a:spcAft>
                  <a:spcPts val="563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0.3% </a:t>
              </a: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uniformity</a:t>
              </a:r>
              <a:b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Nike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DBD654F-F187-4253-87C2-6B0E630A0C62}"/>
                </a:ext>
              </a:extLst>
            </p:cNvPr>
            <p:cNvGrpSpPr/>
            <p:nvPr/>
          </p:nvGrpSpPr>
          <p:grpSpPr>
            <a:xfrm>
              <a:off x="8288609" y="1973056"/>
              <a:ext cx="3655683" cy="2079667"/>
              <a:chOff x="8207192" y="1947552"/>
              <a:chExt cx="3655683" cy="2079667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6E4EA868-E31E-4DF2-A4A4-D274CAFB30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07192" y="1947552"/>
                <a:ext cx="3655683" cy="2079667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879CFB-F4A6-4E74-B537-4961C3C008C2}"/>
                  </a:ext>
                </a:extLst>
              </p:cNvPr>
              <p:cNvSpPr/>
              <p:nvPr/>
            </p:nvSpPr>
            <p:spPr>
              <a:xfrm>
                <a:off x="10720846" y="2050915"/>
                <a:ext cx="99418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single pass </a:t>
                </a:r>
              </a:p>
              <a:p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ASE output</a:t>
                </a:r>
                <a:endParaRPr lang="en-US" sz="1200" dirty="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18DA592-7C3D-45FF-B0B0-81FDBB1F6EF7}"/>
              </a:ext>
            </a:extLst>
          </p:cNvPr>
          <p:cNvSpPr txBox="1"/>
          <p:nvPr/>
        </p:nvSpPr>
        <p:spPr>
          <a:xfrm>
            <a:off x="9899483" y="6507819"/>
            <a:ext cx="20633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D. Kehne</a:t>
            </a:r>
            <a:r>
              <a:rPr lang="en-US" sz="1100" i="1" dirty="0"/>
              <a:t>, RSI,</a:t>
            </a:r>
            <a:r>
              <a:rPr lang="en-US" sz="1100" dirty="0"/>
              <a:t> 84, 013509 (2013)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2E7447-2FE9-4530-8DFF-C14DBAC43769}"/>
              </a:ext>
            </a:extLst>
          </p:cNvPr>
          <p:cNvSpPr txBox="1"/>
          <p:nvPr/>
        </p:nvSpPr>
        <p:spPr>
          <a:xfrm>
            <a:off x="4465208" y="6520243"/>
            <a:ext cx="3100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A. </a:t>
            </a:r>
            <a:r>
              <a:rPr lang="fr-FR" sz="1200" dirty="0" err="1" smtClean="0"/>
              <a:t>Deniz</a:t>
            </a:r>
            <a:r>
              <a:rPr lang="fr-FR" sz="1200" dirty="0"/>
              <a:t>, </a:t>
            </a:r>
            <a:r>
              <a:rPr lang="fr-FR" sz="1200" dirty="0" err="1" smtClean="0"/>
              <a:t>Opt</a:t>
            </a:r>
            <a:r>
              <a:rPr lang="fr-FR" sz="1200" dirty="0" smtClean="0"/>
              <a:t>. Commun</a:t>
            </a:r>
            <a:r>
              <a:rPr lang="fr-FR" sz="1200" dirty="0"/>
              <a:t>. 147, </a:t>
            </a:r>
            <a:r>
              <a:rPr lang="fr-FR" sz="1200" dirty="0" smtClean="0"/>
              <a:t>402 </a:t>
            </a:r>
            <a:r>
              <a:rPr lang="fr-FR" sz="1200" dirty="0"/>
              <a:t>(1998)</a:t>
            </a:r>
            <a:endParaRPr lang="en-US" sz="1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7712C4-79C7-4710-BC6A-48334FD9A745}"/>
              </a:ext>
            </a:extLst>
          </p:cNvPr>
          <p:cNvSpPr/>
          <p:nvPr/>
        </p:nvSpPr>
        <p:spPr>
          <a:xfrm>
            <a:off x="112329" y="6425293"/>
            <a:ext cx="40673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Calibri" panose="020F0502020204030204" pitchFamily="34" charset="0"/>
              </a:rPr>
              <a:t>J. D. Sethian, IEEE Trans. Plas. Sci., 38, 4 (2010)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612" y="4959858"/>
            <a:ext cx="4037742" cy="154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3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2436792" y="380017"/>
            <a:ext cx="7300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2400" dirty="0"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33792" name="Group 33791">
            <a:extLst>
              <a:ext uri="{FF2B5EF4-FFF2-40B4-BE49-F238E27FC236}">
                <a16:creationId xmlns:a16="http://schemas.microsoft.com/office/drawing/2014/main" id="{43198D63-9A18-4A1B-B2A2-61DFFBF8DFB4}"/>
              </a:ext>
            </a:extLst>
          </p:cNvPr>
          <p:cNvGrpSpPr/>
          <p:nvPr/>
        </p:nvGrpSpPr>
        <p:grpSpPr>
          <a:xfrm>
            <a:off x="1005342" y="3143217"/>
            <a:ext cx="6242681" cy="2814705"/>
            <a:chOff x="1808886" y="3185172"/>
            <a:chExt cx="6242681" cy="2814705"/>
          </a:xfrm>
        </p:grpSpPr>
        <p:sp>
          <p:nvSpPr>
            <p:cNvPr id="33795" name="Text Box 3"/>
            <p:cNvSpPr txBox="1">
              <a:spLocks noChangeArrowheads="1"/>
            </p:cNvSpPr>
            <p:nvPr/>
          </p:nvSpPr>
          <p:spPr bwMode="auto">
            <a:xfrm>
              <a:off x="2414747" y="3185172"/>
              <a:ext cx="226642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r>
                <a:rPr lang="en-US" sz="1400" dirty="0">
                  <a:latin typeface="Times New Roman" pitchFamily="18" charset="0"/>
                </a:rPr>
                <a:t>.</a:t>
              </a:r>
            </a:p>
          </p:txBody>
        </p:sp>
        <p:sp>
          <p:nvSpPr>
            <p:cNvPr id="33800" name="Text Box 8"/>
            <p:cNvSpPr txBox="1">
              <a:spLocks noChangeArrowheads="1"/>
            </p:cNvSpPr>
            <p:nvPr/>
          </p:nvSpPr>
          <p:spPr bwMode="auto">
            <a:xfrm>
              <a:off x="1808886" y="3427708"/>
              <a:ext cx="2393837" cy="956288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r>
                <a:rPr lang="en-US" sz="1400" b="1" dirty="0">
                  <a:latin typeface="Times New Roman" pitchFamily="18" charset="0"/>
                </a:rPr>
                <a:t>Excimer </a:t>
              </a:r>
              <a:r>
                <a:rPr lang="en-US" sz="1400" b="1" dirty="0" smtClean="0">
                  <a:latin typeface="Times New Roman" pitchFamily="18" charset="0"/>
                </a:rPr>
                <a:t>beamline</a:t>
              </a:r>
              <a:endParaRPr lang="en-US" sz="1400" b="1" dirty="0">
                <a:latin typeface="Times New Roman" pitchFamily="18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r>
                <a:rPr lang="en-US" sz="1400" dirty="0">
                  <a:latin typeface="Times New Roman" pitchFamily="18" charset="0"/>
                  <a:cs typeface="Arial" pitchFamily="34" charset="0"/>
                </a:rPr>
                <a:t>20-30 kJ on target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r>
                <a:rPr lang="en-US" sz="1400" dirty="0">
                  <a:latin typeface="Times New Roman" pitchFamily="18" charset="0"/>
                  <a:cs typeface="Arial" pitchFamily="34" charset="0"/>
                </a:rPr>
                <a:t>full shock ignition intensity</a:t>
              </a:r>
              <a:br>
                <a:rPr lang="en-US" sz="1400" dirty="0">
                  <a:latin typeface="Times New Roman" pitchFamily="18" charset="0"/>
                  <a:cs typeface="Arial" pitchFamily="34" charset="0"/>
                </a:rPr>
              </a:br>
              <a:r>
                <a:rPr lang="en-US" sz="1400" dirty="0">
                  <a:latin typeface="Times New Roman" pitchFamily="18" charset="0"/>
                  <a:cs typeface="Arial" pitchFamily="34" charset="0"/>
                </a:rPr>
                <a:t>and large </a:t>
              </a:r>
              <a:r>
                <a:rPr lang="en-US" sz="1400" dirty="0" smtClean="0">
                  <a:latin typeface="Times New Roman" pitchFamily="18" charset="0"/>
                  <a:cs typeface="Arial" pitchFamily="34" charset="0"/>
                </a:rPr>
                <a:t>plasma - LPI at scale</a:t>
              </a:r>
              <a:endParaRPr lang="en-US" sz="1400" dirty="0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33802" name="Text Box 10"/>
            <p:cNvSpPr txBox="1">
              <a:spLocks noChangeArrowheads="1"/>
            </p:cNvSpPr>
            <p:nvPr/>
          </p:nvSpPr>
          <p:spPr bwMode="auto">
            <a:xfrm>
              <a:off x="1808886" y="5259032"/>
              <a:ext cx="2376488" cy="740845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r>
                <a:rPr lang="en-US" sz="1400" b="1" dirty="0">
                  <a:latin typeface="Times New Roman" pitchFamily="18" charset="0"/>
                </a:rPr>
                <a:t>Simulations &amp; theory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r>
                <a:rPr lang="en-US" sz="1400" dirty="0">
                  <a:latin typeface="Times New Roman" pitchFamily="18" charset="0"/>
                </a:rPr>
                <a:t>3D hydro-implosions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r>
                <a:rPr lang="en-US" sz="1400" dirty="0">
                  <a:latin typeface="Times New Roman" pitchFamily="18" charset="0"/>
                </a:rPr>
                <a:t>Improved LPI mitigation</a:t>
              </a:r>
            </a:p>
          </p:txBody>
        </p:sp>
        <p:sp>
          <p:nvSpPr>
            <p:cNvPr id="33809" name="Text Box 17"/>
            <p:cNvSpPr txBox="1">
              <a:spLocks noChangeArrowheads="1"/>
            </p:cNvSpPr>
            <p:nvPr/>
          </p:nvSpPr>
          <p:spPr bwMode="auto">
            <a:xfrm>
              <a:off x="5141135" y="4293028"/>
              <a:ext cx="2026815" cy="740845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Wingdings" pitchFamily="2" charset="2"/>
                <a:buChar char=""/>
                <a:defRPr/>
              </a:pPr>
              <a:r>
                <a:rPr lang="en-US" sz="1400" dirty="0">
                  <a:latin typeface="Times New Roman" pitchFamily="18" charset="0"/>
                </a:rPr>
                <a:t> Implosion </a:t>
              </a:r>
              <a:r>
                <a:rPr lang="en-US" sz="1400" dirty="0" smtClean="0">
                  <a:latin typeface="Times New Roman" pitchFamily="18" charset="0"/>
                </a:rPr>
                <a:t>physics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Wingdings" pitchFamily="2" charset="2"/>
                <a:buChar char=""/>
                <a:defRPr/>
              </a:pPr>
              <a:r>
                <a:rPr lang="en-US" sz="1400" dirty="0" smtClean="0">
                  <a:latin typeface="Times New Roman" pitchFamily="18" charset="0"/>
                </a:rPr>
                <a:t> Gain sufficient for ICF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Wingdings" pitchFamily="2" charset="2"/>
                <a:buChar char=""/>
                <a:defRPr/>
              </a:pPr>
              <a:r>
                <a:rPr lang="en-US" sz="1400" dirty="0" smtClean="0">
                  <a:latin typeface="Times New Roman" pitchFamily="18" charset="0"/>
                  <a:cs typeface="Arial" pitchFamily="34" charset="0"/>
                </a:rPr>
                <a:t> </a:t>
              </a:r>
              <a:r>
                <a:rPr lang="el-GR" sz="1400" dirty="0">
                  <a:latin typeface="Times New Roman" pitchFamily="18" charset="0"/>
                  <a:cs typeface="Arial" pitchFamily="34" charset="0"/>
                </a:rPr>
                <a:t>λ</a:t>
              </a:r>
              <a:r>
                <a:rPr lang="en-US" sz="1400" dirty="0">
                  <a:latin typeface="Times New Roman" pitchFamily="18" charset="0"/>
                  <a:cs typeface="Arial" pitchFamily="34" charset="0"/>
                </a:rPr>
                <a:t>=</a:t>
              </a:r>
              <a:r>
                <a:rPr lang="en-US" sz="1400" dirty="0">
                  <a:latin typeface="Times New Roman" pitchFamily="18" charset="0"/>
                </a:rPr>
                <a:t>193 nm vs 351 nm   </a:t>
              </a:r>
            </a:p>
          </p:txBody>
        </p:sp>
        <p:sp>
          <p:nvSpPr>
            <p:cNvPr id="33812" name="Line 20"/>
            <p:cNvSpPr>
              <a:spLocks noChangeShapeType="1"/>
            </p:cNvSpPr>
            <p:nvPr/>
          </p:nvSpPr>
          <p:spPr bwMode="auto">
            <a:xfrm flipV="1">
              <a:off x="4375312" y="4831579"/>
              <a:ext cx="593235" cy="662593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endParaRPr lang="en-US" sz="14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2" name="Line 20">
              <a:extLst>
                <a:ext uri="{FF2B5EF4-FFF2-40B4-BE49-F238E27FC236}">
                  <a16:creationId xmlns:a16="http://schemas.microsoft.com/office/drawing/2014/main" id="{35A78F73-EA2D-4997-A867-B1D265ED16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5312" y="3938837"/>
              <a:ext cx="593236" cy="540724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endParaRPr lang="en-US" sz="14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33816" name="Line 24"/>
            <p:cNvSpPr>
              <a:spLocks noChangeShapeType="1"/>
            </p:cNvSpPr>
            <p:nvPr/>
          </p:nvSpPr>
          <p:spPr bwMode="auto">
            <a:xfrm>
              <a:off x="7244047" y="4618155"/>
              <a:ext cx="807520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endParaRPr lang="en-US" sz="14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248023" y="3071231"/>
            <a:ext cx="3056210" cy="3591897"/>
            <a:chOff x="7248023" y="3071231"/>
            <a:chExt cx="3056210" cy="359189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6C0C341-D088-4ACE-81AA-2BB41014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8023" y="3433041"/>
              <a:ext cx="3056210" cy="286075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E483B4B-1B9B-4097-BA04-C6301951EC1D}"/>
                </a:ext>
              </a:extLst>
            </p:cNvPr>
            <p:cNvSpPr txBox="1"/>
            <p:nvPr/>
          </p:nvSpPr>
          <p:spPr>
            <a:xfrm>
              <a:off x="7371848" y="6293796"/>
              <a:ext cx="2805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22 modules x 30 kJ = 660 kJ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F47B483-3DBE-4421-B1C3-A74FF923B174}"/>
                </a:ext>
              </a:extLst>
            </p:cNvPr>
            <p:cNvSpPr txBox="1"/>
            <p:nvPr/>
          </p:nvSpPr>
          <p:spPr>
            <a:xfrm>
              <a:off x="7381659" y="3071231"/>
              <a:ext cx="2795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High Yield Implosion </a:t>
              </a:r>
              <a:r>
                <a:rPr lang="en-US" dirty="0" smtClean="0"/>
                <a:t>Facility</a:t>
              </a:r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E64EC4D4-CF84-4CA8-AAF8-6A71B95ED825}"/>
              </a:ext>
            </a:extLst>
          </p:cNvPr>
          <p:cNvSpPr txBox="1"/>
          <p:nvPr/>
        </p:nvSpPr>
        <p:spPr>
          <a:xfrm>
            <a:off x="273657" y="1397268"/>
            <a:ext cx="11087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NIKE </a:t>
            </a:r>
            <a:r>
              <a:rPr lang="en-US" dirty="0"/>
              <a:t>is a prototype of large scale excimer lasers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Facility could be sited elsewhere (</a:t>
            </a:r>
            <a:r>
              <a:rPr lang="en-US" i="1" dirty="0" smtClean="0"/>
              <a:t>DoE labs, industry partners</a:t>
            </a:r>
            <a:r>
              <a:rPr lang="en-US" dirty="0" smtClean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Designs </a:t>
            </a:r>
            <a:r>
              <a:rPr lang="en-US" dirty="0"/>
              <a:t>and smaller tests would come from NRL - technologies would be transferred to partner laboratories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Modularity </a:t>
            </a:r>
            <a:r>
              <a:rPr lang="en-US" dirty="0"/>
              <a:t>of system can be exploited – build from 10’s MJ up to 100’s MJ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4E6B45-34C2-4440-BA1C-2FBA54B14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 forward to robust high-yield facility takes advantage of </a:t>
            </a:r>
            <a:br>
              <a:rPr lang="en-US" dirty="0"/>
            </a:br>
            <a:r>
              <a:rPr lang="en-US" dirty="0"/>
              <a:t>laser drive modularity </a:t>
            </a:r>
          </a:p>
        </p:txBody>
      </p:sp>
    </p:spTree>
    <p:extLst>
      <p:ext uri="{BB962C8B-B14F-4D97-AF65-F5344CB8AC3E}">
        <p14:creationId xmlns:p14="http://schemas.microsoft.com/office/powerpoint/2010/main" val="4069460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6DDD82C-3EF5-4A52-B7B4-B2BC35A0E6E4}"/>
              </a:ext>
            </a:extLst>
          </p:cNvPr>
          <p:cNvSpPr txBox="1"/>
          <p:nvPr/>
        </p:nvSpPr>
        <p:spPr>
          <a:xfrm>
            <a:off x="297567" y="1750734"/>
            <a:ext cx="11680442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Conducts a vibrant program that includes experiments, theory, simulation, and workforce development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Flexible facility capable of focused experiments, diagnostic development, and code validation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Balanced approach of external collaboration and internal research goals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Unique capabilities – short wavelength, ISI smoothing, bandwidth, zooming, diagnostics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 a federal employees, NRL laser-fusion program provides an independent voice in the field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</a:rPr>
              <a:t>NRL is the world-leading center for high energy excimer lasers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</a:rPr>
              <a:t>Offers a path to a future high-yield ICF/IFE facility using a sub-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</a:rPr>
              <a:t>megajoule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</a:rPr>
              <a:t> driver</a:t>
            </a:r>
            <a:endParaRPr lang="en-US" sz="2000" dirty="0">
              <a:solidFill>
                <a:prstClr val="black"/>
              </a:solidFill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Enabled by superior target physics with ArF laser and modern implosion designs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Transformational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robust 10’s-100’s MJ yields with sub-MJ laser system capable of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shot-on-demand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FE12F52-E148-4291-885E-323A2B074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NRL program advances fundamental NNSA science and </a:t>
            </a:r>
            <a:br>
              <a:rPr lang="en-US" dirty="0"/>
            </a:br>
            <a:r>
              <a:rPr lang="en-US" dirty="0"/>
              <a:t>is developing a promising path for high-yield ICF applicable to IFE</a:t>
            </a:r>
          </a:p>
        </p:txBody>
      </p:sp>
    </p:spTree>
    <p:extLst>
      <p:ext uri="{BB962C8B-B14F-4D97-AF65-F5344CB8AC3E}">
        <p14:creationId xmlns:p14="http://schemas.microsoft.com/office/powerpoint/2010/main" val="157850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6DDD82C-3EF5-4A52-B7B4-B2BC35A0E6E4}"/>
              </a:ext>
            </a:extLst>
          </p:cNvPr>
          <p:cNvSpPr txBox="1"/>
          <p:nvPr/>
        </p:nvSpPr>
        <p:spPr>
          <a:xfrm>
            <a:off x="297567" y="1750734"/>
            <a:ext cx="11680442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Conducts a vibrant program that includes experiments, theory, simulation, and workforce development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Flexible facility capable of focused experiments, diagnostic development, and code validation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Balanced approach of external collaboration and internal research goals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Unique capabilities – short wavelength, ISI smoothing, bandwidth, zooming, diagnostics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 a federal employees, NRL laser-fusion program provides an independent voice in the field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</a:rPr>
              <a:t>NRL is the world-leading center for high energy excimer lasers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</a:rPr>
              <a:t>Offers a path to a future high-yield ICF/IFE facility using a sub-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</a:rPr>
              <a:t>megajoule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</a:rPr>
              <a:t> driver</a:t>
            </a:r>
            <a:endParaRPr lang="en-US" sz="2000" dirty="0">
              <a:solidFill>
                <a:prstClr val="black"/>
              </a:solidFill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Enabled by superior target physics with ArF laser and modern implosion designs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Transformational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robust 10’s-100’s MJ yields with sub-MJ laser system capable of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shot-on-demand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FE12F52-E148-4291-885E-323A2B074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NRL program advances fundamental NNSA science and </a:t>
            </a:r>
            <a:br>
              <a:rPr lang="en-US" dirty="0"/>
            </a:br>
            <a:r>
              <a:rPr lang="en-US" dirty="0"/>
              <a:t>is developing a promising path for high-yield ICF applicable to IFE</a:t>
            </a:r>
          </a:p>
        </p:txBody>
      </p:sp>
    </p:spTree>
    <p:extLst>
      <p:ext uri="{BB962C8B-B14F-4D97-AF65-F5344CB8AC3E}">
        <p14:creationId xmlns:p14="http://schemas.microsoft.com/office/powerpoint/2010/main" val="42421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27577-C05C-4CAF-85F3-2260E1768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084" y="319879"/>
            <a:ext cx="9981486" cy="40341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unique about NRL’s excimer laser-target facility and what is it good for?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281CF-C28B-4325-8B45-C4338B65E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43" y="1608746"/>
            <a:ext cx="8342357" cy="4525963"/>
          </a:xfrm>
        </p:spPr>
        <p:txBody>
          <a:bodyPr>
            <a:normAutofit/>
          </a:bodyPr>
          <a:lstStyle/>
          <a:p>
            <a:r>
              <a:rPr lang="en-US" sz="2200" dirty="0"/>
              <a:t>World’s highest uniformity and deepest ultraviolet multi-kilojoule laser-target facility</a:t>
            </a:r>
          </a:p>
          <a:p>
            <a:r>
              <a:rPr lang="en-US" sz="2200" dirty="0"/>
              <a:t>Premier facility for doing focused hydrodynamic experiments</a:t>
            </a:r>
          </a:p>
          <a:p>
            <a:pPr lvl="1"/>
            <a:r>
              <a:rPr lang="en-US" sz="2200" dirty="0"/>
              <a:t>High pressure drive without contamination from hard x-rays or hot electrons</a:t>
            </a:r>
          </a:p>
          <a:p>
            <a:pPr lvl="1"/>
            <a:r>
              <a:rPr lang="en-US" sz="2200" dirty="0"/>
              <a:t>Drive uniformity without the complexity of a hohlraum</a:t>
            </a:r>
          </a:p>
          <a:p>
            <a:pPr lvl="1"/>
            <a:r>
              <a:rPr lang="en-US" sz="2200" dirty="0"/>
              <a:t>Advanced </a:t>
            </a:r>
            <a:r>
              <a:rPr lang="en-US" sz="2200" dirty="0" smtClean="0"/>
              <a:t>diagnostics: Monochromatic x-ray imaging, advanced spectroscopy, 1D and 2D VISAR; 5th harmonic probing</a:t>
            </a:r>
            <a:endParaRPr lang="en-US" sz="2200" dirty="0"/>
          </a:p>
          <a:p>
            <a:r>
              <a:rPr lang="en-US" sz="2200" dirty="0"/>
              <a:t>Uniquely suited for investigating multi-beam LPI with broad bandwidth</a:t>
            </a:r>
          </a:p>
          <a:p>
            <a:r>
              <a:rPr lang="en-US" sz="2200" dirty="0"/>
              <a:t>Mid-scale facility with hands-on operation excellent for workforce development</a:t>
            </a:r>
          </a:p>
        </p:txBody>
      </p:sp>
      <p:pic>
        <p:nvPicPr>
          <p:cNvPr id="5" name="pasted-movie.png" descr="pasted-movie.png">
            <a:extLst>
              <a:ext uri="{FF2B5EF4-FFF2-40B4-BE49-F238E27FC236}">
                <a16:creationId xmlns:a16="http://schemas.microsoft.com/office/drawing/2014/main" id="{2F53647F-AB40-460A-9826-E87828D0C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439" y="1622648"/>
            <a:ext cx="2312131" cy="1806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074254-F8B5-4272-8A39-FE58C9A7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661" y="3666068"/>
            <a:ext cx="3455909" cy="25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9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0F69A-3BDB-4BCA-8589-F7C967840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9" y="359107"/>
            <a:ext cx="9493829" cy="403412"/>
          </a:xfrm>
        </p:spPr>
        <p:txBody>
          <a:bodyPr>
            <a:normAutofit fontScale="90000"/>
          </a:bodyPr>
          <a:lstStyle/>
          <a:p>
            <a:r>
              <a:rPr lang="en-US" dirty="0"/>
              <a:t>State-of-the art diagnostics and </a:t>
            </a:r>
            <a:r>
              <a:rPr lang="en-US" dirty="0" smtClean="0"/>
              <a:t>highly uniform drive make the </a:t>
            </a:r>
            <a:r>
              <a:rPr lang="en-US" dirty="0"/>
              <a:t>facility extremely well suited for focused experiments with broad ICF/IFE applications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28C89D-0355-4F82-BADD-3421A15B0231}"/>
              </a:ext>
            </a:extLst>
          </p:cNvPr>
          <p:cNvGrpSpPr/>
          <p:nvPr/>
        </p:nvGrpSpPr>
        <p:grpSpPr>
          <a:xfrm>
            <a:off x="79287" y="1538372"/>
            <a:ext cx="4601640" cy="4688808"/>
            <a:chOff x="-174907" y="2582350"/>
            <a:chExt cx="4338992" cy="442118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68C6DC-3F1F-41F0-901B-EAB11A9D8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4907" y="3923360"/>
              <a:ext cx="4338992" cy="252617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C14CAB-DC96-4864-8A28-C756F338C9EB}"/>
                </a:ext>
              </a:extLst>
            </p:cNvPr>
            <p:cNvSpPr/>
            <p:nvPr/>
          </p:nvSpPr>
          <p:spPr>
            <a:xfrm>
              <a:off x="-113357" y="2582350"/>
              <a:ext cx="4019916" cy="609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Pioneering </a:t>
              </a:r>
              <a:r>
                <a:rPr lang="en-US" dirty="0"/>
                <a:t>study of </a:t>
              </a:r>
              <a:r>
                <a:rPr lang="en-US" b="1" dirty="0"/>
                <a:t>isolated defects </a:t>
              </a:r>
              <a:r>
                <a:rPr lang="en-US" dirty="0"/>
                <a:t>present in all ICF </a:t>
              </a:r>
              <a:r>
                <a:rPr lang="en-US" dirty="0" smtClean="0"/>
                <a:t>implosions</a:t>
              </a:r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28D8CD-7A05-47EC-A780-8355B2755D65}"/>
                </a:ext>
              </a:extLst>
            </p:cNvPr>
            <p:cNvSpPr/>
            <p:nvPr/>
          </p:nvSpPr>
          <p:spPr>
            <a:xfrm>
              <a:off x="147765" y="6449536"/>
              <a:ext cx="250613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43834" indent="-365751" algn="just" defTabSz="1219170" eaLnBrk="0" fontAlgn="base" hangingPunct="0"/>
              <a:r>
                <a:rPr lang="en-US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Zulick, C et al., PRL, 125, 055001 (2020).</a:t>
              </a:r>
            </a:p>
            <a:p>
              <a:pPr marL="243834" indent="-365751" algn="just" defTabSz="1219170" eaLnBrk="0" fontAlgn="base" hangingPunct="0"/>
              <a:r>
                <a:rPr lang="en-US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Zulick, C et al., </a:t>
              </a:r>
              <a:r>
                <a:rPr lang="en-US" sz="10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PoP</a:t>
              </a:r>
              <a:r>
                <a:rPr lang="en-US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, 27, 72706 (2020).</a:t>
              </a:r>
            </a:p>
            <a:p>
              <a:pPr marL="243834" indent="-365751" algn="just" defTabSz="1219170" eaLnBrk="0" fontAlgn="base" hangingPunct="0"/>
              <a:r>
                <a:rPr lang="en-US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Velikovich, AL et al., </a:t>
              </a:r>
              <a:r>
                <a:rPr lang="en-US" sz="10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PoP</a:t>
              </a:r>
              <a:r>
                <a:rPr lang="en-US" sz="1000" dirty="0">
                  <a:ea typeface="Calibri" panose="020F0502020204030204" pitchFamily="34" charset="0"/>
                  <a:cs typeface="Times New Roman" panose="02020603050405020304" pitchFamily="18" charset="0"/>
                </a:rPr>
                <a:t>, 27, 102706 (2020).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D1CF782-688C-457F-A11A-F64D7A7B859F}"/>
              </a:ext>
            </a:extLst>
          </p:cNvPr>
          <p:cNvSpPr txBox="1"/>
          <p:nvPr/>
        </p:nvSpPr>
        <p:spPr>
          <a:xfrm>
            <a:off x="4731180" y="1419125"/>
            <a:ext cx="7571754" cy="100027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285750" indent="-285750" defTabSz="121917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a typeface="ＭＳ Ｐゴシック" pitchFamily="34" charset="-128"/>
              </a:rPr>
              <a:t>Foams </a:t>
            </a:r>
            <a:r>
              <a:rPr lang="en-US" dirty="0" smtClean="0">
                <a:ea typeface="ＭＳ Ｐゴシック" pitchFamily="34" charset="-128"/>
              </a:rPr>
              <a:t>are useful for HEDP and IFE, but challenging to model accurately</a:t>
            </a:r>
          </a:p>
          <a:p>
            <a:pPr marL="285750" indent="-285750" defTabSz="121917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a typeface="ＭＳ Ｐゴシック" pitchFamily="34" charset="-128"/>
              </a:rPr>
              <a:t>Advanced x-ray imaging and uniform drive allow unique platform </a:t>
            </a:r>
            <a:r>
              <a:rPr lang="en-US" dirty="0">
                <a:ea typeface="ＭＳ Ｐゴシック" pitchFamily="34" charset="-128"/>
              </a:rPr>
              <a:t>for shock propagation and EOS measurement of </a:t>
            </a:r>
            <a:r>
              <a:rPr lang="en-US" dirty="0" smtClean="0">
                <a:ea typeface="ＭＳ Ｐゴシック" pitchFamily="34" charset="-128"/>
              </a:rPr>
              <a:t>these materials</a:t>
            </a:r>
            <a:endParaRPr lang="en-US" dirty="0">
              <a:ea typeface="ＭＳ Ｐゴシック" pitchFamily="34" charset="-128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4AB700-917D-4C7E-AEBF-73734CEA48C2}"/>
              </a:ext>
            </a:extLst>
          </p:cNvPr>
          <p:cNvCxnSpPr/>
          <p:nvPr/>
        </p:nvCxnSpPr>
        <p:spPr>
          <a:xfrm>
            <a:off x="4775200" y="1381075"/>
            <a:ext cx="0" cy="5291666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880541" y="2864959"/>
            <a:ext cx="7128505" cy="3362222"/>
            <a:chOff x="4928024" y="2922961"/>
            <a:chExt cx="7128505" cy="3362222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DC2C113-3AF8-43C7-99B0-3E21B1636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3082" y="2922961"/>
              <a:ext cx="3970866" cy="2599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E73C24D-4FA9-43BF-83F1-9704FC5E0E46}"/>
                </a:ext>
              </a:extLst>
            </p:cNvPr>
            <p:cNvGrpSpPr/>
            <p:nvPr/>
          </p:nvGrpSpPr>
          <p:grpSpPr>
            <a:xfrm>
              <a:off x="5190071" y="2922961"/>
              <a:ext cx="6866458" cy="2898685"/>
              <a:chOff x="4962538" y="2693710"/>
              <a:chExt cx="5996117" cy="2531269"/>
            </a:xfrm>
          </p:grpSpPr>
          <p:pic>
            <p:nvPicPr>
              <p:cNvPr id="22" name="Picture 2" descr="C:\Users\aglitskiy\AppData\Roaming\Qualcomm\Eudora\attach\NRL bullet 3 May shock compressed foam.jpg">
                <a:extLst>
                  <a:ext uri="{FF2B5EF4-FFF2-40B4-BE49-F238E27FC236}">
                    <a16:creationId xmlns:a16="http://schemas.microsoft.com/office/drawing/2014/main" id="{77FC59B6-78FC-4768-8EB3-92AB900192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2538" y="2693710"/>
                <a:ext cx="2272559" cy="2442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0F6B041-2403-472A-93E5-8B2FF738B315}"/>
                  </a:ext>
                </a:extLst>
              </p:cNvPr>
              <p:cNvSpPr/>
              <p:nvPr/>
            </p:nvSpPr>
            <p:spPr>
              <a:xfrm>
                <a:off x="9248212" y="5009967"/>
                <a:ext cx="1710443" cy="215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dirty="0">
                    <a:solidFill>
                      <a:prstClr val="black"/>
                    </a:solidFill>
                    <a:ea typeface="ＭＳ Ｐゴシック" pitchFamily="34" charset="-128"/>
                  </a:rPr>
                  <a:t> Y. Aglitskiy et al., </a:t>
                </a:r>
                <a:r>
                  <a:rPr lang="en-US" sz="1000" dirty="0" err="1">
                    <a:solidFill>
                      <a:prstClr val="black"/>
                    </a:solidFill>
                    <a:ea typeface="ＭＳ Ｐゴシック" pitchFamily="34" charset="-128"/>
                  </a:rPr>
                  <a:t>PoP</a:t>
                </a:r>
                <a:r>
                  <a:rPr lang="en-US" sz="1000" dirty="0">
                    <a:solidFill>
                      <a:prstClr val="black"/>
                    </a:solidFill>
                    <a:ea typeface="ＭＳ Ｐゴシック" pitchFamily="34" charset="-128"/>
                  </a:rPr>
                  <a:t> 25, 032705</a:t>
                </a:r>
              </a:p>
            </p:txBody>
          </p:sp>
        </p:grp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41140010-7C6B-4EC3-BB8F-548F015BC1F3}"/>
                </a:ext>
              </a:extLst>
            </p:cNvPr>
            <p:cNvSpPr txBox="1">
              <a:spLocks/>
            </p:cNvSpPr>
            <p:nvPr/>
          </p:nvSpPr>
          <p:spPr>
            <a:xfrm>
              <a:off x="8521122" y="5898457"/>
              <a:ext cx="3514009" cy="3867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1219170" rtl="0" eaLnBrk="1" latinLnBrk="0" hangingPunct="1">
                <a:spcBef>
                  <a:spcPct val="0"/>
                </a:spcBef>
                <a:buNone/>
                <a:defRPr sz="2667" kern="1200">
                  <a:solidFill>
                    <a:srgbClr val="FFC00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Experimental vs. tabulated Hugoniot for 10% solid density CH foam</a:t>
              </a: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4E15FFC4-5C32-478C-9CAA-797AA142EC3D}"/>
                </a:ext>
              </a:extLst>
            </p:cNvPr>
            <p:cNvSpPr txBox="1">
              <a:spLocks/>
            </p:cNvSpPr>
            <p:nvPr/>
          </p:nvSpPr>
          <p:spPr>
            <a:xfrm>
              <a:off x="4928024" y="5898458"/>
              <a:ext cx="3514009" cy="3867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1219170" rtl="0" eaLnBrk="1" latinLnBrk="0" hangingPunct="1">
                <a:spcBef>
                  <a:spcPct val="0"/>
                </a:spcBef>
                <a:buNone/>
                <a:defRPr sz="2667" kern="1200">
                  <a:solidFill>
                    <a:srgbClr val="FFC000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tx2"/>
                  </a:solidFill>
                  <a:latin typeface="Calibri"/>
                </a:rPr>
                <a:t>Compressibility measurement on Nike </a:t>
              </a:r>
              <a: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rPr>
                <a:t>10% solid density CH foam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704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964CA-DF6E-404E-9F7F-E9FF0A65B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412" y="436870"/>
            <a:ext cx="8866909" cy="403412"/>
          </a:xfrm>
        </p:spPr>
        <p:txBody>
          <a:bodyPr>
            <a:normAutofit fontScale="90000"/>
          </a:bodyPr>
          <a:lstStyle/>
          <a:p>
            <a:r>
              <a:rPr lang="en-US" dirty="0"/>
              <a:t>NRL has collaborations on high impact efforts across the complex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C5FB8F-99AF-4DC9-B45A-9A6370D8CC78}"/>
              </a:ext>
            </a:extLst>
          </p:cNvPr>
          <p:cNvGrpSpPr/>
          <p:nvPr/>
        </p:nvGrpSpPr>
        <p:grpSpPr>
          <a:xfrm>
            <a:off x="471448" y="1272832"/>
            <a:ext cx="4162561" cy="4730862"/>
            <a:chOff x="254001" y="1012451"/>
            <a:chExt cx="4162561" cy="473086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5ED93D-8E56-4621-A879-68DA7B5D312F}"/>
                </a:ext>
              </a:extLst>
            </p:cNvPr>
            <p:cNvGrpSpPr/>
            <p:nvPr/>
          </p:nvGrpSpPr>
          <p:grpSpPr>
            <a:xfrm>
              <a:off x="254001" y="1891123"/>
              <a:ext cx="4162561" cy="3852190"/>
              <a:chOff x="254001" y="1891123"/>
              <a:chExt cx="4162561" cy="385219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6B3A18C-2183-417B-8F51-316004F1E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1067" y="1891123"/>
                <a:ext cx="3488840" cy="1844493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880E4FC-E300-4A4C-B87C-12368F3F0807}"/>
                  </a:ext>
                </a:extLst>
              </p:cNvPr>
              <p:cNvGrpSpPr/>
              <p:nvPr/>
            </p:nvGrpSpPr>
            <p:grpSpPr>
              <a:xfrm>
                <a:off x="254001" y="3735616"/>
                <a:ext cx="4162561" cy="2007697"/>
                <a:chOff x="491067" y="3800436"/>
                <a:chExt cx="4162561" cy="2007697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F112030C-F73C-45A3-9AC9-6A62098A98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6342"/>
                <a:stretch/>
              </p:blipFill>
              <p:spPr>
                <a:xfrm>
                  <a:off x="491067" y="3876636"/>
                  <a:ext cx="4162561" cy="1931497"/>
                </a:xfrm>
                <a:prstGeom prst="rect">
                  <a:avLst/>
                </a:prstGeom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F6784ED-50D4-4F78-99AE-1DD8BCD05535}"/>
                    </a:ext>
                  </a:extLst>
                </p:cNvPr>
                <p:cNvSpPr txBox="1"/>
                <p:nvPr/>
              </p:nvSpPr>
              <p:spPr>
                <a:xfrm>
                  <a:off x="1012753" y="3811816"/>
                  <a:ext cx="155959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600" dirty="0"/>
                    <a:t>X-ray radiograph</a:t>
                  </a:r>
                </a:p>
                <a:p>
                  <a:pPr algn="r"/>
                  <a:r>
                    <a:rPr lang="en-US" sz="1600" dirty="0"/>
                    <a:t>at NRL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CEC6A18-78ED-4B1F-AE30-FA31F47F4841}"/>
                    </a:ext>
                  </a:extLst>
                </p:cNvPr>
                <p:cNvSpPr txBox="1"/>
                <p:nvPr/>
              </p:nvSpPr>
              <p:spPr>
                <a:xfrm>
                  <a:off x="2824288" y="3800436"/>
                  <a:ext cx="154157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600" dirty="0"/>
                    <a:t>LANL 3D printed</a:t>
                  </a:r>
                  <a:br>
                    <a:rPr lang="en-US" sz="1600" dirty="0"/>
                  </a:br>
                  <a:r>
                    <a:rPr lang="en-US" sz="1600" dirty="0"/>
                    <a:t>foam lattice 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F11B96-C43C-4BDA-836B-A74D0557F8E2}"/>
                </a:ext>
              </a:extLst>
            </p:cNvPr>
            <p:cNvSpPr txBox="1"/>
            <p:nvPr/>
          </p:nvSpPr>
          <p:spPr>
            <a:xfrm>
              <a:off x="576719" y="1012451"/>
              <a:ext cx="3083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with LANL on structured foams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38A379-933B-4957-932F-EAA13B9F89AF}"/>
              </a:ext>
            </a:extLst>
          </p:cNvPr>
          <p:cNvGrpSpPr/>
          <p:nvPr/>
        </p:nvGrpSpPr>
        <p:grpSpPr>
          <a:xfrm>
            <a:off x="5643943" y="1271978"/>
            <a:ext cx="6051303" cy="2305128"/>
            <a:chOff x="2836679" y="982222"/>
            <a:chExt cx="6051302" cy="230512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295DE75-A4BE-46CA-94A5-E1C023099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6679" y="1388790"/>
              <a:ext cx="3352533" cy="1898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3121210-BDB5-496B-9935-18C1B963E868}"/>
                </a:ext>
              </a:extLst>
            </p:cNvPr>
            <p:cNvSpPr txBox="1"/>
            <p:nvPr/>
          </p:nvSpPr>
          <p:spPr>
            <a:xfrm>
              <a:off x="2979954" y="982222"/>
              <a:ext cx="5908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with LLE on Imprint mitigation using burn-through membrane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75AC7D-2DF2-478B-968F-EDA7FBC67299}"/>
              </a:ext>
            </a:extLst>
          </p:cNvPr>
          <p:cNvGrpSpPr/>
          <p:nvPr/>
        </p:nvGrpSpPr>
        <p:grpSpPr>
          <a:xfrm>
            <a:off x="8929221" y="5008670"/>
            <a:ext cx="3175111" cy="1259559"/>
            <a:chOff x="5966168" y="1852738"/>
            <a:chExt cx="3175111" cy="12595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1305CB8-B973-4DFA-9C1D-053D31A36633}"/>
                </a:ext>
              </a:extLst>
            </p:cNvPr>
            <p:cNvGrpSpPr/>
            <p:nvPr/>
          </p:nvGrpSpPr>
          <p:grpSpPr>
            <a:xfrm>
              <a:off x="7664514" y="1852738"/>
              <a:ext cx="1476765" cy="1257563"/>
              <a:chOff x="9191235" y="1724094"/>
              <a:chExt cx="1476765" cy="1257563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013BAAE-7550-475E-91D1-9F81C525CB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9191235" y="1724094"/>
                <a:ext cx="1409509" cy="1230899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F68243C-C41F-4DAE-BEB2-F6F0088113E0}"/>
                  </a:ext>
                </a:extLst>
              </p:cNvPr>
              <p:cNvSpPr txBox="1"/>
              <p:nvPr/>
            </p:nvSpPr>
            <p:spPr>
              <a:xfrm>
                <a:off x="9210103" y="2631631"/>
                <a:ext cx="9186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121914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400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Calibri"/>
                  </a:rPr>
                  <a:t>Å Pd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E0252D5-F5D7-4022-B3BE-4655D0C6E31D}"/>
                  </a:ext>
                </a:extLst>
              </p:cNvPr>
              <p:cNvSpPr/>
              <p:nvPr/>
            </p:nvSpPr>
            <p:spPr>
              <a:xfrm>
                <a:off x="10258914" y="2781602"/>
                <a:ext cx="409086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tx1"/>
                    </a:solidFill>
                    <a:latin typeface="Helvetica" pitchFamily="34" charset="0"/>
                    <a:ea typeface="ＭＳ Ｐゴシック" pitchFamily="34" charset="-128"/>
                    <a:cs typeface="+mn-cs"/>
                  </a:defRPr>
                </a:lvl1pPr>
                <a:lvl2pPr marL="457082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tx1"/>
                    </a:solidFill>
                    <a:latin typeface="Helvetica" pitchFamily="34" charset="0"/>
                    <a:ea typeface="ＭＳ Ｐゴシック" pitchFamily="34" charset="-128"/>
                    <a:cs typeface="+mn-cs"/>
                  </a:defRPr>
                </a:lvl2pPr>
                <a:lvl3pPr marL="91417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tx1"/>
                    </a:solidFill>
                    <a:latin typeface="Helvetica" pitchFamily="34" charset="0"/>
                    <a:ea typeface="ＭＳ Ｐゴシック" pitchFamily="34" charset="-128"/>
                    <a:cs typeface="+mn-cs"/>
                  </a:defRPr>
                </a:lvl3pPr>
                <a:lvl4pPr marL="137126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tx1"/>
                    </a:solidFill>
                    <a:latin typeface="Helvetica" pitchFamily="34" charset="0"/>
                    <a:ea typeface="ＭＳ Ｐゴシック" pitchFamily="34" charset="-128"/>
                    <a:cs typeface="+mn-cs"/>
                  </a:defRPr>
                </a:lvl4pPr>
                <a:lvl5pPr marL="182834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 kern="1200">
                    <a:solidFill>
                      <a:schemeClr val="tx1"/>
                    </a:solidFill>
                    <a:latin typeface="Helvetica" pitchFamily="34" charset="0"/>
                    <a:ea typeface="ＭＳ Ｐゴシック" pitchFamily="34" charset="-128"/>
                    <a:cs typeface="+mn-cs"/>
                  </a:defRPr>
                </a:lvl5pPr>
                <a:lvl6pPr marL="2285430" algn="l" defTabSz="914175" rtl="0" eaLnBrk="1" latinLnBrk="0" hangingPunct="1">
                  <a:defRPr sz="1400" b="1" kern="1200">
                    <a:solidFill>
                      <a:schemeClr val="tx1"/>
                    </a:solidFill>
                    <a:latin typeface="Helvetica" pitchFamily="34" charset="0"/>
                    <a:ea typeface="ＭＳ Ｐゴシック" pitchFamily="34" charset="-128"/>
                    <a:cs typeface="+mn-cs"/>
                  </a:defRPr>
                </a:lvl6pPr>
                <a:lvl7pPr marL="2742512" algn="l" defTabSz="914175" rtl="0" eaLnBrk="1" latinLnBrk="0" hangingPunct="1">
                  <a:defRPr sz="1400" b="1" kern="1200">
                    <a:solidFill>
                      <a:schemeClr val="tx1"/>
                    </a:solidFill>
                    <a:latin typeface="Helvetica" pitchFamily="34" charset="0"/>
                    <a:ea typeface="ＭＳ Ｐゴシック" pitchFamily="34" charset="-128"/>
                    <a:cs typeface="+mn-cs"/>
                  </a:defRPr>
                </a:lvl7pPr>
                <a:lvl8pPr marL="3199600" algn="l" defTabSz="914175" rtl="0" eaLnBrk="1" latinLnBrk="0" hangingPunct="1">
                  <a:defRPr sz="1400" b="1" kern="1200">
                    <a:solidFill>
                      <a:schemeClr val="tx1"/>
                    </a:solidFill>
                    <a:latin typeface="Helvetica" pitchFamily="34" charset="0"/>
                    <a:ea typeface="ＭＳ Ｐゴシック" pitchFamily="34" charset="-128"/>
                    <a:cs typeface="+mn-cs"/>
                  </a:defRPr>
                </a:lvl8pPr>
                <a:lvl9pPr marL="3656686" algn="l" defTabSz="914175" rtl="0" eaLnBrk="1" latinLnBrk="0" hangingPunct="1">
                  <a:defRPr sz="1400" b="1" kern="1200">
                    <a:solidFill>
                      <a:schemeClr val="tx1"/>
                    </a:solidFill>
                    <a:latin typeface="Helvetica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marL="0" marR="0" lvl="0" indent="0" algn="l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37337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6D29DF5-41DB-481D-BB30-1B801CC5734C}"/>
                </a:ext>
              </a:extLst>
            </p:cNvPr>
            <p:cNvGrpSpPr/>
            <p:nvPr/>
          </p:nvGrpSpPr>
          <p:grpSpPr>
            <a:xfrm>
              <a:off x="5966168" y="1854384"/>
              <a:ext cx="1535397" cy="1257913"/>
              <a:chOff x="1103291" y="1731478"/>
              <a:chExt cx="1535397" cy="1257913"/>
            </a:xfrm>
          </p:grpSpPr>
          <p:pic>
            <p:nvPicPr>
              <p:cNvPr id="25" name="Picture 6">
                <a:extLst>
                  <a:ext uri="{FF2B5EF4-FFF2-40B4-BE49-F238E27FC236}">
                    <a16:creationId xmlns:a16="http://schemas.microsoft.com/office/drawing/2014/main" id="{C0954928-378B-4EC3-A7B4-14B6544F75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0800000">
                <a:off x="1103291" y="1731478"/>
                <a:ext cx="1485900" cy="1223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2A198C6-63E7-4815-8899-0DED47061E79}"/>
                  </a:ext>
                </a:extLst>
              </p:cNvPr>
              <p:cNvSpPr txBox="1"/>
              <p:nvPr/>
            </p:nvSpPr>
            <p:spPr>
              <a:xfrm>
                <a:off x="1103291" y="2626131"/>
                <a:ext cx="9659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4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</a:rPr>
                  <a:t>uncoated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Calibri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34615FD-2B09-48F5-BFA3-A2105143CA55}"/>
                  </a:ext>
                </a:extLst>
              </p:cNvPr>
              <p:cNvSpPr txBox="1"/>
              <p:nvPr/>
            </p:nvSpPr>
            <p:spPr>
              <a:xfrm>
                <a:off x="2229602" y="2789336"/>
                <a:ext cx="409086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26494</a:t>
                </a:r>
              </a:p>
            </p:txBody>
          </p:sp>
        </p:grpSp>
      </p:grpSp>
      <p:pic>
        <p:nvPicPr>
          <p:cNvPr id="31" name="Picture 3">
            <a:extLst>
              <a:ext uri="{FF2B5EF4-FFF2-40B4-BE49-F238E27FC236}">
                <a16:creationId xmlns:a16="http://schemas.microsoft.com/office/drawing/2014/main" id="{D05E4EB2-C49B-4FB5-B249-E6BE4023C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71945" y="3118169"/>
            <a:ext cx="1965131" cy="174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7AB0F62-DECE-4694-95DA-E392449D0B32}"/>
              </a:ext>
            </a:extLst>
          </p:cNvPr>
          <p:cNvGrpSpPr/>
          <p:nvPr/>
        </p:nvGrpSpPr>
        <p:grpSpPr>
          <a:xfrm>
            <a:off x="5508954" y="4652865"/>
            <a:ext cx="3085412" cy="2171867"/>
            <a:chOff x="5508954" y="4652865"/>
            <a:chExt cx="3085412" cy="2171867"/>
          </a:xfrm>
        </p:grpSpPr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964E18A9-8B36-4C8B-B9EA-6EC650ECC0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6" r="45625" b="14522"/>
            <a:stretch/>
          </p:blipFill>
          <p:spPr bwMode="auto">
            <a:xfrm>
              <a:off x="5508954" y="4652865"/>
              <a:ext cx="3085412" cy="2171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55B9599-9087-4246-B409-2760F34D0415}"/>
                </a:ext>
              </a:extLst>
            </p:cNvPr>
            <p:cNvSpPr txBox="1"/>
            <p:nvPr/>
          </p:nvSpPr>
          <p:spPr>
            <a:xfrm>
              <a:off x="7561023" y="5890149"/>
              <a:ext cx="8819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4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400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Calibri"/>
                </a:rPr>
                <a:t>Å Au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Calibri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Calibri"/>
                </a:rPr>
                <a:t>coating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98D0019-B646-4594-87D8-690F34923160}"/>
                </a:ext>
              </a:extLst>
            </p:cNvPr>
            <p:cNvSpPr txBox="1"/>
            <p:nvPr/>
          </p:nvSpPr>
          <p:spPr>
            <a:xfrm>
              <a:off x="6016131" y="6048113"/>
              <a:ext cx="8704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4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</a:rPr>
                <a:t>uncoated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FBA496B-210A-43D9-A1B5-E4692E281D08}"/>
              </a:ext>
            </a:extLst>
          </p:cNvPr>
          <p:cNvSpPr txBox="1"/>
          <p:nvPr/>
        </p:nvSpPr>
        <p:spPr>
          <a:xfrm>
            <a:off x="5660044" y="4231500"/>
            <a:ext cx="236636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Development on NIKE</a:t>
            </a: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7A28E0F4-F4ED-4F1E-9999-D5188E52851F}"/>
              </a:ext>
            </a:extLst>
          </p:cNvPr>
          <p:cNvSpPr/>
          <p:nvPr/>
        </p:nvSpPr>
        <p:spPr>
          <a:xfrm>
            <a:off x="8856336" y="4401708"/>
            <a:ext cx="823716" cy="338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964F472-0CE3-4A33-8123-EBE29659E267}"/>
              </a:ext>
            </a:extLst>
          </p:cNvPr>
          <p:cNvSpPr txBox="1"/>
          <p:nvPr/>
        </p:nvSpPr>
        <p:spPr>
          <a:xfrm>
            <a:off x="8119907" y="3708718"/>
            <a:ext cx="185854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Implementation</a:t>
            </a:r>
            <a:br>
              <a:rPr lang="en-US" dirty="0"/>
            </a:br>
            <a:r>
              <a:rPr lang="en-US" dirty="0"/>
              <a:t> on Omega</a:t>
            </a:r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D82AACBD-E291-4100-8023-380382D4DD7C}"/>
              </a:ext>
            </a:extLst>
          </p:cNvPr>
          <p:cNvSpPr/>
          <p:nvPr/>
        </p:nvSpPr>
        <p:spPr>
          <a:xfrm rot="12600000">
            <a:off x="9125271" y="2804601"/>
            <a:ext cx="823716" cy="338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52FF05B-C7CC-4858-8268-F5A5807DF799}"/>
              </a:ext>
            </a:extLst>
          </p:cNvPr>
          <p:cNvSpPr txBox="1"/>
          <p:nvPr/>
        </p:nvSpPr>
        <p:spPr>
          <a:xfrm>
            <a:off x="9582068" y="2071468"/>
            <a:ext cx="124745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NIF PDD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implosions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DBB8316-2FE9-4D63-BAF7-24F9D33E820E}"/>
              </a:ext>
            </a:extLst>
          </p:cNvPr>
          <p:cNvCxnSpPr/>
          <p:nvPr/>
        </p:nvCxnSpPr>
        <p:spPr>
          <a:xfrm>
            <a:off x="4986215" y="1470783"/>
            <a:ext cx="0" cy="5291666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NRL is </a:t>
            </a:r>
            <a:r>
              <a:rPr lang="en-US" sz="2800" b="1" dirty="0" smtClean="0"/>
              <a:t>participating </a:t>
            </a:r>
            <a:r>
              <a:rPr lang="en-US" sz="2800" b="1" dirty="0"/>
              <a:t>in the IFE hubs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83DDC34-D481-2744-812B-2FCD98088CBD}" type="slidenum">
              <a:rPr lang="en-US" smtClean="0"/>
              <a:t>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494851" y="1441355"/>
            <a:ext cx="4220899" cy="33239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750" b="1" dirty="0"/>
              <a:t>Inertial Fusion Science and Technology hub </a:t>
            </a:r>
          </a:p>
          <a:p>
            <a:endParaRPr lang="en-US" sz="1750" b="1" dirty="0"/>
          </a:p>
          <a:p>
            <a:r>
              <a:rPr lang="en-US" sz="1750" dirty="0"/>
              <a:t>Colorado State University (leader)</a:t>
            </a:r>
          </a:p>
          <a:p>
            <a:r>
              <a:rPr lang="en-US" sz="1750" dirty="0"/>
              <a:t>Cornell University</a:t>
            </a:r>
          </a:p>
          <a:p>
            <a:r>
              <a:rPr lang="en-US" sz="1750" dirty="0"/>
              <a:t>General Atomics</a:t>
            </a:r>
          </a:p>
          <a:p>
            <a:r>
              <a:rPr lang="en-US" sz="1750" dirty="0"/>
              <a:t>Los Alamos National Laboratory</a:t>
            </a:r>
          </a:p>
          <a:p>
            <a:r>
              <a:rPr lang="en-US" sz="1750" dirty="0"/>
              <a:t>Marvel Fusion</a:t>
            </a:r>
          </a:p>
          <a:p>
            <a:r>
              <a:rPr lang="en-US" sz="1750" dirty="0"/>
              <a:t>SLAC National Accelerator Laboratory</a:t>
            </a:r>
          </a:p>
          <a:p>
            <a:r>
              <a:rPr lang="en-US" sz="1750" dirty="0"/>
              <a:t>Texas A&amp;M University</a:t>
            </a:r>
          </a:p>
          <a:p>
            <a:r>
              <a:rPr lang="en-US" sz="1750" b="1" dirty="0"/>
              <a:t>U.S. Naval Research Laboratory</a:t>
            </a:r>
          </a:p>
          <a:p>
            <a:r>
              <a:rPr lang="en-US" sz="1750" dirty="0"/>
              <a:t>University of Illinois Urbana-Champaign</a:t>
            </a:r>
          </a:p>
          <a:p>
            <a:r>
              <a:rPr lang="en-US" sz="1750" dirty="0" err="1"/>
              <a:t>Xcimer</a:t>
            </a:r>
            <a:r>
              <a:rPr lang="en-US" sz="1750" dirty="0"/>
              <a:t> Energy Corp.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6250" y="1238250"/>
            <a:ext cx="6191250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 smtClean="0"/>
              <a:t>DOE release: </a:t>
            </a:r>
            <a:r>
              <a:rPr lang="en-US" sz="2250" dirty="0" smtClean="0">
                <a:hlinkClick r:id="rId2"/>
              </a:rPr>
              <a:t>https://www.energy.gov/articles/doe-announces-42-million-inertial-fusion-energy-hubs</a:t>
            </a:r>
            <a:endParaRPr lang="en-US" sz="2250" dirty="0" smtClean="0"/>
          </a:p>
          <a:p>
            <a:endParaRPr lang="en-US" sz="2250" dirty="0" smtClean="0"/>
          </a:p>
          <a:p>
            <a:r>
              <a:rPr lang="en-US" sz="2250" dirty="0" smtClean="0"/>
              <a:t>The </a:t>
            </a:r>
            <a:r>
              <a:rPr lang="en-US" sz="2250" dirty="0"/>
              <a:t>3 hubs are:</a:t>
            </a:r>
          </a:p>
          <a:p>
            <a:endParaRPr lang="en-US" sz="22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50" dirty="0"/>
              <a:t>Inertial Fusion Energy-Consortium on Laser-Plasma Interaction Research hub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50" dirty="0"/>
              <a:t>Inertial Fusion Science and Technology hub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5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50" dirty="0"/>
              <a:t>National Science and Technology Accelerated Research for Fusion Innovation &amp; Reactor Engineering hub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9157" y="4874821"/>
            <a:ext cx="4589398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/>
              <a:t>CSU link https://engr.source.colostate.edu/csu-to-lead-doe-funded-multi-institution-hub-to-advance-laser-driven-fusion-energy/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9EA74C4-1ED8-40C9-998E-4235AF37F98A}"/>
              </a:ext>
            </a:extLst>
          </p:cNvPr>
          <p:cNvSpPr/>
          <p:nvPr/>
        </p:nvSpPr>
        <p:spPr>
          <a:xfrm>
            <a:off x="6803676" y="3826756"/>
            <a:ext cx="554999" cy="4034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8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D0EA48-A4CA-4CD0-A7FD-78FD184F2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Achievement of ignition at NIF is a milestone for all fusion research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0ABDEF-A95F-4BC7-AA04-723242E3F166}"/>
              </a:ext>
            </a:extLst>
          </p:cNvPr>
          <p:cNvSpPr txBox="1"/>
          <p:nvPr/>
        </p:nvSpPr>
        <p:spPr>
          <a:xfrm>
            <a:off x="278935" y="2196312"/>
            <a:ext cx="9295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Results of decades of work –  need to exploit investment for near-term         </a:t>
            </a:r>
            <a:r>
              <a:rPr lang="en-US" sz="2000" dirty="0" smtClean="0"/>
              <a:t> </a:t>
            </a:r>
            <a:r>
              <a:rPr lang="en-US" sz="2000" dirty="0"/>
              <a:t>(3-5 yrs.)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FEAE9F-2923-49A3-9F44-DB4BE5C9B853}"/>
              </a:ext>
            </a:extLst>
          </p:cNvPr>
          <p:cNvSpPr txBox="1"/>
          <p:nvPr/>
        </p:nvSpPr>
        <p:spPr>
          <a:xfrm>
            <a:off x="278935" y="3690028"/>
            <a:ext cx="6887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the time of the decision to build NIF, new approaches for direct drive</a:t>
            </a:r>
          </a:p>
          <a:p>
            <a:r>
              <a:rPr lang="en-US" dirty="0"/>
              <a:t>ICF were nascent and not sufficiently developed for full scale facility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608F77-D212-47A7-A8AB-E402EC643127}"/>
              </a:ext>
            </a:extLst>
          </p:cNvPr>
          <p:cNvSpPr txBox="1"/>
          <p:nvPr/>
        </p:nvSpPr>
        <p:spPr>
          <a:xfrm>
            <a:off x="278935" y="2743115"/>
            <a:ext cx="8540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What is the best path to high yield capabilities (10’s-100’s MJ)?              </a:t>
            </a:r>
            <a:r>
              <a:rPr lang="en-US" dirty="0"/>
              <a:t>(&gt;5 yrs.)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87B955-4C21-4478-8928-F57EF2BE7EB9}"/>
              </a:ext>
            </a:extLst>
          </p:cNvPr>
          <p:cNvSpPr txBox="1"/>
          <p:nvPr/>
        </p:nvSpPr>
        <p:spPr>
          <a:xfrm>
            <a:off x="111458" y="5419512"/>
            <a:ext cx="7054683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Sufficient progress in direct drive ICF has been achieved to deserve serious consideration for the next generation high-yield facility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28CF54E-9A34-4FC0-B1E8-CB75E77AE355}"/>
              </a:ext>
            </a:extLst>
          </p:cNvPr>
          <p:cNvGrpSpPr/>
          <p:nvPr/>
        </p:nvGrpSpPr>
        <p:grpSpPr>
          <a:xfrm>
            <a:off x="7329982" y="1571716"/>
            <a:ext cx="4799003" cy="5184406"/>
            <a:chOff x="7392997" y="1511667"/>
            <a:chExt cx="4799003" cy="518440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24AFE8B-641D-40A6-85CB-69B8376A9E3B}"/>
                </a:ext>
              </a:extLst>
            </p:cNvPr>
            <p:cNvSpPr txBox="1"/>
            <p:nvPr/>
          </p:nvSpPr>
          <p:spPr>
            <a:xfrm>
              <a:off x="10410268" y="1895421"/>
              <a:ext cx="14147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Laser gain     ~ 1.5x</a:t>
              </a:r>
            </a:p>
            <a:p>
              <a:pPr algn="ctr"/>
              <a:r>
                <a:rPr lang="en-US" sz="1200" b="1" dirty="0"/>
                <a:t>Capsule gain &gt; 10x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89EDA60-5D47-4593-A7EA-6202432DCA4B}"/>
                </a:ext>
              </a:extLst>
            </p:cNvPr>
            <p:cNvGrpSpPr/>
            <p:nvPr/>
          </p:nvGrpSpPr>
          <p:grpSpPr>
            <a:xfrm>
              <a:off x="7392997" y="1511667"/>
              <a:ext cx="4799003" cy="5184406"/>
              <a:chOff x="7392997" y="1511667"/>
              <a:chExt cx="4799003" cy="5184406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BF78646A-4B0A-48E9-B052-3CEB780BC214}"/>
                  </a:ext>
                </a:extLst>
              </p:cNvPr>
              <p:cNvGrpSpPr/>
              <p:nvPr/>
            </p:nvGrpSpPr>
            <p:grpSpPr>
              <a:xfrm>
                <a:off x="7392997" y="1511667"/>
                <a:ext cx="4799003" cy="5184406"/>
                <a:chOff x="7296149" y="1511667"/>
                <a:chExt cx="4799003" cy="5184406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0F1DBF98-6D25-40FD-A1E3-C16943503953}"/>
                    </a:ext>
                  </a:extLst>
                </p:cNvPr>
                <p:cNvGrpSpPr/>
                <p:nvPr/>
              </p:nvGrpSpPr>
              <p:grpSpPr>
                <a:xfrm>
                  <a:off x="7296149" y="1511667"/>
                  <a:ext cx="4799003" cy="5184406"/>
                  <a:chOff x="7296149" y="1511667"/>
                  <a:chExt cx="4799003" cy="5184406"/>
                </a:xfrm>
              </p:grpSpPr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95AE052C-E6DE-4713-80AC-91062F26F410}"/>
                      </a:ext>
                    </a:extLst>
                  </p:cNvPr>
                  <p:cNvGrpSpPr/>
                  <p:nvPr/>
                </p:nvGrpSpPr>
                <p:grpSpPr>
                  <a:xfrm>
                    <a:off x="7296149" y="1511667"/>
                    <a:ext cx="4596429" cy="5184406"/>
                    <a:chOff x="4318917" y="1587578"/>
                    <a:chExt cx="4371475" cy="4949580"/>
                  </a:xfrm>
                </p:grpSpPr>
                <p:pic>
                  <p:nvPicPr>
                    <p:cNvPr id="45" name="Picture 4" descr="Figure 1. Shot N210808 on NIF produced more than 1.35 megajoules of fusion yield and marks a significant advance in ICF research. The histogram shows the progress over a decade of dedicated research and development on the NIF.">
                      <a:extLst>
                        <a:ext uri="{FF2B5EF4-FFF2-40B4-BE49-F238E27FC236}">
                          <a16:creationId xmlns:a16="http://schemas.microsoft.com/office/drawing/2014/main" id="{BB60F7E0-171F-4F76-A87A-B5975D93821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318917" y="3203468"/>
                      <a:ext cx="4371475" cy="333369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grpSp>
                  <p:nvGrpSpPr>
                    <p:cNvPr id="46" name="Group 45">
                      <a:extLst>
                        <a:ext uri="{FF2B5EF4-FFF2-40B4-BE49-F238E27FC236}">
                          <a16:creationId xmlns:a16="http://schemas.microsoft.com/office/drawing/2014/main" id="{1BFAFBEB-8906-4AB9-82C1-16BB5B1DC42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08741" y="1608445"/>
                      <a:ext cx="40826" cy="4315562"/>
                      <a:chOff x="5165557" y="649705"/>
                      <a:chExt cx="45719" cy="5197641"/>
                    </a:xfrm>
                  </p:grpSpPr>
                  <p:sp>
                    <p:nvSpPr>
                      <p:cNvPr id="48" name="Rectangle 47">
                        <a:extLst>
                          <a:ext uri="{FF2B5EF4-FFF2-40B4-BE49-F238E27FC236}">
                            <a16:creationId xmlns:a16="http://schemas.microsoft.com/office/drawing/2014/main" id="{D660C852-3850-4451-BD3D-0F301D331F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65557" y="4114799"/>
                        <a:ext cx="45719" cy="173254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9" name="Rectangle 48">
                        <a:extLst>
                          <a:ext uri="{FF2B5EF4-FFF2-40B4-BE49-F238E27FC236}">
                            <a16:creationId xmlns:a16="http://schemas.microsoft.com/office/drawing/2014/main" id="{65016A26-6DDC-480D-8567-76C4016A2B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65557" y="2382252"/>
                        <a:ext cx="45719" cy="173254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0" name="Rectangle 49">
                        <a:extLst>
                          <a:ext uri="{FF2B5EF4-FFF2-40B4-BE49-F238E27FC236}">
                            <a16:creationId xmlns:a16="http://schemas.microsoft.com/office/drawing/2014/main" id="{A7A8BD4F-08AC-4BA8-8BC9-A4083300A6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65557" y="649705"/>
                        <a:ext cx="45719" cy="173254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E3B91978-B680-4F79-B1E8-721DBEE2558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13278" y="1587578"/>
                      <a:ext cx="1319291" cy="367295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950" b="1" dirty="0">
                          <a:latin typeface="Arial Black" panose="020B0A04020102020204" pitchFamily="34" charset="0"/>
                        </a:rPr>
                        <a:t>Shot N221205</a:t>
                      </a:r>
                    </a:p>
                    <a:p>
                      <a:pPr algn="ctr"/>
                      <a:r>
                        <a:rPr lang="en-US" sz="950" b="1" dirty="0">
                          <a:latin typeface="Arial Black" panose="020B0A04020102020204" pitchFamily="34" charset="0"/>
                        </a:rPr>
                        <a:t>(3.15 megajoules)</a:t>
                      </a:r>
                    </a:p>
                  </p:txBody>
                </p:sp>
              </p:grp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309A0572-A27B-424F-B340-043F7A079932}"/>
                      </a:ext>
                    </a:extLst>
                  </p:cNvPr>
                  <p:cNvSpPr txBox="1"/>
                  <p:nvPr/>
                </p:nvSpPr>
                <p:spPr>
                  <a:xfrm>
                    <a:off x="11628358" y="6054389"/>
                    <a:ext cx="466794" cy="2200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10" b="1" dirty="0">
                        <a:latin typeface="Arial Black" panose="020B0A04020102020204" pitchFamily="34" charset="0"/>
                        <a:cs typeface="Aharoni" panose="02010803020104030203" pitchFamily="2" charset="-79"/>
                      </a:rPr>
                      <a:t>2022</a:t>
                    </a:r>
                  </a:p>
                </p:txBody>
              </p:sp>
            </p:grpSp>
            <p:pic>
              <p:nvPicPr>
                <p:cNvPr id="54" name="Image" descr="Image">
                  <a:extLst>
                    <a:ext uri="{FF2B5EF4-FFF2-40B4-BE49-F238E27FC236}">
                      <a16:creationId xmlns:a16="http://schemas.microsoft.com/office/drawing/2014/main" id="{154DEB87-6CDE-4B71-A08D-0F26149825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178224" y="3824847"/>
                  <a:ext cx="1624088" cy="121806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AEF35FF-F015-49DC-90C3-B2E09E6FBABC}"/>
                  </a:ext>
                </a:extLst>
              </p:cNvPr>
              <p:cNvSpPr txBox="1"/>
              <p:nvPr/>
            </p:nvSpPr>
            <p:spPr>
              <a:xfrm rot="16200000">
                <a:off x="6938385" y="4691221"/>
                <a:ext cx="1140056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Fusion Yield (MJ)</a:t>
                </a: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983AF07-B263-4606-958A-1DBFE3A258F3}"/>
                </a:ext>
              </a:extLst>
            </p:cNvPr>
            <p:cNvSpPr txBox="1"/>
            <p:nvPr/>
          </p:nvSpPr>
          <p:spPr>
            <a:xfrm>
              <a:off x="10314273" y="4413849"/>
              <a:ext cx="1404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Laser gain      ~ 0.7x</a:t>
              </a:r>
            </a:p>
            <a:p>
              <a:pPr algn="ctr"/>
              <a:r>
                <a:rPr lang="en-US" sz="1200" b="1" dirty="0"/>
                <a:t>Capsule gain ~ 5.7x</a:t>
              </a:r>
            </a:p>
            <a:p>
              <a:pPr algn="ctr"/>
              <a:r>
                <a:rPr lang="en-US" sz="1200" b="1" dirty="0"/>
                <a:t>(1.35 MJ/230 kJ)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DA140E0-EFF2-405F-84B3-6488BF136B25}"/>
              </a:ext>
            </a:extLst>
          </p:cNvPr>
          <p:cNvSpPr txBox="1"/>
          <p:nvPr/>
        </p:nvSpPr>
        <p:spPr>
          <a:xfrm>
            <a:off x="278935" y="1688630"/>
            <a:ext cx="826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&gt; 3 </a:t>
            </a:r>
            <a:r>
              <a:rPr lang="en-US" sz="2000" dirty="0"/>
              <a:t>MJ yield has been achieved with </a:t>
            </a:r>
            <a:r>
              <a:rPr lang="en-US" sz="2000" dirty="0" smtClean="0"/>
              <a:t>~ ¼ </a:t>
            </a:r>
            <a:r>
              <a:rPr lang="en-US" sz="2000" dirty="0"/>
              <a:t>MJ energy absorbed by the pellet </a:t>
            </a:r>
          </a:p>
        </p:txBody>
      </p:sp>
    </p:spTree>
    <p:extLst>
      <p:ext uri="{BB962C8B-B14F-4D97-AF65-F5344CB8AC3E}">
        <p14:creationId xmlns:p14="http://schemas.microsoft.com/office/powerpoint/2010/main" val="409118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7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3F68A1E-C183-4DE4-8975-BE9A03DBC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59" y="1813013"/>
            <a:ext cx="4709280" cy="3092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4C52AA-3689-4E85-8B20-D1EC85251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Direct drive couples ~4x more energy into the imploding shell giving </a:t>
            </a:r>
            <a:br>
              <a:rPr lang="en-US" dirty="0"/>
            </a:br>
            <a:r>
              <a:rPr lang="en-US" dirty="0"/>
              <a:t>higher yields for a given laser energy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7C9A55E-106F-49ED-8815-74678E13B62D}"/>
              </a:ext>
            </a:extLst>
          </p:cNvPr>
          <p:cNvGrpSpPr/>
          <p:nvPr/>
        </p:nvGrpSpPr>
        <p:grpSpPr>
          <a:xfrm>
            <a:off x="5990256" y="1501957"/>
            <a:ext cx="5976957" cy="1682270"/>
            <a:chOff x="5990256" y="1521413"/>
            <a:chExt cx="5976957" cy="16822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A642C4-4000-41FE-ADFC-F61E09F2E1EC}"/>
                </a:ext>
              </a:extLst>
            </p:cNvPr>
            <p:cNvSpPr txBox="1"/>
            <p:nvPr/>
          </p:nvSpPr>
          <p:spPr>
            <a:xfrm>
              <a:off x="5990256" y="1521413"/>
              <a:ext cx="5976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But details matter </a:t>
              </a:r>
              <a:r>
                <a:rPr lang="en-US" dirty="0"/>
                <a:t>– direct drive still must overcome problems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122EDC-88DB-41BC-B38A-7762434B569E}"/>
                </a:ext>
              </a:extLst>
            </p:cNvPr>
            <p:cNvSpPr txBox="1"/>
            <p:nvPr/>
          </p:nvSpPr>
          <p:spPr>
            <a:xfrm>
              <a:off x="6648066" y="1907815"/>
              <a:ext cx="3667030" cy="1295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Coupling of laser to pellet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Uniform illumination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Mitigate laser-plasma instabilities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EBC9E43-293B-4FF5-A0C5-66AA34AA7C5D}"/>
              </a:ext>
            </a:extLst>
          </p:cNvPr>
          <p:cNvGrpSpPr/>
          <p:nvPr/>
        </p:nvGrpSpPr>
        <p:grpSpPr>
          <a:xfrm>
            <a:off x="477499" y="3993591"/>
            <a:ext cx="4806516" cy="1203105"/>
            <a:chOff x="477499" y="3993591"/>
            <a:chExt cx="4806516" cy="120310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8AC6FD5-2BEC-43F0-BEDF-30D71DA466E9}"/>
                </a:ext>
              </a:extLst>
            </p:cNvPr>
            <p:cNvGrpSpPr/>
            <p:nvPr/>
          </p:nvGrpSpPr>
          <p:grpSpPr>
            <a:xfrm>
              <a:off x="477499" y="4445828"/>
              <a:ext cx="848309" cy="734763"/>
              <a:chOff x="449543" y="4776095"/>
              <a:chExt cx="848309" cy="734763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7350D27-45B7-4893-8D80-0442328830CB}"/>
                  </a:ext>
                </a:extLst>
              </p:cNvPr>
              <p:cNvSpPr txBox="1"/>
              <p:nvPr/>
            </p:nvSpPr>
            <p:spPr>
              <a:xfrm>
                <a:off x="449543" y="5203081"/>
                <a:ext cx="8483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N210808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9F88B4-7683-4F32-BDB6-926F6781454B}"/>
                  </a:ext>
                </a:extLst>
              </p:cNvPr>
              <p:cNvSpPr txBox="1"/>
              <p:nvPr/>
            </p:nvSpPr>
            <p:spPr>
              <a:xfrm>
                <a:off x="534503" y="5022040"/>
                <a:ext cx="6639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1.9 MJ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15389B-22DA-4BBC-8BE0-98FC8B572795}"/>
                  </a:ext>
                </a:extLst>
              </p:cNvPr>
              <p:cNvSpPr txBox="1"/>
              <p:nvPr/>
            </p:nvSpPr>
            <p:spPr>
              <a:xfrm>
                <a:off x="534503" y="4776095"/>
                <a:ext cx="6783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Laser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342B9E1-2978-4D96-B484-BB8F17F0057C}"/>
                </a:ext>
              </a:extLst>
            </p:cNvPr>
            <p:cNvGrpSpPr/>
            <p:nvPr/>
          </p:nvGrpSpPr>
          <p:grpSpPr>
            <a:xfrm>
              <a:off x="4435706" y="4465441"/>
              <a:ext cx="848309" cy="731255"/>
              <a:chOff x="4442054" y="4695174"/>
              <a:chExt cx="848309" cy="73125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835064-18C1-472A-BD91-A7313D71C816}"/>
                  </a:ext>
                </a:extLst>
              </p:cNvPr>
              <p:cNvSpPr txBox="1"/>
              <p:nvPr/>
            </p:nvSpPr>
            <p:spPr>
              <a:xfrm>
                <a:off x="4442054" y="5118652"/>
                <a:ext cx="84830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N210808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5C85154-85D1-44BB-8072-2CE9C39E44BB}"/>
                  </a:ext>
                </a:extLst>
              </p:cNvPr>
              <p:cNvSpPr txBox="1"/>
              <p:nvPr/>
            </p:nvSpPr>
            <p:spPr>
              <a:xfrm>
                <a:off x="4522752" y="4929829"/>
                <a:ext cx="7553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1.35 MJ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AFD006-97CE-43CE-AAF7-B391A44059C5}"/>
                  </a:ext>
                </a:extLst>
              </p:cNvPr>
              <p:cNvSpPr txBox="1"/>
              <p:nvPr/>
            </p:nvSpPr>
            <p:spPr>
              <a:xfrm>
                <a:off x="4564961" y="4695174"/>
                <a:ext cx="6363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Yield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0C6AA87-6FD3-41E1-8EB4-C34A75DE1262}"/>
                </a:ext>
              </a:extLst>
            </p:cNvPr>
            <p:cNvGrpSpPr/>
            <p:nvPr/>
          </p:nvGrpSpPr>
          <p:grpSpPr>
            <a:xfrm>
              <a:off x="3908228" y="3993591"/>
              <a:ext cx="848309" cy="507489"/>
              <a:chOff x="3893007" y="4134219"/>
              <a:chExt cx="848309" cy="50748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F4BC0FA-A99B-4396-B717-D158DBDDC468}"/>
                  </a:ext>
                </a:extLst>
              </p:cNvPr>
              <p:cNvSpPr txBox="1"/>
              <p:nvPr/>
            </p:nvSpPr>
            <p:spPr>
              <a:xfrm>
                <a:off x="3990659" y="4134219"/>
                <a:ext cx="6383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230 kJ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20AB59D-9397-4938-AF72-457B33BC5745}"/>
                  </a:ext>
                </a:extLst>
              </p:cNvPr>
              <p:cNvSpPr txBox="1"/>
              <p:nvPr/>
            </p:nvSpPr>
            <p:spPr>
              <a:xfrm>
                <a:off x="3893007" y="4333931"/>
                <a:ext cx="8483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N210808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0C41008-0EEC-4A19-905C-4419A983A008}"/>
              </a:ext>
            </a:extLst>
          </p:cNvPr>
          <p:cNvSpPr txBox="1"/>
          <p:nvPr/>
        </p:nvSpPr>
        <p:spPr>
          <a:xfrm>
            <a:off x="84924" y="1492743"/>
            <a:ext cx="5821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 drive eliminates major energy losses for indirect drive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422427-9F9F-44D0-BB2D-5BC0B8951FA5}"/>
              </a:ext>
            </a:extLst>
          </p:cNvPr>
          <p:cNvGrpSpPr/>
          <p:nvPr/>
        </p:nvGrpSpPr>
        <p:grpSpPr>
          <a:xfrm>
            <a:off x="576663" y="5166070"/>
            <a:ext cx="3859043" cy="1222605"/>
            <a:chOff x="148511" y="5195621"/>
            <a:chExt cx="4369125" cy="122260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8F17B4-548D-4E8D-8E31-AD1291AA8C9A}"/>
                </a:ext>
              </a:extLst>
            </p:cNvPr>
            <p:cNvSpPr txBox="1"/>
            <p:nvPr/>
          </p:nvSpPr>
          <p:spPr>
            <a:xfrm>
              <a:off x="148511" y="5195621"/>
              <a:ext cx="4214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Shot N210808 capsule gain ~5.7x @ 230 kJ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6A5E29-31D7-4701-B01C-54983675BD39}"/>
                </a:ext>
              </a:extLst>
            </p:cNvPr>
            <p:cNvSpPr txBox="1"/>
            <p:nvPr/>
          </p:nvSpPr>
          <p:spPr>
            <a:xfrm>
              <a:off x="785143" y="5833451"/>
              <a:ext cx="3732493" cy="58477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Substantially less than 1 MJ of energy</a:t>
              </a:r>
              <a:br>
                <a:rPr lang="en-US" sz="1600" dirty="0"/>
              </a:br>
              <a:r>
                <a:rPr lang="en-US" sz="1600" dirty="0"/>
                <a:t>ignites the NIF pellet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1F76137-C1DA-4A37-A2FE-854211C91FB9}"/>
              </a:ext>
            </a:extLst>
          </p:cNvPr>
          <p:cNvSpPr txBox="1"/>
          <p:nvPr/>
        </p:nvSpPr>
        <p:spPr>
          <a:xfrm>
            <a:off x="4042240" y="2254552"/>
            <a:ext cx="1864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10-20% of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Laser Energy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Drives Capsule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69B551-5BA0-4ADC-A38D-680DA0711C3E}"/>
              </a:ext>
            </a:extLst>
          </p:cNvPr>
          <p:cNvSpPr txBox="1"/>
          <p:nvPr/>
        </p:nvSpPr>
        <p:spPr>
          <a:xfrm>
            <a:off x="5904535" y="3489022"/>
            <a:ext cx="6148401" cy="28163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870875">
              <a:lnSpc>
                <a:spcPct val="150000"/>
              </a:lnSpc>
              <a:spcAft>
                <a:spcPts val="381"/>
              </a:spcAft>
            </a:pPr>
            <a:r>
              <a:rPr lang="en-US" sz="1600" dirty="0">
                <a:solidFill>
                  <a:prstClr val="black"/>
                </a:solidFill>
                <a:latin typeface="Tahoma"/>
              </a:rPr>
              <a:t>Excimers are an attractive laser driver for high performance ICF*  </a:t>
            </a:r>
          </a:p>
          <a:p>
            <a:pPr marL="285750" indent="-285750" defTabSz="870875">
              <a:lnSpc>
                <a:spcPct val="150000"/>
              </a:lnSpc>
              <a:spcAft>
                <a:spcPts val="381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ahoma"/>
              </a:rPr>
              <a:t>Shorter laser wavelength to further suppress LPI and increase hydro-efficiency of implosion</a:t>
            </a:r>
          </a:p>
          <a:p>
            <a:pPr marL="272148" indent="-272148" defTabSz="870875">
              <a:lnSpc>
                <a:spcPct val="150000"/>
              </a:lnSpc>
              <a:spcAft>
                <a:spcPts val="381"/>
              </a:spcAft>
              <a:buFont typeface="Arial" panose="020B0604020202020204" pitchFamily="34" charset="0"/>
              <a:buChar char="•"/>
            </a:pPr>
            <a:r>
              <a:rPr lang="en-US" sz="1524" dirty="0">
                <a:solidFill>
                  <a:prstClr val="black"/>
                </a:solidFill>
                <a:latin typeface="Tahoma"/>
              </a:rPr>
              <a:t>Highly uniform target illumination</a:t>
            </a:r>
          </a:p>
          <a:p>
            <a:pPr marL="272148" indent="-272148" defTabSz="870875">
              <a:lnSpc>
                <a:spcPct val="150000"/>
              </a:lnSpc>
              <a:spcAft>
                <a:spcPts val="381"/>
              </a:spcAft>
              <a:buFont typeface="Arial" panose="020B0604020202020204" pitchFamily="34" charset="0"/>
              <a:buChar char="•"/>
            </a:pPr>
            <a:r>
              <a:rPr lang="en-US" sz="1524" dirty="0">
                <a:solidFill>
                  <a:prstClr val="black"/>
                </a:solidFill>
                <a:latin typeface="Tahoma"/>
              </a:rPr>
              <a:t>Multi-THz bandwidth to suppress LPI</a:t>
            </a:r>
          </a:p>
          <a:p>
            <a:pPr marL="272148" indent="-272148" defTabSz="870875">
              <a:lnSpc>
                <a:spcPct val="150000"/>
              </a:lnSpc>
              <a:spcAft>
                <a:spcPts val="381"/>
              </a:spcAft>
              <a:buFont typeface="Arial" panose="020B0604020202020204" pitchFamily="34" charset="0"/>
              <a:buChar char="•"/>
            </a:pPr>
            <a:r>
              <a:rPr lang="en-US" sz="1524" dirty="0">
                <a:solidFill>
                  <a:prstClr val="black"/>
                </a:solidFill>
                <a:latin typeface="Tahoma"/>
              </a:rPr>
              <a:t>Capable of zooming the focal diameter to follow imploding target</a:t>
            </a:r>
          </a:p>
          <a:p>
            <a:pPr marL="285750" indent="-285750" defTabSz="870875">
              <a:lnSpc>
                <a:spcPct val="150000"/>
              </a:lnSpc>
              <a:spcAft>
                <a:spcPts val="381"/>
              </a:spcAft>
              <a:buFont typeface="Wingdings" panose="05000000000000000000" pitchFamily="2" charset="2"/>
              <a:buChar char="Ø"/>
            </a:pPr>
            <a:r>
              <a:rPr lang="en-US" sz="1524" dirty="0">
                <a:solidFill>
                  <a:srgbClr val="C00000"/>
                </a:solidFill>
                <a:latin typeface="Tahoma"/>
              </a:rPr>
              <a:t>The 193 nm ArF laser best meets all of the above criteria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C7B3AF-88F5-4CBB-A373-9DE401EDDDCB}"/>
              </a:ext>
            </a:extLst>
          </p:cNvPr>
          <p:cNvSpPr txBox="1"/>
          <p:nvPr/>
        </p:nvSpPr>
        <p:spPr>
          <a:xfrm>
            <a:off x="8078240" y="6390224"/>
            <a:ext cx="4113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*See JASON report (2021)</a:t>
            </a:r>
          </a:p>
        </p:txBody>
      </p:sp>
    </p:spTree>
    <p:extLst>
      <p:ext uri="{BB962C8B-B14F-4D97-AF65-F5344CB8AC3E}">
        <p14:creationId xmlns:p14="http://schemas.microsoft.com/office/powerpoint/2010/main" val="114068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9" grpId="0"/>
      <p:bldP spid="25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15962-2AF6-4499-9104-E00B0E301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441" y="393290"/>
            <a:ext cx="9273739" cy="403412"/>
          </a:xfrm>
        </p:spPr>
        <p:txBody>
          <a:bodyPr>
            <a:normAutofit fontScale="90000"/>
          </a:bodyPr>
          <a:lstStyle/>
          <a:p>
            <a:r>
              <a:rPr lang="en-US" dirty="0"/>
              <a:t>Broad bandwidth and short wavelength will enable </a:t>
            </a:r>
            <a:r>
              <a:rPr lang="en-US" dirty="0" smtClean="0"/>
              <a:t>robust </a:t>
            </a:r>
            <a:r>
              <a:rPr lang="en-US" dirty="0" smtClean="0"/>
              <a:t>ICF </a:t>
            </a:r>
            <a:r>
              <a:rPr lang="en-US" dirty="0"/>
              <a:t>and 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97C40-ED16-49DB-AECE-080F6A8D0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16" y="1600201"/>
            <a:ext cx="8930355" cy="2988698"/>
          </a:xfrm>
        </p:spPr>
        <p:txBody>
          <a:bodyPr>
            <a:normAutofit/>
          </a:bodyPr>
          <a:lstStyle/>
          <a:p>
            <a:r>
              <a:rPr lang="en-US" sz="2000" dirty="0"/>
              <a:t>Basic Research Needs Report (BRN 2023) identifies short wavelength, broad bandwidth drivers as enabling technology for IFE </a:t>
            </a:r>
            <a:endParaRPr lang="en-US" sz="2000" dirty="0" smtClean="0"/>
          </a:p>
          <a:p>
            <a:r>
              <a:rPr lang="en-US" sz="2000" dirty="0" smtClean="0"/>
              <a:t>Broad bandwidth 3</a:t>
            </a:r>
            <a:r>
              <a:rPr lang="el-GR" sz="2000" dirty="0" smtClean="0"/>
              <a:t>ω</a:t>
            </a:r>
            <a:r>
              <a:rPr lang="en-US" sz="2000" dirty="0" smtClean="0"/>
              <a:t> (351 nm) lasers for direct drive proposed by U of Rochester Laboratory for Laser Energetics (LLE)  (</a:t>
            </a:r>
            <a:r>
              <a:rPr lang="en-US" sz="1800" dirty="0" smtClean="0"/>
              <a:t>D. Turnbull, et al., APS/DPP 2023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Argon </a:t>
            </a:r>
            <a:r>
              <a:rPr lang="en-US" sz="2000" dirty="0"/>
              <a:t>Fluoride (ArF) laser driver offers 10 THz bandwidth with the crucial benefit of short wavelength (193nm) and </a:t>
            </a:r>
            <a:r>
              <a:rPr lang="en-US" sz="2000" dirty="0" smtClean="0"/>
              <a:t>high </a:t>
            </a:r>
            <a:r>
              <a:rPr lang="en-US" sz="2000" dirty="0"/>
              <a:t>efficiency</a:t>
            </a:r>
          </a:p>
          <a:p>
            <a:r>
              <a:rPr lang="en-US" sz="2000" dirty="0"/>
              <a:t>The high drive pressure enabled by short wavelength and wide bandwidth opens up the parameter </a:t>
            </a:r>
            <a:r>
              <a:rPr lang="en-US" sz="2000" dirty="0" smtClean="0"/>
              <a:t>space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326C8-2782-49F5-BA0C-E57255BCD91B}"/>
              </a:ext>
            </a:extLst>
          </p:cNvPr>
          <p:cNvSpPr txBox="1"/>
          <p:nvPr/>
        </p:nvSpPr>
        <p:spPr>
          <a:xfrm>
            <a:off x="2038064" y="5990601"/>
            <a:ext cx="2542481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NNSA 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DDB66-C0BF-4744-9211-A70317140EB0}"/>
              </a:ext>
            </a:extLst>
          </p:cNvPr>
          <p:cNvSpPr txBox="1"/>
          <p:nvPr/>
        </p:nvSpPr>
        <p:spPr>
          <a:xfrm>
            <a:off x="6467741" y="5990601"/>
            <a:ext cx="2957176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Inertial Fusion Energy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CA532C-0D6C-43DF-A816-08D985D49095}"/>
              </a:ext>
            </a:extLst>
          </p:cNvPr>
          <p:cNvCxnSpPr>
            <a:cxnSpLocks/>
          </p:cNvCxnSpPr>
          <p:nvPr/>
        </p:nvCxnSpPr>
        <p:spPr>
          <a:xfrm flipH="1">
            <a:off x="3640510" y="5315484"/>
            <a:ext cx="1700611" cy="48711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0BAB5A-4A29-42E7-BD84-E0EE226E11A7}"/>
              </a:ext>
            </a:extLst>
          </p:cNvPr>
          <p:cNvCxnSpPr>
            <a:cxnSpLocks/>
          </p:cNvCxnSpPr>
          <p:nvPr/>
        </p:nvCxnSpPr>
        <p:spPr>
          <a:xfrm>
            <a:off x="6024785" y="5315484"/>
            <a:ext cx="1632247" cy="5640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638" y="1262720"/>
            <a:ext cx="2480438" cy="32179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4717" y="4776906"/>
            <a:ext cx="9611170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More robust, higher gain implosions =&gt; high yield with smaller driver</a:t>
            </a:r>
          </a:p>
        </p:txBody>
      </p:sp>
    </p:spTree>
    <p:extLst>
      <p:ext uri="{BB962C8B-B14F-4D97-AF65-F5344CB8AC3E}">
        <p14:creationId xmlns:p14="http://schemas.microsoft.com/office/powerpoint/2010/main" val="27704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RL PP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RL PPD">
      <a:majorFont>
        <a:latin typeface="Tahom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ahom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6700 Vugraf template 2015" id="{25A76590-5DC8-2C40-BD6B-4865211655A9}" vid="{9EBB2994-E097-C842-8B61-D22D7031799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6966</TotalTime>
  <Words>1745</Words>
  <Application>Microsoft Office PowerPoint</Application>
  <PresentationFormat>Widescreen</PresentationFormat>
  <Paragraphs>206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MS PGothic</vt:lpstr>
      <vt:lpstr>MS PGothic</vt:lpstr>
      <vt:lpstr>Aharoni</vt:lpstr>
      <vt:lpstr>Arial</vt:lpstr>
      <vt:lpstr>Arial Black</vt:lpstr>
      <vt:lpstr>Arial Unicode MS</vt:lpstr>
      <vt:lpstr>Calibri</vt:lpstr>
      <vt:lpstr>Calibri Light</vt:lpstr>
      <vt:lpstr>Helvetica</vt:lpstr>
      <vt:lpstr>Helvetica Neue</vt:lpstr>
      <vt:lpstr>Symbol</vt:lpstr>
      <vt:lpstr>Tahoma</vt:lpstr>
      <vt:lpstr>Times New Roman</vt:lpstr>
      <vt:lpstr>Wingdings</vt:lpstr>
      <vt:lpstr>Office Theme</vt:lpstr>
      <vt:lpstr>Custom Design</vt:lpstr>
      <vt:lpstr>NRL PPD</vt:lpstr>
      <vt:lpstr>1_Custom Design</vt:lpstr>
      <vt:lpstr>1_Office Theme</vt:lpstr>
      <vt:lpstr>PowerPoint Presentation</vt:lpstr>
      <vt:lpstr>NRL program advances fundamental NNSA science and  is developing a promising path for high-yield ICF applicable to IFE</vt:lpstr>
      <vt:lpstr>What is unique about NRL’s excimer laser-target facility and what is it good for?</vt:lpstr>
      <vt:lpstr>State-of-the art diagnostics and highly uniform drive make the facility extremely well suited for focused experiments with broad ICF/IFE applications</vt:lpstr>
      <vt:lpstr>NRL has collaborations on high impact efforts across the complex </vt:lpstr>
      <vt:lpstr>NRL is participating in the IFE hubs</vt:lpstr>
      <vt:lpstr>Achievement of ignition at NIF is a milestone for all fusion research</vt:lpstr>
      <vt:lpstr>Direct drive couples ~4x more energy into the imploding shell giving  higher yields for a given laser energy</vt:lpstr>
      <vt:lpstr>Broad bandwidth and short wavelength will enable robust ICF and IFE</vt:lpstr>
      <vt:lpstr>High yields (10’s-100’s MJ) are possible in conventional direct drive designs using  sub-MJ of ArF laser light with focal zooming - even higher yields with shock ignition</vt:lpstr>
      <vt:lpstr>Sub-MJ ArF laser and shock ignition maintain high yield in 2D simulations</vt:lpstr>
      <vt:lpstr>With broadband &amp; deep UV ArF laser,  higher LPI thresholds and high absorption allow target to be driven at higher pressure</vt:lpstr>
      <vt:lpstr>The world’s leading expertise and capability in short wavelength, broad bandwidth drivers is at NRL</vt:lpstr>
      <vt:lpstr>Key excimer technologies demonstrated at NRL (Leverages ONR, FES, and ARPA-E funded programs)</vt:lpstr>
      <vt:lpstr>Path forward to robust high-yield facility takes advantage of  laser drive modularity </vt:lpstr>
      <vt:lpstr>NRL program advances fundamental NNSA science and  is developing a promising path for high-yield ICF applicable to IFE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Topics for Monday Morning Meeting    –         May 22, 2023</dc:title>
  <dc:creator>James L. Weaver</dc:creator>
  <cp:lastModifiedBy>  Max Karasik</cp:lastModifiedBy>
  <cp:revision>355</cp:revision>
  <dcterms:created xsi:type="dcterms:W3CDTF">2023-05-22T12:47:02Z</dcterms:created>
  <dcterms:modified xsi:type="dcterms:W3CDTF">2023-12-20T05:22:21Z</dcterms:modified>
</cp:coreProperties>
</file>