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4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5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  <p:sldMasterId id="2147483747" r:id="rId2"/>
    <p:sldMasterId id="2147483804" r:id="rId3"/>
    <p:sldMasterId id="2147483815" r:id="rId4"/>
    <p:sldMasterId id="2147483828" r:id="rId5"/>
    <p:sldMasterId id="2147483842" r:id="rId6"/>
    <p:sldMasterId id="2147483856" r:id="rId7"/>
    <p:sldMasterId id="2147483877" r:id="rId8"/>
    <p:sldMasterId id="2147483893" r:id="rId9"/>
    <p:sldMasterId id="2147483904" r:id="rId10"/>
    <p:sldMasterId id="2147483916" r:id="rId11"/>
    <p:sldMasterId id="2147483929" r:id="rId12"/>
    <p:sldMasterId id="2147483941" r:id="rId13"/>
    <p:sldMasterId id="2147483953" r:id="rId14"/>
    <p:sldMasterId id="2147483964" r:id="rId15"/>
    <p:sldMasterId id="2147483975" r:id="rId16"/>
  </p:sldMasterIdLst>
  <p:notesMasterIdLst>
    <p:notesMasterId r:id="rId38"/>
  </p:notesMasterIdLst>
  <p:handoutMasterIdLst>
    <p:handoutMasterId r:id="rId39"/>
  </p:handoutMasterIdLst>
  <p:sldIdLst>
    <p:sldId id="493" r:id="rId17"/>
    <p:sldId id="896" r:id="rId18"/>
    <p:sldId id="802" r:id="rId19"/>
    <p:sldId id="3032" r:id="rId20"/>
    <p:sldId id="912" r:id="rId21"/>
    <p:sldId id="653" r:id="rId22"/>
    <p:sldId id="680" r:id="rId23"/>
    <p:sldId id="681" r:id="rId24"/>
    <p:sldId id="1022" r:id="rId25"/>
    <p:sldId id="3023" r:id="rId26"/>
    <p:sldId id="2931" r:id="rId27"/>
    <p:sldId id="1473" r:id="rId28"/>
    <p:sldId id="3003" r:id="rId29"/>
    <p:sldId id="999" r:id="rId30"/>
    <p:sldId id="775" r:id="rId31"/>
    <p:sldId id="776" r:id="rId32"/>
    <p:sldId id="570" r:id="rId33"/>
    <p:sldId id="734" r:id="rId34"/>
    <p:sldId id="3034" r:id="rId35"/>
    <p:sldId id="3035" r:id="rId36"/>
    <p:sldId id="537" r:id="rId3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>
          <p15:clr>
            <a:srgbClr val="A4A3A4"/>
          </p15:clr>
        </p15:guide>
        <p15:guide id="2" orient="horz" pos="4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6F"/>
    <a:srgbClr val="0DB763"/>
    <a:srgbClr val="71B75D"/>
    <a:srgbClr val="0F4F97"/>
    <a:srgbClr val="F6CE86"/>
    <a:srgbClr val="AEF8E5"/>
    <a:srgbClr val="0A8464"/>
    <a:srgbClr val="0DB78A"/>
    <a:srgbClr val="D68F10"/>
    <a:srgbClr val="F1B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3" autoAdjust="0"/>
    <p:restoredTop sz="50000" autoAdjust="0"/>
  </p:normalViewPr>
  <p:slideViewPr>
    <p:cSldViewPr snapToGrid="0">
      <p:cViewPr varScale="1">
        <p:scale>
          <a:sx n="100" d="100"/>
          <a:sy n="100" d="100"/>
        </p:scale>
        <p:origin x="1408" y="168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744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urricane1/Desktop/Goldstein_Oct_25_2018/Datafile_2018-Jan-11_rhoR_T_updated_to_Oct_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urricane1/Desktop/Goldstein_Oct_25_2018/Datafile_2018-Jan-11_rhoR_T_updated_to_Oct_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urricane1/Desktop/Goldstein_Oct_25_2018/Datafile_2018-Jan-11_rhoR_T_updated_to_Oct_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LF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'Sheet 1'!$DM$91:$DM$119</c:f>
              <c:numCache>
                <c:formatCode>0.000</c:formatCode>
                <c:ptCount val="29"/>
                <c:pt idx="0">
                  <c:v>5.8918465200970521E-2</c:v>
                </c:pt>
                <c:pt idx="1">
                  <c:v>8.9828262218112617E-2</c:v>
                </c:pt>
                <c:pt idx="2">
                  <c:v>6.1073593283160296E-2</c:v>
                </c:pt>
                <c:pt idx="3">
                  <c:v>9.3097467125063171E-2</c:v>
                </c:pt>
                <c:pt idx="4">
                  <c:v>0.11251853055205779</c:v>
                </c:pt>
                <c:pt idx="5">
                  <c:v>0.13532342171641398</c:v>
                </c:pt>
                <c:pt idx="6">
                  <c:v>0.11396380276045127</c:v>
                </c:pt>
                <c:pt idx="7">
                  <c:v>6.5202829238890189E-2</c:v>
                </c:pt>
                <c:pt idx="8">
                  <c:v>8.1072556395742387E-2</c:v>
                </c:pt>
                <c:pt idx="9">
                  <c:v>0.10162593368565732</c:v>
                </c:pt>
                <c:pt idx="10">
                  <c:v>0.10335299273598514</c:v>
                </c:pt>
                <c:pt idx="11">
                  <c:v>8.4107606866993423E-2</c:v>
                </c:pt>
                <c:pt idx="12">
                  <c:v>9.0245291962032778E-2</c:v>
                </c:pt>
                <c:pt idx="13">
                  <c:v>0.16331428234765535</c:v>
                </c:pt>
                <c:pt idx="14">
                  <c:v>0.10277721590892258</c:v>
                </c:pt>
                <c:pt idx="15">
                  <c:v>0.14447878568671713</c:v>
                </c:pt>
                <c:pt idx="16">
                  <c:v>0.13332222962709353</c:v>
                </c:pt>
                <c:pt idx="17">
                  <c:v>0.10957797309228155</c:v>
                </c:pt>
                <c:pt idx="18">
                  <c:v>0.23086615894336912</c:v>
                </c:pt>
                <c:pt idx="19">
                  <c:v>0.19917060091165714</c:v>
                </c:pt>
                <c:pt idx="20">
                  <c:v>0.13303931996222967</c:v>
                </c:pt>
                <c:pt idx="21">
                  <c:v>0.14193128920289633</c:v>
                </c:pt>
                <c:pt idx="22">
                  <c:v>0.15046553377092894</c:v>
                </c:pt>
                <c:pt idx="23">
                  <c:v>0.13714591518842312</c:v>
                </c:pt>
                <c:pt idx="24">
                  <c:v>0.10176304919483802</c:v>
                </c:pt>
                <c:pt idx="25">
                  <c:v>0.11739314882204444</c:v>
                </c:pt>
                <c:pt idx="26">
                  <c:v>0.12785996710538378</c:v>
                </c:pt>
                <c:pt idx="27">
                  <c:v>0.1001176454558709</c:v>
                </c:pt>
                <c:pt idx="28">
                  <c:v>0.11012201306578699</c:v>
                </c:pt>
              </c:numCache>
            </c:numRef>
          </c:xVal>
          <c:yVal>
            <c:numRef>
              <c:f>'Sheet 1'!$AF$91:$AF$119</c:f>
              <c:numCache>
                <c:formatCode>0.00</c:formatCode>
                <c:ptCount val="29"/>
                <c:pt idx="0">
                  <c:v>3.1055167916127302</c:v>
                </c:pt>
                <c:pt idx="1">
                  <c:v>3.3190314154974798</c:v>
                </c:pt>
                <c:pt idx="2">
                  <c:v>4.2678888178913699</c:v>
                </c:pt>
                <c:pt idx="3">
                  <c:v>2.68456293737465</c:v>
                </c:pt>
                <c:pt idx="4">
                  <c:v>2.98473570786367</c:v>
                </c:pt>
                <c:pt idx="5">
                  <c:v>3.0710581508093</c:v>
                </c:pt>
                <c:pt idx="6">
                  <c:v>3.4910663849303298</c:v>
                </c:pt>
                <c:pt idx="7">
                  <c:v>3.3201955381743802</c:v>
                </c:pt>
                <c:pt idx="8">
                  <c:v>3.8662364996351699</c:v>
                </c:pt>
                <c:pt idx="9">
                  <c:v>3.5587378290659899</c:v>
                </c:pt>
                <c:pt idx="10">
                  <c:v>2.8717599999999899</c:v>
                </c:pt>
                <c:pt idx="11">
                  <c:v>3.7795815623797901</c:v>
                </c:pt>
                <c:pt idx="12">
                  <c:v>3.5744502977336499</c:v>
                </c:pt>
                <c:pt idx="13">
                  <c:v>1.7384963196635099</c:v>
                </c:pt>
                <c:pt idx="14">
                  <c:v>2.8490434574404402</c:v>
                </c:pt>
                <c:pt idx="15">
                  <c:v>1.9514966977113299</c:v>
                </c:pt>
                <c:pt idx="16">
                  <c:v>2.4064935543599102</c:v>
                </c:pt>
                <c:pt idx="17">
                  <c:v>3.14209961212697</c:v>
                </c:pt>
                <c:pt idx="18">
                  <c:v>1.68924863355924</c:v>
                </c:pt>
                <c:pt idx="19">
                  <c:v>1.84009770287709</c:v>
                </c:pt>
                <c:pt idx="20">
                  <c:v>3.05000746224915</c:v>
                </c:pt>
                <c:pt idx="21">
                  <c:v>1.8411750387404</c:v>
                </c:pt>
                <c:pt idx="22">
                  <c:v>1.8034363781411999</c:v>
                </c:pt>
                <c:pt idx="23">
                  <c:v>2.3606862745098001</c:v>
                </c:pt>
                <c:pt idx="24">
                  <c:v>2.21748166259168</c:v>
                </c:pt>
                <c:pt idx="25">
                  <c:v>2.6298651525904799</c:v>
                </c:pt>
                <c:pt idx="26">
                  <c:v>2.2233333333333301</c:v>
                </c:pt>
                <c:pt idx="27">
                  <c:v>3.1201309527514098</c:v>
                </c:pt>
                <c:pt idx="28">
                  <c:v>2.64244149476735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D4-C343-A296-300FF6A49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5040528"/>
        <c:axId val="-237258464"/>
      </c:scatterChart>
      <c:scatterChart>
        <c:scatterStyle val="smoothMarker"/>
        <c:varyColors val="0"/>
        <c:ser>
          <c:idx val="11"/>
          <c:order val="1"/>
          <c:tx>
            <c:v>1D static ignition</c:v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'Sheet 1'!$A$128:$A$143</c:f>
              <c:numCache>
                <c:formatCode>General</c:formatCode>
                <c:ptCount val="16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0.28999999999999998</c:v>
                </c:pt>
                <c:pt idx="5">
                  <c:v>0.3</c:v>
                </c:pt>
                <c:pt idx="6">
                  <c:v>0.31</c:v>
                </c:pt>
                <c:pt idx="7">
                  <c:v>0.32</c:v>
                </c:pt>
                <c:pt idx="8">
                  <c:v>0.33</c:v>
                </c:pt>
                <c:pt idx="9">
                  <c:v>0.34</c:v>
                </c:pt>
                <c:pt idx="10">
                  <c:v>0.35</c:v>
                </c:pt>
                <c:pt idx="11">
                  <c:v>0.36</c:v>
                </c:pt>
                <c:pt idx="12">
                  <c:v>0.37</c:v>
                </c:pt>
                <c:pt idx="13">
                  <c:v>0.38</c:v>
                </c:pt>
                <c:pt idx="14">
                  <c:v>0.39</c:v>
                </c:pt>
                <c:pt idx="15">
                  <c:v>0.4</c:v>
                </c:pt>
              </c:numCache>
            </c:numRef>
          </c:xVal>
          <c:yVal>
            <c:numRef>
              <c:f>'Sheet 1'!$B$128:$B$143</c:f>
              <c:numCache>
                <c:formatCode>General</c:formatCode>
                <c:ptCount val="16"/>
                <c:pt idx="0">
                  <c:v>6</c:v>
                </c:pt>
                <c:pt idx="1">
                  <c:v>5.8</c:v>
                </c:pt>
                <c:pt idx="2">
                  <c:v>5.66</c:v>
                </c:pt>
                <c:pt idx="3">
                  <c:v>5.55</c:v>
                </c:pt>
                <c:pt idx="4">
                  <c:v>5.46</c:v>
                </c:pt>
                <c:pt idx="5">
                  <c:v>5.38</c:v>
                </c:pt>
                <c:pt idx="6">
                  <c:v>5.32</c:v>
                </c:pt>
                <c:pt idx="7">
                  <c:v>5.26</c:v>
                </c:pt>
                <c:pt idx="8">
                  <c:v>5.21</c:v>
                </c:pt>
                <c:pt idx="9">
                  <c:v>5.17</c:v>
                </c:pt>
                <c:pt idx="10">
                  <c:v>5.14</c:v>
                </c:pt>
                <c:pt idx="11">
                  <c:v>5.0999999999999996</c:v>
                </c:pt>
                <c:pt idx="12">
                  <c:v>5.07</c:v>
                </c:pt>
                <c:pt idx="13">
                  <c:v>5.04</c:v>
                </c:pt>
                <c:pt idx="14">
                  <c:v>5.0199999999999996</c:v>
                </c:pt>
                <c:pt idx="15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77D4-C343-A296-300FF6A49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5040528"/>
        <c:axId val="-237258464"/>
      </c:scatterChart>
      <c:valAx>
        <c:axId val="-135040528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7258464"/>
        <c:crosses val="autoZero"/>
        <c:crossBetween val="midCat"/>
      </c:valAx>
      <c:valAx>
        <c:axId val="-23725846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040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LF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'Sheet 1'!$DM$91:$DM$119</c:f>
              <c:numCache>
                <c:formatCode>0.000</c:formatCode>
                <c:ptCount val="29"/>
                <c:pt idx="0">
                  <c:v>5.8918465200970521E-2</c:v>
                </c:pt>
                <c:pt idx="1">
                  <c:v>8.9828262218112617E-2</c:v>
                </c:pt>
                <c:pt idx="2">
                  <c:v>6.1073593283160296E-2</c:v>
                </c:pt>
                <c:pt idx="3">
                  <c:v>9.3097467125063171E-2</c:v>
                </c:pt>
                <c:pt idx="4">
                  <c:v>0.11251853055205779</c:v>
                </c:pt>
                <c:pt idx="5">
                  <c:v>0.13532342171641398</c:v>
                </c:pt>
                <c:pt idx="6">
                  <c:v>0.11396380276045127</c:v>
                </c:pt>
                <c:pt idx="7">
                  <c:v>6.5202829238890189E-2</c:v>
                </c:pt>
                <c:pt idx="8">
                  <c:v>8.1072556395742387E-2</c:v>
                </c:pt>
                <c:pt idx="9">
                  <c:v>0.10162593368565732</c:v>
                </c:pt>
                <c:pt idx="10">
                  <c:v>0.10335299273598514</c:v>
                </c:pt>
                <c:pt idx="11">
                  <c:v>8.4107606866993423E-2</c:v>
                </c:pt>
                <c:pt idx="12">
                  <c:v>9.0245291962032778E-2</c:v>
                </c:pt>
                <c:pt idx="13">
                  <c:v>0.16331428234765535</c:v>
                </c:pt>
                <c:pt idx="14">
                  <c:v>0.10277721590892258</c:v>
                </c:pt>
                <c:pt idx="15">
                  <c:v>0.14447878568671713</c:v>
                </c:pt>
                <c:pt idx="16">
                  <c:v>0.13332222962709353</c:v>
                </c:pt>
                <c:pt idx="17">
                  <c:v>0.10957797309228155</c:v>
                </c:pt>
                <c:pt idx="18">
                  <c:v>0.23086615894336912</c:v>
                </c:pt>
                <c:pt idx="19">
                  <c:v>0.19917060091165714</c:v>
                </c:pt>
                <c:pt idx="20">
                  <c:v>0.13303931996222967</c:v>
                </c:pt>
                <c:pt idx="21">
                  <c:v>0.14193128920289633</c:v>
                </c:pt>
                <c:pt idx="22">
                  <c:v>0.15046553377092894</c:v>
                </c:pt>
                <c:pt idx="23">
                  <c:v>0.13714591518842312</c:v>
                </c:pt>
                <c:pt idx="24">
                  <c:v>0.10176304919483802</c:v>
                </c:pt>
                <c:pt idx="25">
                  <c:v>0.11739314882204444</c:v>
                </c:pt>
                <c:pt idx="26">
                  <c:v>0.12785996710538378</c:v>
                </c:pt>
                <c:pt idx="27">
                  <c:v>0.1001176454558709</c:v>
                </c:pt>
                <c:pt idx="28">
                  <c:v>0.11012201306578699</c:v>
                </c:pt>
              </c:numCache>
            </c:numRef>
          </c:xVal>
          <c:yVal>
            <c:numRef>
              <c:f>'Sheet 1'!$AF$91:$AF$119</c:f>
              <c:numCache>
                <c:formatCode>0.00</c:formatCode>
                <c:ptCount val="29"/>
                <c:pt idx="0">
                  <c:v>3.1055167916127302</c:v>
                </c:pt>
                <c:pt idx="1">
                  <c:v>3.3190314154974798</c:v>
                </c:pt>
                <c:pt idx="2">
                  <c:v>4.2678888178913699</c:v>
                </c:pt>
                <c:pt idx="3">
                  <c:v>2.68456293737465</c:v>
                </c:pt>
                <c:pt idx="4">
                  <c:v>2.98473570786367</c:v>
                </c:pt>
                <c:pt idx="5">
                  <c:v>3.0710581508093</c:v>
                </c:pt>
                <c:pt idx="6">
                  <c:v>3.4910663849303298</c:v>
                </c:pt>
                <c:pt idx="7">
                  <c:v>3.3201955381743802</c:v>
                </c:pt>
                <c:pt idx="8">
                  <c:v>3.8662364996351699</c:v>
                </c:pt>
                <c:pt idx="9">
                  <c:v>3.5587378290659899</c:v>
                </c:pt>
                <c:pt idx="10">
                  <c:v>2.8717599999999899</c:v>
                </c:pt>
                <c:pt idx="11">
                  <c:v>3.7795815623797901</c:v>
                </c:pt>
                <c:pt idx="12">
                  <c:v>3.5744502977336499</c:v>
                </c:pt>
                <c:pt idx="13">
                  <c:v>1.7384963196635099</c:v>
                </c:pt>
                <c:pt idx="14">
                  <c:v>2.8490434574404402</c:v>
                </c:pt>
                <c:pt idx="15">
                  <c:v>1.9514966977113299</c:v>
                </c:pt>
                <c:pt idx="16">
                  <c:v>2.4064935543599102</c:v>
                </c:pt>
                <c:pt idx="17">
                  <c:v>3.14209961212697</c:v>
                </c:pt>
                <c:pt idx="18">
                  <c:v>1.68924863355924</c:v>
                </c:pt>
                <c:pt idx="19">
                  <c:v>1.84009770287709</c:v>
                </c:pt>
                <c:pt idx="20">
                  <c:v>3.05000746224915</c:v>
                </c:pt>
                <c:pt idx="21">
                  <c:v>1.8411750387404</c:v>
                </c:pt>
                <c:pt idx="22">
                  <c:v>1.8034363781411999</c:v>
                </c:pt>
                <c:pt idx="23">
                  <c:v>2.3606862745098001</c:v>
                </c:pt>
                <c:pt idx="24">
                  <c:v>2.21748166259168</c:v>
                </c:pt>
                <c:pt idx="25">
                  <c:v>2.6298651525904799</c:v>
                </c:pt>
                <c:pt idx="26">
                  <c:v>2.2233333333333301</c:v>
                </c:pt>
                <c:pt idx="27">
                  <c:v>3.1201309527514098</c:v>
                </c:pt>
                <c:pt idx="28">
                  <c:v>2.64244149476735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9A-4B4B-B056-9D34B0A92CC3}"/>
            </c:ext>
          </c:extLst>
        </c:ser>
        <c:ser>
          <c:idx val="1"/>
          <c:order val="1"/>
          <c:tx>
            <c:v>HF T0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'Sheet 1'!$DN$79:$DN$90</c:f>
              <c:numCache>
                <c:formatCode>0.000</c:formatCode>
                <c:ptCount val="12"/>
                <c:pt idx="0">
                  <c:v>0.11851822745909361</c:v>
                </c:pt>
                <c:pt idx="1">
                  <c:v>7.4004549751199272E-2</c:v>
                </c:pt>
                <c:pt idx="2">
                  <c:v>0.10834973469450673</c:v>
                </c:pt>
                <c:pt idx="3">
                  <c:v>8.1208161093559578E-2</c:v>
                </c:pt>
                <c:pt idx="4">
                  <c:v>0.12672068297092365</c:v>
                </c:pt>
                <c:pt idx="5">
                  <c:v>0.18516335283641977</c:v>
                </c:pt>
                <c:pt idx="6">
                  <c:v>0.16965326663845592</c:v>
                </c:pt>
                <c:pt idx="7">
                  <c:v>0.1801968599985086</c:v>
                </c:pt>
                <c:pt idx="8">
                  <c:v>0.18693889958016963</c:v>
                </c:pt>
                <c:pt idx="9">
                  <c:v>0.17928768786091664</c:v>
                </c:pt>
                <c:pt idx="10">
                  <c:v>0.14829697408907733</c:v>
                </c:pt>
                <c:pt idx="11">
                  <c:v>0.15338245125494493</c:v>
                </c:pt>
              </c:numCache>
            </c:numRef>
          </c:xVal>
          <c:yVal>
            <c:numRef>
              <c:f>'Sheet 1'!$AL$79:$AL$90</c:f>
              <c:numCache>
                <c:formatCode>0.00</c:formatCode>
                <c:ptCount val="12"/>
                <c:pt idx="0">
                  <c:v>2.7274553866490399</c:v>
                </c:pt>
                <c:pt idx="1">
                  <c:v>2.9226878612716698</c:v>
                </c:pt>
                <c:pt idx="2">
                  <c:v>3.32</c:v>
                </c:pt>
                <c:pt idx="3">
                  <c:v>2.96716787307825</c:v>
                </c:pt>
                <c:pt idx="4">
                  <c:v>3.79</c:v>
                </c:pt>
                <c:pt idx="5">
                  <c:v>3.6499999999999901</c:v>
                </c:pt>
                <c:pt idx="6">
                  <c:v>4.12</c:v>
                </c:pt>
                <c:pt idx="7">
                  <c:v>4.42</c:v>
                </c:pt>
                <c:pt idx="8">
                  <c:v>4.74</c:v>
                </c:pt>
                <c:pt idx="9">
                  <c:v>4.5266666666666602</c:v>
                </c:pt>
                <c:pt idx="10">
                  <c:v>4.4966666666666599</c:v>
                </c:pt>
                <c:pt idx="11">
                  <c:v>3.7166666666666601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9A-4B4B-B056-9D34B0A92CC3}"/>
            </c:ext>
          </c:extLst>
        </c:ser>
        <c:ser>
          <c:idx val="2"/>
          <c:order val="2"/>
          <c:tx>
            <c:v>HF T-1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'Sheet 1'!$DN$49:$DN$63</c:f>
              <c:numCache>
                <c:formatCode>0.000</c:formatCode>
                <c:ptCount val="12"/>
                <c:pt idx="0">
                  <c:v>0.140426118198093</c:v>
                </c:pt>
                <c:pt idx="1">
                  <c:v>0.16755398131961236</c:v>
                </c:pt>
                <c:pt idx="2">
                  <c:v>0.15918068607241029</c:v>
                </c:pt>
                <c:pt idx="3">
                  <c:v>0.20335224519575806</c:v>
                </c:pt>
                <c:pt idx="4">
                  <c:v>0.14559118332422541</c:v>
                </c:pt>
                <c:pt idx="5">
                  <c:v>0.20346781816340978</c:v>
                </c:pt>
                <c:pt idx="6">
                  <c:v>0.19820146247463635</c:v>
                </c:pt>
                <c:pt idx="8">
                  <c:v>0.19215427762356233</c:v>
                </c:pt>
                <c:pt idx="9">
                  <c:v>0.18211803583918762</c:v>
                </c:pt>
                <c:pt idx="10">
                  <c:v>0.18674050212713061</c:v>
                </c:pt>
              </c:numCache>
            </c:numRef>
          </c:xVal>
          <c:yVal>
            <c:numRef>
              <c:f>'Sheet 1'!$AL$49:$AL$63</c:f>
              <c:numCache>
                <c:formatCode>0.00</c:formatCode>
                <c:ptCount val="12"/>
                <c:pt idx="0">
                  <c:v>4.1599999999999904</c:v>
                </c:pt>
                <c:pt idx="1">
                  <c:v>3.9466666666666601</c:v>
                </c:pt>
                <c:pt idx="2">
                  <c:v>4.6399999999999997</c:v>
                </c:pt>
                <c:pt idx="3">
                  <c:v>4.8033333333333301</c:v>
                </c:pt>
                <c:pt idx="4">
                  <c:v>4.03666666666666</c:v>
                </c:pt>
                <c:pt idx="5">
                  <c:v>4.5466666666666598</c:v>
                </c:pt>
                <c:pt idx="6">
                  <c:v>4.5999999999999996</c:v>
                </c:pt>
                <c:pt idx="7">
                  <c:v>0</c:v>
                </c:pt>
                <c:pt idx="8">
                  <c:v>4.1499999999999897</c:v>
                </c:pt>
                <c:pt idx="9">
                  <c:v>4</c:v>
                </c:pt>
                <c:pt idx="10">
                  <c:v>4.36666666666666</c:v>
                </c:pt>
                <c:pt idx="1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9A-4B4B-B056-9D34B0A92CC3}"/>
            </c:ext>
          </c:extLst>
        </c:ser>
        <c:ser>
          <c:idx val="3"/>
          <c:order val="3"/>
          <c:tx>
            <c:v>HF T-1.5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'Sheet 1'!$DN$74:$DN$78</c:f>
              <c:numCache>
                <c:formatCode>0.000</c:formatCode>
                <c:ptCount val="5"/>
                <c:pt idx="0">
                  <c:v>0.19027955977804056</c:v>
                </c:pt>
                <c:pt idx="1">
                  <c:v>0.1637639845901363</c:v>
                </c:pt>
                <c:pt idx="2">
                  <c:v>0.21884829967569713</c:v>
                </c:pt>
                <c:pt idx="3">
                  <c:v>0.21364899604771415</c:v>
                </c:pt>
              </c:numCache>
            </c:numRef>
          </c:xVal>
          <c:yVal>
            <c:numRef>
              <c:f>'Sheet 1'!$AL$74:$AL$78</c:f>
              <c:numCache>
                <c:formatCode>0.00</c:formatCode>
                <c:ptCount val="5"/>
                <c:pt idx="0">
                  <c:v>4.07666666666666</c:v>
                </c:pt>
                <c:pt idx="1">
                  <c:v>4.7133333333333303</c:v>
                </c:pt>
                <c:pt idx="2">
                  <c:v>4.3966666666666603</c:v>
                </c:pt>
                <c:pt idx="3">
                  <c:v>4.14333333333333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9A-4B4B-B056-9D34B0A92CC3}"/>
            </c:ext>
          </c:extLst>
        </c:ser>
        <c:ser>
          <c:idx val="5"/>
          <c:order val="4"/>
          <c:tx>
            <c:v>LF AS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'Sheet 1'!$DM$120</c:f>
              <c:numCache>
                <c:formatCode>0.000</c:formatCode>
                <c:ptCount val="1"/>
                <c:pt idx="0">
                  <c:v>0.1633473785713063</c:v>
                </c:pt>
              </c:numCache>
            </c:numRef>
          </c:xVal>
          <c:yVal>
            <c:numRef>
              <c:f>'Sheet 1'!$AF$120</c:f>
              <c:numCache>
                <c:formatCode>0.00</c:formatCode>
                <c:ptCount val="1"/>
                <c:pt idx="0">
                  <c:v>3.3981794049884799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C9A-4B4B-B056-9D34B0A92CC3}"/>
            </c:ext>
          </c:extLst>
        </c:ser>
        <c:ser>
          <c:idx val="6"/>
          <c:order val="5"/>
          <c:tx>
            <c:v>HF AS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'Sheet 1'!$DN$47:$DN$48</c:f>
              <c:numCache>
                <c:formatCode>0.000</c:formatCode>
                <c:ptCount val="2"/>
                <c:pt idx="0">
                  <c:v>0.19445955438864115</c:v>
                </c:pt>
                <c:pt idx="1">
                  <c:v>0.21181268198100331</c:v>
                </c:pt>
              </c:numCache>
            </c:numRef>
          </c:xVal>
          <c:yVal>
            <c:numRef>
              <c:f>'Sheet 1'!$AL$47:$AL$48</c:f>
              <c:numCache>
                <c:formatCode>0.00</c:formatCode>
                <c:ptCount val="2"/>
                <c:pt idx="0">
                  <c:v>3.6933333333333298</c:v>
                </c:pt>
                <c:pt idx="1">
                  <c:v>4.5333333333333297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C9A-4B4B-B056-9D34B0A92CC3}"/>
            </c:ext>
          </c:extLst>
        </c:ser>
        <c:ser>
          <c:idx val="8"/>
          <c:order val="6"/>
          <c:tx>
            <c:v>HDC 2SH VAC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'Sheet 1'!$DM$7:$DM$12</c:f>
              <c:numCache>
                <c:formatCode>0.000</c:formatCode>
                <c:ptCount val="6"/>
                <c:pt idx="0">
                  <c:v>0.11898599140783261</c:v>
                </c:pt>
                <c:pt idx="1">
                  <c:v>0.1428396203778422</c:v>
                </c:pt>
                <c:pt idx="2">
                  <c:v>8.4077307360379563E-2</c:v>
                </c:pt>
                <c:pt idx="3">
                  <c:v>7.3748111771518882E-2</c:v>
                </c:pt>
                <c:pt idx="4">
                  <c:v>0.1108557332811639</c:v>
                </c:pt>
                <c:pt idx="5">
                  <c:v>8.869570168526722E-2</c:v>
                </c:pt>
              </c:numCache>
            </c:numRef>
          </c:xVal>
          <c:yVal>
            <c:numRef>
              <c:f>'Sheet 1'!$AF$7:$AF$12</c:f>
              <c:numCache>
                <c:formatCode>0.00</c:formatCode>
                <c:ptCount val="6"/>
                <c:pt idx="0">
                  <c:v>3.5538294679960698</c:v>
                </c:pt>
                <c:pt idx="1">
                  <c:v>3.8398094529745999</c:v>
                </c:pt>
                <c:pt idx="2">
                  <c:v>3.9429325292448199</c:v>
                </c:pt>
                <c:pt idx="3">
                  <c:v>3.78632097593866</c:v>
                </c:pt>
                <c:pt idx="4">
                  <c:v>3.4996397552473399</c:v>
                </c:pt>
                <c:pt idx="5">
                  <c:v>3.8309069725604101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C9A-4B4B-B056-9D34B0A92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5040528"/>
        <c:axId val="-237258464"/>
      </c:scatterChart>
      <c:scatterChart>
        <c:scatterStyle val="smoothMarker"/>
        <c:varyColors val="0"/>
        <c:ser>
          <c:idx val="11"/>
          <c:order val="7"/>
          <c:tx>
            <c:v>1D static ignition</c:v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'Sheet 1'!$A$128:$A$143</c:f>
              <c:numCache>
                <c:formatCode>General</c:formatCode>
                <c:ptCount val="16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0.28999999999999998</c:v>
                </c:pt>
                <c:pt idx="5">
                  <c:v>0.3</c:v>
                </c:pt>
                <c:pt idx="6">
                  <c:v>0.31</c:v>
                </c:pt>
                <c:pt idx="7">
                  <c:v>0.32</c:v>
                </c:pt>
                <c:pt idx="8">
                  <c:v>0.33</c:v>
                </c:pt>
                <c:pt idx="9">
                  <c:v>0.34</c:v>
                </c:pt>
                <c:pt idx="10">
                  <c:v>0.35</c:v>
                </c:pt>
                <c:pt idx="11">
                  <c:v>0.36</c:v>
                </c:pt>
                <c:pt idx="12">
                  <c:v>0.37</c:v>
                </c:pt>
                <c:pt idx="13">
                  <c:v>0.38</c:v>
                </c:pt>
                <c:pt idx="14">
                  <c:v>0.39</c:v>
                </c:pt>
                <c:pt idx="15">
                  <c:v>0.4</c:v>
                </c:pt>
              </c:numCache>
            </c:numRef>
          </c:xVal>
          <c:yVal>
            <c:numRef>
              <c:f>'Sheet 1'!$B$128:$B$143</c:f>
              <c:numCache>
                <c:formatCode>General</c:formatCode>
                <c:ptCount val="16"/>
                <c:pt idx="0">
                  <c:v>6</c:v>
                </c:pt>
                <c:pt idx="1">
                  <c:v>5.8</c:v>
                </c:pt>
                <c:pt idx="2">
                  <c:v>5.66</c:v>
                </c:pt>
                <c:pt idx="3">
                  <c:v>5.55</c:v>
                </c:pt>
                <c:pt idx="4">
                  <c:v>5.46</c:v>
                </c:pt>
                <c:pt idx="5">
                  <c:v>5.38</c:v>
                </c:pt>
                <c:pt idx="6">
                  <c:v>5.32</c:v>
                </c:pt>
                <c:pt idx="7">
                  <c:v>5.26</c:v>
                </c:pt>
                <c:pt idx="8">
                  <c:v>5.21</c:v>
                </c:pt>
                <c:pt idx="9">
                  <c:v>5.17</c:v>
                </c:pt>
                <c:pt idx="10">
                  <c:v>5.14</c:v>
                </c:pt>
                <c:pt idx="11">
                  <c:v>5.0999999999999996</c:v>
                </c:pt>
                <c:pt idx="12">
                  <c:v>5.07</c:v>
                </c:pt>
                <c:pt idx="13">
                  <c:v>5.04</c:v>
                </c:pt>
                <c:pt idx="14">
                  <c:v>5.0199999999999996</c:v>
                </c:pt>
                <c:pt idx="15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C9A-4B4B-B056-9D34B0A92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5040528"/>
        <c:axId val="-237258464"/>
      </c:scatterChart>
      <c:valAx>
        <c:axId val="-135040528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7258464"/>
        <c:crosses val="autoZero"/>
        <c:crossBetween val="midCat"/>
      </c:valAx>
      <c:valAx>
        <c:axId val="-23725846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040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LF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'Sheet 1'!$DM$91:$DM$119</c:f>
              <c:numCache>
                <c:formatCode>0.000</c:formatCode>
                <c:ptCount val="29"/>
                <c:pt idx="0">
                  <c:v>5.8918465200970521E-2</c:v>
                </c:pt>
                <c:pt idx="1">
                  <c:v>8.9828262218112617E-2</c:v>
                </c:pt>
                <c:pt idx="2">
                  <c:v>6.1073593283160296E-2</c:v>
                </c:pt>
                <c:pt idx="3">
                  <c:v>9.3097467125063171E-2</c:v>
                </c:pt>
                <c:pt idx="4">
                  <c:v>0.11251853055205779</c:v>
                </c:pt>
                <c:pt idx="5">
                  <c:v>0.13532342171641398</c:v>
                </c:pt>
                <c:pt idx="6">
                  <c:v>0.11396380276045127</c:v>
                </c:pt>
                <c:pt idx="7">
                  <c:v>6.5202829238890189E-2</c:v>
                </c:pt>
                <c:pt idx="8">
                  <c:v>8.1072556395742387E-2</c:v>
                </c:pt>
                <c:pt idx="9">
                  <c:v>0.10162593368565732</c:v>
                </c:pt>
                <c:pt idx="10">
                  <c:v>0.10335299273598514</c:v>
                </c:pt>
                <c:pt idx="11">
                  <c:v>8.4107606866993423E-2</c:v>
                </c:pt>
                <c:pt idx="12">
                  <c:v>9.0245291962032778E-2</c:v>
                </c:pt>
                <c:pt idx="13">
                  <c:v>0.16331428234765535</c:v>
                </c:pt>
                <c:pt idx="14">
                  <c:v>0.10277721590892258</c:v>
                </c:pt>
                <c:pt idx="15">
                  <c:v>0.14447878568671713</c:v>
                </c:pt>
                <c:pt idx="16">
                  <c:v>0.13332222962709353</c:v>
                </c:pt>
                <c:pt idx="17">
                  <c:v>0.10957797309228155</c:v>
                </c:pt>
                <c:pt idx="18">
                  <c:v>0.23086615894336912</c:v>
                </c:pt>
                <c:pt idx="19">
                  <c:v>0.19917060091165714</c:v>
                </c:pt>
                <c:pt idx="20">
                  <c:v>0.13303931996222967</c:v>
                </c:pt>
                <c:pt idx="21">
                  <c:v>0.14193128920289633</c:v>
                </c:pt>
                <c:pt idx="22">
                  <c:v>0.15046553377092894</c:v>
                </c:pt>
                <c:pt idx="23">
                  <c:v>0.13714591518842312</c:v>
                </c:pt>
                <c:pt idx="24">
                  <c:v>0.10176304919483802</c:v>
                </c:pt>
                <c:pt idx="25">
                  <c:v>0.11739314882204444</c:v>
                </c:pt>
                <c:pt idx="26">
                  <c:v>0.12785996710538378</c:v>
                </c:pt>
                <c:pt idx="27">
                  <c:v>0.1001176454558709</c:v>
                </c:pt>
                <c:pt idx="28">
                  <c:v>0.11012201306578699</c:v>
                </c:pt>
              </c:numCache>
            </c:numRef>
          </c:xVal>
          <c:yVal>
            <c:numRef>
              <c:f>'Sheet 1'!$AF$91:$AF$119</c:f>
              <c:numCache>
                <c:formatCode>0.00</c:formatCode>
                <c:ptCount val="29"/>
                <c:pt idx="0">
                  <c:v>3.1055167916127302</c:v>
                </c:pt>
                <c:pt idx="1">
                  <c:v>3.3190314154974798</c:v>
                </c:pt>
                <c:pt idx="2">
                  <c:v>4.2678888178913699</c:v>
                </c:pt>
                <c:pt idx="3">
                  <c:v>2.68456293737465</c:v>
                </c:pt>
                <c:pt idx="4">
                  <c:v>2.98473570786367</c:v>
                </c:pt>
                <c:pt idx="5">
                  <c:v>3.0710581508093</c:v>
                </c:pt>
                <c:pt idx="6">
                  <c:v>3.4910663849303298</c:v>
                </c:pt>
                <c:pt idx="7">
                  <c:v>3.3201955381743802</c:v>
                </c:pt>
                <c:pt idx="8">
                  <c:v>3.8662364996351699</c:v>
                </c:pt>
                <c:pt idx="9">
                  <c:v>3.5587378290659899</c:v>
                </c:pt>
                <c:pt idx="10">
                  <c:v>2.8717599999999899</c:v>
                </c:pt>
                <c:pt idx="11">
                  <c:v>3.7795815623797901</c:v>
                </c:pt>
                <c:pt idx="12">
                  <c:v>3.5744502977336499</c:v>
                </c:pt>
                <c:pt idx="13">
                  <c:v>1.7384963196635099</c:v>
                </c:pt>
                <c:pt idx="14">
                  <c:v>2.8490434574404402</c:v>
                </c:pt>
                <c:pt idx="15">
                  <c:v>1.9514966977113299</c:v>
                </c:pt>
                <c:pt idx="16">
                  <c:v>2.4064935543599102</c:v>
                </c:pt>
                <c:pt idx="17">
                  <c:v>3.14209961212697</c:v>
                </c:pt>
                <c:pt idx="18">
                  <c:v>1.68924863355924</c:v>
                </c:pt>
                <c:pt idx="19">
                  <c:v>1.84009770287709</c:v>
                </c:pt>
                <c:pt idx="20">
                  <c:v>3.05000746224915</c:v>
                </c:pt>
                <c:pt idx="21">
                  <c:v>1.8411750387404</c:v>
                </c:pt>
                <c:pt idx="22">
                  <c:v>1.8034363781411999</c:v>
                </c:pt>
                <c:pt idx="23">
                  <c:v>2.3606862745098001</c:v>
                </c:pt>
                <c:pt idx="24">
                  <c:v>2.21748166259168</c:v>
                </c:pt>
                <c:pt idx="25">
                  <c:v>2.6298651525904799</c:v>
                </c:pt>
                <c:pt idx="26">
                  <c:v>2.2233333333333301</c:v>
                </c:pt>
                <c:pt idx="27">
                  <c:v>3.1201309527514098</c:v>
                </c:pt>
                <c:pt idx="28">
                  <c:v>2.64244149476735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D5-974A-9DC6-464E53962390}"/>
            </c:ext>
          </c:extLst>
        </c:ser>
        <c:ser>
          <c:idx val="1"/>
          <c:order val="1"/>
          <c:tx>
            <c:v>HF T0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'Sheet 1'!$DN$79:$DN$90</c:f>
              <c:numCache>
                <c:formatCode>0.000</c:formatCode>
                <c:ptCount val="12"/>
                <c:pt idx="0">
                  <c:v>0.11851822745909361</c:v>
                </c:pt>
                <c:pt idx="1">
                  <c:v>7.4004549751199272E-2</c:v>
                </c:pt>
                <c:pt idx="2">
                  <c:v>0.10834973469450673</c:v>
                </c:pt>
                <c:pt idx="3">
                  <c:v>8.1208161093559578E-2</c:v>
                </c:pt>
                <c:pt idx="4">
                  <c:v>0.12672068297092365</c:v>
                </c:pt>
                <c:pt idx="5">
                  <c:v>0.18516335283641977</c:v>
                </c:pt>
                <c:pt idx="6">
                  <c:v>0.16965326663845592</c:v>
                </c:pt>
                <c:pt idx="7">
                  <c:v>0.1801968599985086</c:v>
                </c:pt>
                <c:pt idx="8">
                  <c:v>0.18693889958016963</c:v>
                </c:pt>
                <c:pt idx="9">
                  <c:v>0.17928768786091664</c:v>
                </c:pt>
                <c:pt idx="10">
                  <c:v>0.14829697408907733</c:v>
                </c:pt>
                <c:pt idx="11">
                  <c:v>0.15338245125494493</c:v>
                </c:pt>
              </c:numCache>
            </c:numRef>
          </c:xVal>
          <c:yVal>
            <c:numRef>
              <c:f>'Sheet 1'!$AL$79:$AL$90</c:f>
              <c:numCache>
                <c:formatCode>0.00</c:formatCode>
                <c:ptCount val="12"/>
                <c:pt idx="0">
                  <c:v>2.7274553866490399</c:v>
                </c:pt>
                <c:pt idx="1">
                  <c:v>2.9226878612716698</c:v>
                </c:pt>
                <c:pt idx="2">
                  <c:v>3.32</c:v>
                </c:pt>
                <c:pt idx="3">
                  <c:v>2.96716787307825</c:v>
                </c:pt>
                <c:pt idx="4">
                  <c:v>3.79</c:v>
                </c:pt>
                <c:pt idx="5">
                  <c:v>3.6499999999999901</c:v>
                </c:pt>
                <c:pt idx="6">
                  <c:v>4.12</c:v>
                </c:pt>
                <c:pt idx="7">
                  <c:v>4.42</c:v>
                </c:pt>
                <c:pt idx="8">
                  <c:v>4.74</c:v>
                </c:pt>
                <c:pt idx="9">
                  <c:v>4.5266666666666602</c:v>
                </c:pt>
                <c:pt idx="10">
                  <c:v>4.4966666666666599</c:v>
                </c:pt>
                <c:pt idx="11">
                  <c:v>3.7166666666666601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D5-974A-9DC6-464E53962390}"/>
            </c:ext>
          </c:extLst>
        </c:ser>
        <c:ser>
          <c:idx val="2"/>
          <c:order val="2"/>
          <c:tx>
            <c:v>HF T-1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'Sheet 1'!$DN$49:$DN$63</c:f>
              <c:numCache>
                <c:formatCode>0.000</c:formatCode>
                <c:ptCount val="12"/>
                <c:pt idx="0">
                  <c:v>0.140426118198093</c:v>
                </c:pt>
                <c:pt idx="1">
                  <c:v>0.16755398131961236</c:v>
                </c:pt>
                <c:pt idx="2">
                  <c:v>0.15918068607241029</c:v>
                </c:pt>
                <c:pt idx="3">
                  <c:v>0.20335224519575806</c:v>
                </c:pt>
                <c:pt idx="4">
                  <c:v>0.14559118332422541</c:v>
                </c:pt>
                <c:pt idx="5">
                  <c:v>0.20346781816340978</c:v>
                </c:pt>
                <c:pt idx="6">
                  <c:v>0.19820146247463635</c:v>
                </c:pt>
                <c:pt idx="8">
                  <c:v>0.19215427762356233</c:v>
                </c:pt>
                <c:pt idx="9">
                  <c:v>0.18211803583918762</c:v>
                </c:pt>
                <c:pt idx="10">
                  <c:v>0.18674050212713061</c:v>
                </c:pt>
              </c:numCache>
            </c:numRef>
          </c:xVal>
          <c:yVal>
            <c:numRef>
              <c:f>'Sheet 1'!$AL$49:$AL$63</c:f>
              <c:numCache>
                <c:formatCode>0.00</c:formatCode>
                <c:ptCount val="12"/>
                <c:pt idx="0">
                  <c:v>4.1599999999999904</c:v>
                </c:pt>
                <c:pt idx="1">
                  <c:v>3.9466666666666601</c:v>
                </c:pt>
                <c:pt idx="2">
                  <c:v>4.6399999999999997</c:v>
                </c:pt>
                <c:pt idx="3">
                  <c:v>4.8033333333333301</c:v>
                </c:pt>
                <c:pt idx="4">
                  <c:v>4.03666666666666</c:v>
                </c:pt>
                <c:pt idx="5">
                  <c:v>4.5466666666666598</c:v>
                </c:pt>
                <c:pt idx="6">
                  <c:v>4.5999999999999996</c:v>
                </c:pt>
                <c:pt idx="7">
                  <c:v>0</c:v>
                </c:pt>
                <c:pt idx="8">
                  <c:v>4.1499999999999897</c:v>
                </c:pt>
                <c:pt idx="9">
                  <c:v>4</c:v>
                </c:pt>
                <c:pt idx="10">
                  <c:v>4.36666666666666</c:v>
                </c:pt>
                <c:pt idx="1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D5-974A-9DC6-464E53962390}"/>
            </c:ext>
          </c:extLst>
        </c:ser>
        <c:ser>
          <c:idx val="3"/>
          <c:order val="3"/>
          <c:tx>
            <c:v>HF T-1.5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'Sheet 1'!$DN$74:$DN$78</c:f>
              <c:numCache>
                <c:formatCode>0.000</c:formatCode>
                <c:ptCount val="5"/>
                <c:pt idx="0">
                  <c:v>0.19027955977804056</c:v>
                </c:pt>
                <c:pt idx="1">
                  <c:v>0.1637639845901363</c:v>
                </c:pt>
                <c:pt idx="2">
                  <c:v>0.21884829967569713</c:v>
                </c:pt>
                <c:pt idx="3">
                  <c:v>0.21364899604771415</c:v>
                </c:pt>
              </c:numCache>
            </c:numRef>
          </c:xVal>
          <c:yVal>
            <c:numRef>
              <c:f>'Sheet 1'!$AL$74:$AL$78</c:f>
              <c:numCache>
                <c:formatCode>0.00</c:formatCode>
                <c:ptCount val="5"/>
                <c:pt idx="0">
                  <c:v>4.07666666666666</c:v>
                </c:pt>
                <c:pt idx="1">
                  <c:v>4.7133333333333303</c:v>
                </c:pt>
                <c:pt idx="2">
                  <c:v>4.3966666666666603</c:v>
                </c:pt>
                <c:pt idx="3">
                  <c:v>4.14333333333333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D5-974A-9DC6-464E53962390}"/>
            </c:ext>
          </c:extLst>
        </c:ser>
        <c:ser>
          <c:idx val="4"/>
          <c:order val="4"/>
          <c:tx>
            <c:v>CH 672 T-1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'Sheet 1'!$DM$64:$DM$73</c:f>
              <c:numCache>
                <c:formatCode>0.000</c:formatCode>
                <c:ptCount val="10"/>
                <c:pt idx="0">
                  <c:v>0.16884014345886367</c:v>
                </c:pt>
                <c:pt idx="1">
                  <c:v>0.1704356458643505</c:v>
                </c:pt>
                <c:pt idx="2">
                  <c:v>0.18645928727965289</c:v>
                </c:pt>
                <c:pt idx="3">
                  <c:v>0.15454383325181892</c:v>
                </c:pt>
                <c:pt idx="4">
                  <c:v>8.5815987106063238E-2</c:v>
                </c:pt>
                <c:pt idx="5">
                  <c:v>0.21292540463677548</c:v>
                </c:pt>
                <c:pt idx="6">
                  <c:v>0.2172614161542395</c:v>
                </c:pt>
                <c:pt idx="7">
                  <c:v>0.24039076872032125</c:v>
                </c:pt>
                <c:pt idx="8">
                  <c:v>0.20083460732094183</c:v>
                </c:pt>
                <c:pt idx="9">
                  <c:v>0.19239087910277813</c:v>
                </c:pt>
              </c:numCache>
            </c:numRef>
          </c:xVal>
          <c:yVal>
            <c:numRef>
              <c:f>'Sheet 1'!$AF$64:$AF$73</c:f>
              <c:numCache>
                <c:formatCode>0.00</c:formatCode>
                <c:ptCount val="10"/>
                <c:pt idx="0">
                  <c:v>4.0177657286046804</c:v>
                </c:pt>
                <c:pt idx="1">
                  <c:v>4.3219815668202699</c:v>
                </c:pt>
                <c:pt idx="2">
                  <c:v>3.8275033786536001</c:v>
                </c:pt>
                <c:pt idx="3">
                  <c:v>3.4846666167923699</c:v>
                </c:pt>
                <c:pt idx="4">
                  <c:v>2.6120000000000001</c:v>
                </c:pt>
                <c:pt idx="5">
                  <c:v>4.2123111850294199</c:v>
                </c:pt>
                <c:pt idx="6">
                  <c:v>4.1656647262547599</c:v>
                </c:pt>
                <c:pt idx="7">
                  <c:v>4.0038032098577903</c:v>
                </c:pt>
                <c:pt idx="8">
                  <c:v>3.7511793302723899</c:v>
                </c:pt>
                <c:pt idx="9">
                  <c:v>4.0025503273553804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D5-974A-9DC6-464E53962390}"/>
            </c:ext>
          </c:extLst>
        </c:ser>
        <c:ser>
          <c:idx val="5"/>
          <c:order val="5"/>
          <c:tx>
            <c:v>LF AS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'Sheet 1'!$DM$120</c:f>
              <c:numCache>
                <c:formatCode>0.000</c:formatCode>
                <c:ptCount val="1"/>
                <c:pt idx="0">
                  <c:v>0.1633473785713063</c:v>
                </c:pt>
              </c:numCache>
            </c:numRef>
          </c:xVal>
          <c:yVal>
            <c:numRef>
              <c:f>'Sheet 1'!$AF$120</c:f>
              <c:numCache>
                <c:formatCode>0.00</c:formatCode>
                <c:ptCount val="1"/>
                <c:pt idx="0">
                  <c:v>3.3981794049884799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BD5-974A-9DC6-464E53962390}"/>
            </c:ext>
          </c:extLst>
        </c:ser>
        <c:ser>
          <c:idx val="6"/>
          <c:order val="6"/>
          <c:tx>
            <c:v>HF AS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'Sheet 1'!$DN$47:$DN$48</c:f>
              <c:numCache>
                <c:formatCode>0.000</c:formatCode>
                <c:ptCount val="2"/>
                <c:pt idx="0">
                  <c:v>0.19445955438864115</c:v>
                </c:pt>
                <c:pt idx="1">
                  <c:v>0.21181268198100331</c:v>
                </c:pt>
              </c:numCache>
            </c:numRef>
          </c:xVal>
          <c:yVal>
            <c:numRef>
              <c:f>'Sheet 1'!$AL$47:$AL$48</c:f>
              <c:numCache>
                <c:formatCode>0.00</c:formatCode>
                <c:ptCount val="2"/>
                <c:pt idx="0">
                  <c:v>3.6933333333333298</c:v>
                </c:pt>
                <c:pt idx="1">
                  <c:v>4.5333333333333297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BD5-974A-9DC6-464E53962390}"/>
            </c:ext>
          </c:extLst>
        </c:ser>
        <c:ser>
          <c:idx val="7"/>
          <c:order val="7"/>
          <c:tx>
            <c:v>Be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'Sheet 1'!$DM$2:$DM$5</c:f>
              <c:numCache>
                <c:formatCode>0.000</c:formatCode>
                <c:ptCount val="4"/>
                <c:pt idx="0">
                  <c:v>9.4338661793888196E-2</c:v>
                </c:pt>
                <c:pt idx="1">
                  <c:v>9.3182947999987886E-2</c:v>
                </c:pt>
                <c:pt idx="2">
                  <c:v>0.10592053095312068</c:v>
                </c:pt>
                <c:pt idx="3">
                  <c:v>0.11</c:v>
                </c:pt>
              </c:numCache>
            </c:numRef>
          </c:xVal>
          <c:yVal>
            <c:numRef>
              <c:f>'Sheet 1'!$AF$2:$AF$5</c:f>
              <c:numCache>
                <c:formatCode>0.00</c:formatCode>
                <c:ptCount val="4"/>
                <c:pt idx="0">
                  <c:v>3.6459747700755698</c:v>
                </c:pt>
                <c:pt idx="1">
                  <c:v>3.37819349848044</c:v>
                </c:pt>
                <c:pt idx="2">
                  <c:v>3.2930998904599398</c:v>
                </c:pt>
                <c:pt idx="3">
                  <c:v>3.72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BD5-974A-9DC6-464E53962390}"/>
            </c:ext>
          </c:extLst>
        </c:ser>
        <c:ser>
          <c:idx val="8"/>
          <c:order val="8"/>
          <c:tx>
            <c:v>HDC 2SH VAC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'Sheet 1'!$DM$7:$DM$12</c:f>
              <c:numCache>
                <c:formatCode>0.000</c:formatCode>
                <c:ptCount val="6"/>
                <c:pt idx="0">
                  <c:v>0.11898599140783261</c:v>
                </c:pt>
                <c:pt idx="1">
                  <c:v>0.1428396203778422</c:v>
                </c:pt>
                <c:pt idx="2">
                  <c:v>8.4077307360379563E-2</c:v>
                </c:pt>
                <c:pt idx="3">
                  <c:v>7.3748111771518882E-2</c:v>
                </c:pt>
                <c:pt idx="4">
                  <c:v>0.1108557332811639</c:v>
                </c:pt>
                <c:pt idx="5">
                  <c:v>8.869570168526722E-2</c:v>
                </c:pt>
              </c:numCache>
            </c:numRef>
          </c:xVal>
          <c:yVal>
            <c:numRef>
              <c:f>'Sheet 1'!$AF$7:$AF$12</c:f>
              <c:numCache>
                <c:formatCode>0.00</c:formatCode>
                <c:ptCount val="6"/>
                <c:pt idx="0">
                  <c:v>3.5538294679960698</c:v>
                </c:pt>
                <c:pt idx="1">
                  <c:v>3.8398094529745999</c:v>
                </c:pt>
                <c:pt idx="2">
                  <c:v>3.9429325292448199</c:v>
                </c:pt>
                <c:pt idx="3">
                  <c:v>3.78632097593866</c:v>
                </c:pt>
                <c:pt idx="4">
                  <c:v>3.4996397552473399</c:v>
                </c:pt>
                <c:pt idx="5">
                  <c:v>3.8309069725604101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BD5-974A-9DC6-464E53962390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'Sheet 1'!$DM$13:$DM$34</c:f>
              <c:numCache>
                <c:formatCode>0.000</c:formatCode>
                <c:ptCount val="22"/>
                <c:pt idx="0">
                  <c:v>5.4620717616009395E-2</c:v>
                </c:pt>
                <c:pt idx="1">
                  <c:v>9.4741551751397396E-2</c:v>
                </c:pt>
                <c:pt idx="2">
                  <c:v>7.5365008207673556E-2</c:v>
                </c:pt>
                <c:pt idx="3">
                  <c:v>0.11179240851950319</c:v>
                </c:pt>
                <c:pt idx="4">
                  <c:v>0.12550277728545167</c:v>
                </c:pt>
                <c:pt idx="5">
                  <c:v>0.13010777052647052</c:v>
                </c:pt>
                <c:pt idx="6">
                  <c:v>0.13773350237361373</c:v>
                </c:pt>
                <c:pt idx="7">
                  <c:v>0.15625190675300352</c:v>
                </c:pt>
                <c:pt idx="8">
                  <c:v>0.11330231630068778</c:v>
                </c:pt>
                <c:pt idx="9">
                  <c:v>0.20465456121327366</c:v>
                </c:pt>
                <c:pt idx="10">
                  <c:v>0.23539428144190205</c:v>
                </c:pt>
                <c:pt idx="11">
                  <c:v>0.23641319268755029</c:v>
                </c:pt>
                <c:pt idx="12">
                  <c:v>0.29370834908498239</c:v>
                </c:pt>
                <c:pt idx="13">
                  <c:v>0.32106162735260352</c:v>
                </c:pt>
                <c:pt idx="14">
                  <c:v>0.25647870919148252</c:v>
                </c:pt>
                <c:pt idx="15">
                  <c:v>0.17303710145748702</c:v>
                </c:pt>
                <c:pt idx="16">
                  <c:v>0.22126533633949877</c:v>
                </c:pt>
                <c:pt idx="17">
                  <c:v>0.21318422098595741</c:v>
                </c:pt>
                <c:pt idx="18">
                  <c:v>0.27089324537349713</c:v>
                </c:pt>
                <c:pt idx="19">
                  <c:v>0.25156571562959329</c:v>
                </c:pt>
                <c:pt idx="20">
                  <c:v>0.24280520052806895</c:v>
                </c:pt>
                <c:pt idx="21">
                  <c:v>0.2169067018312234</c:v>
                </c:pt>
              </c:numCache>
            </c:numRef>
          </c:xVal>
          <c:yVal>
            <c:numRef>
              <c:f>'Sheet 1'!$AF$13:$AF$34</c:f>
              <c:numCache>
                <c:formatCode>0.00</c:formatCode>
                <c:ptCount val="22"/>
                <c:pt idx="0">
                  <c:v>3.37715621230398</c:v>
                </c:pt>
                <c:pt idx="1">
                  <c:v>4.1613441752585096</c:v>
                </c:pt>
                <c:pt idx="2">
                  <c:v>3.5184864864864802</c:v>
                </c:pt>
                <c:pt idx="3">
                  <c:v>3.6827884518943099</c:v>
                </c:pt>
                <c:pt idx="4">
                  <c:v>3.4740878898997698</c:v>
                </c:pt>
                <c:pt idx="5">
                  <c:v>3.7933436801361902</c:v>
                </c:pt>
                <c:pt idx="6">
                  <c:v>3.8950456517089602</c:v>
                </c:pt>
                <c:pt idx="7">
                  <c:v>4.41318999042561</c:v>
                </c:pt>
                <c:pt idx="8">
                  <c:v>4.2503432913167503</c:v>
                </c:pt>
                <c:pt idx="9">
                  <c:v>4.57570350076253</c:v>
                </c:pt>
                <c:pt idx="10">
                  <c:v>4.80310865395814</c:v>
                </c:pt>
                <c:pt idx="11">
                  <c:v>4.3180819618139799</c:v>
                </c:pt>
                <c:pt idx="12">
                  <c:v>4.7063759982011399</c:v>
                </c:pt>
                <c:pt idx="13">
                  <c:v>4.3546671781242701</c:v>
                </c:pt>
                <c:pt idx="14">
                  <c:v>4.6247575348258598</c:v>
                </c:pt>
                <c:pt idx="15">
                  <c:v>4.7780785229998299</c:v>
                </c:pt>
                <c:pt idx="16">
                  <c:v>4.23505639390652</c:v>
                </c:pt>
                <c:pt idx="17">
                  <c:v>4.6444631915499901</c:v>
                </c:pt>
                <c:pt idx="18">
                  <c:v>4.55336465817863</c:v>
                </c:pt>
                <c:pt idx="19">
                  <c:v>4.5529916363206802</c:v>
                </c:pt>
                <c:pt idx="20">
                  <c:v>4.8751544871181798</c:v>
                </c:pt>
                <c:pt idx="21">
                  <c:v>4.5358585471774999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BD5-974A-9DC6-464E53962390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FA00"/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'Sheet 1'!$DM$35:$DM$46</c:f>
              <c:numCache>
                <c:formatCode>0.000</c:formatCode>
                <c:ptCount val="12"/>
                <c:pt idx="0">
                  <c:v>4.4115396302787102E-2</c:v>
                </c:pt>
                <c:pt idx="1">
                  <c:v>0.10858856616970779</c:v>
                </c:pt>
                <c:pt idx="2">
                  <c:v>0.14537688915743285</c:v>
                </c:pt>
                <c:pt idx="3">
                  <c:v>0.15457068773157978</c:v>
                </c:pt>
                <c:pt idx="4">
                  <c:v>0.18199290683827865</c:v>
                </c:pt>
                <c:pt idx="5">
                  <c:v>0.21095353751501827</c:v>
                </c:pt>
                <c:pt idx="6">
                  <c:v>0.19246353866051497</c:v>
                </c:pt>
                <c:pt idx="7">
                  <c:v>0.22416440935550119</c:v>
                </c:pt>
                <c:pt idx="8">
                  <c:v>0.18232671721790378</c:v>
                </c:pt>
                <c:pt idx="9">
                  <c:v>0.19609823193929632</c:v>
                </c:pt>
                <c:pt idx="10">
                  <c:v>0.19005717755532736</c:v>
                </c:pt>
                <c:pt idx="11">
                  <c:v>0.3</c:v>
                </c:pt>
              </c:numCache>
            </c:numRef>
          </c:xVal>
          <c:yVal>
            <c:numRef>
              <c:f>'Sheet 1'!$AF$35:$AF$46</c:f>
              <c:numCache>
                <c:formatCode>0.00</c:formatCode>
                <c:ptCount val="12"/>
                <c:pt idx="0">
                  <c:v>3.20656171129998</c:v>
                </c:pt>
                <c:pt idx="1">
                  <c:v>4.1366775665944502</c:v>
                </c:pt>
                <c:pt idx="2">
                  <c:v>4.1621030989674503</c:v>
                </c:pt>
                <c:pt idx="3">
                  <c:v>4.4462173142361197</c:v>
                </c:pt>
                <c:pt idx="4">
                  <c:v>4.67864637985309</c:v>
                </c:pt>
                <c:pt idx="5">
                  <c:v>4.8111821135794504</c:v>
                </c:pt>
                <c:pt idx="6">
                  <c:v>4.8694050251328997</c:v>
                </c:pt>
                <c:pt idx="7">
                  <c:v>4.8810238916806901</c:v>
                </c:pt>
                <c:pt idx="8">
                  <c:v>4.6645028944529496</c:v>
                </c:pt>
                <c:pt idx="9">
                  <c:v>4.5624353884174198</c:v>
                </c:pt>
                <c:pt idx="10">
                  <c:v>5.04</c:v>
                </c:pt>
                <c:pt idx="11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7BD5-974A-9DC6-464E53962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5040528"/>
        <c:axId val="-237258464"/>
      </c:scatterChart>
      <c:scatterChart>
        <c:scatterStyle val="smoothMarker"/>
        <c:varyColors val="0"/>
        <c:ser>
          <c:idx val="11"/>
          <c:order val="11"/>
          <c:tx>
            <c:v>1D static ignition</c:v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'Sheet 1'!$A$128:$A$143</c:f>
              <c:numCache>
                <c:formatCode>General</c:formatCode>
                <c:ptCount val="16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0.28999999999999998</c:v>
                </c:pt>
                <c:pt idx="5">
                  <c:v>0.3</c:v>
                </c:pt>
                <c:pt idx="6">
                  <c:v>0.31</c:v>
                </c:pt>
                <c:pt idx="7">
                  <c:v>0.32</c:v>
                </c:pt>
                <c:pt idx="8">
                  <c:v>0.33</c:v>
                </c:pt>
                <c:pt idx="9">
                  <c:v>0.34</c:v>
                </c:pt>
                <c:pt idx="10">
                  <c:v>0.35</c:v>
                </c:pt>
                <c:pt idx="11">
                  <c:v>0.36</c:v>
                </c:pt>
                <c:pt idx="12">
                  <c:v>0.37</c:v>
                </c:pt>
                <c:pt idx="13">
                  <c:v>0.38</c:v>
                </c:pt>
                <c:pt idx="14">
                  <c:v>0.39</c:v>
                </c:pt>
                <c:pt idx="15">
                  <c:v>0.4</c:v>
                </c:pt>
              </c:numCache>
            </c:numRef>
          </c:xVal>
          <c:yVal>
            <c:numRef>
              <c:f>'Sheet 1'!$B$128:$B$143</c:f>
              <c:numCache>
                <c:formatCode>General</c:formatCode>
                <c:ptCount val="16"/>
                <c:pt idx="0">
                  <c:v>6</c:v>
                </c:pt>
                <c:pt idx="1">
                  <c:v>5.8</c:v>
                </c:pt>
                <c:pt idx="2">
                  <c:v>5.66</c:v>
                </c:pt>
                <c:pt idx="3">
                  <c:v>5.55</c:v>
                </c:pt>
                <c:pt idx="4">
                  <c:v>5.46</c:v>
                </c:pt>
                <c:pt idx="5">
                  <c:v>5.38</c:v>
                </c:pt>
                <c:pt idx="6">
                  <c:v>5.32</c:v>
                </c:pt>
                <c:pt idx="7">
                  <c:v>5.26</c:v>
                </c:pt>
                <c:pt idx="8">
                  <c:v>5.21</c:v>
                </c:pt>
                <c:pt idx="9">
                  <c:v>5.17</c:v>
                </c:pt>
                <c:pt idx="10">
                  <c:v>5.14</c:v>
                </c:pt>
                <c:pt idx="11">
                  <c:v>5.0999999999999996</c:v>
                </c:pt>
                <c:pt idx="12">
                  <c:v>5.07</c:v>
                </c:pt>
                <c:pt idx="13">
                  <c:v>5.04</c:v>
                </c:pt>
                <c:pt idx="14">
                  <c:v>5.0199999999999996</c:v>
                </c:pt>
                <c:pt idx="15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7BD5-974A-9DC6-464E53962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5040528"/>
        <c:axId val="-237258464"/>
      </c:scatterChart>
      <c:valAx>
        <c:axId val="-135040528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7258464"/>
        <c:crosses val="autoZero"/>
        <c:crossBetween val="midCat"/>
      </c:valAx>
      <c:valAx>
        <c:axId val="-23725846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040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12/4/18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DF800-FE0E-A944-8AC1-D57C07B352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0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DF800-FE0E-A944-8AC1-D57C07B352FC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7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0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DF800-FE0E-A944-8AC1-D57C07B352F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03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674288"/>
            <a:ext cx="9143245" cy="274297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96700"/>
            <a:ext cx="9144000" cy="465136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684808"/>
            <a:ext cx="8229600" cy="954107"/>
          </a:xfrm>
        </p:spPr>
        <p:txBody>
          <a:bodyPr anchor="t" anchorCtr="0"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216397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53" y="6473428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041"/>
            <a:ext cx="8229600" cy="1011237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276350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31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041"/>
            <a:ext cx="8229600" cy="1011237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276350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112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041"/>
            <a:ext cx="8229600" cy="1011237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276350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276350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242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184275"/>
            <a:ext cx="9144000" cy="52403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B3745C7-F628-EB4B-AA7C-4215B4AD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041"/>
            <a:ext cx="8229600" cy="101123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9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5EDFA9-1266-2A47-9AAB-E65380075672}"/>
              </a:ext>
            </a:extLst>
          </p:cNvPr>
          <p:cNvSpPr txBox="1">
            <a:spLocks/>
          </p:cNvSpPr>
          <p:nvPr/>
        </p:nvSpPr>
        <p:spPr>
          <a:xfrm>
            <a:off x="457200" y="179388"/>
            <a:ext cx="8229600" cy="1011237"/>
          </a:xfrm>
          <a:prstGeom prst="rect">
            <a:avLst/>
          </a:prstGeom>
          <a:effectLst/>
        </p:spPr>
        <p:txBody>
          <a:bodyPr lIns="0"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914400">
              <a:defRPr/>
            </a:pPr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4246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65F18-3452-6640-8B0B-556C5BBB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041"/>
            <a:ext cx="8229600" cy="1011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846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0341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49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LLNL_Logo_WHT-LRG.png">
            <a:extLst>
              <a:ext uri="{FF2B5EF4-FFF2-40B4-BE49-F238E27FC236}">
                <a16:creationId xmlns:a16="http://schemas.microsoft.com/office/drawing/2014/main" id="{A60BB718-19C1-0248-B6BB-70F5F005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3" y="5437188"/>
            <a:ext cx="36020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376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E9CA-419B-4E68-8EA6-EE8D6B92AE38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50C7-8915-4CAF-AC7E-2351ECE1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>
            <a:extLst>
              <a:ext uri="{FF2B5EF4-FFF2-40B4-BE49-F238E27FC236}">
                <a16:creationId xmlns:a16="http://schemas.microsoft.com/office/drawing/2014/main" id="{2A5DFBEB-1B0C-3548-8BFB-70740287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5263"/>
            <a:ext cx="91440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UNCLASSIFIED//FOUO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7597CE75-F528-BE4F-99DF-6FFB4B3D4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1"/>
            <a:ext cx="91440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UNCLASSIFIED//FOUO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9144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7772400" cy="1008771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71668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8">
            <a:extLst>
              <a:ext uri="{FF2B5EF4-FFF2-40B4-BE49-F238E27FC236}">
                <a16:creationId xmlns:a16="http://schemas.microsoft.com/office/drawing/2014/main" id="{69F1BE74-495A-C04C-A179-6BD6BE480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59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UNCLASSIFIED//FOUO</a:t>
            </a: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3B320A96-186C-284B-948C-78207FCDD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UNCLASSIFIED//FOUO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573"/>
            <a:ext cx="7772400" cy="10107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96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A3D2A3-E316-5B4D-B559-0EBDF6B13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5304"/>
            <a:ext cx="9144000" cy="2743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D9C9D9-72EC-6D46-9AAD-E59A139F1299}"/>
              </a:ext>
            </a:extLst>
          </p:cNvPr>
          <p:cNvSpPr/>
          <p:nvPr userDrawn="1"/>
        </p:nvSpPr>
        <p:spPr bwMode="auto">
          <a:xfrm>
            <a:off x="-378" y="3193258"/>
            <a:ext cx="9144378" cy="102842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378" y="6316957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7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6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LLNL-PRES-756382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2" y="6446833"/>
            <a:ext cx="1865376" cy="31470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001628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835521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9"/>
            <a:ext cx="8229600" cy="1008772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927945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09804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762118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823599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" y="3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727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034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7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674288"/>
            <a:ext cx="9143245" cy="274297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96700"/>
            <a:ext cx="9144000" cy="465136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684808"/>
            <a:ext cx="8229600" cy="954107"/>
          </a:xfrm>
        </p:spPr>
        <p:txBody>
          <a:bodyPr anchor="t" anchorCtr="0"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216397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800" dirty="0">
                <a:solidFill>
                  <a:prstClr val="white"/>
                </a:solidFill>
                <a:latin typeface="Arial"/>
                <a:cs typeface="Arial"/>
              </a:rPr>
              <a:t>LLNL-PRES-XXXXXX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latin typeface="Arial"/>
                <a:cs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53" y="6473428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2704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8"/>
            <a:ext cx="3602736" cy="6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364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674288"/>
            <a:ext cx="9143245" cy="274297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96700"/>
            <a:ext cx="9144000" cy="465136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684808"/>
            <a:ext cx="8229600" cy="954107"/>
          </a:xfrm>
        </p:spPr>
        <p:txBody>
          <a:bodyPr anchor="t" anchorCtr="0"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216397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LLNL-PRES-741397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53" y="6473428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3485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630001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296514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02678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653767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466516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327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245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5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595360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252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674288"/>
            <a:ext cx="9143245" cy="274297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96700"/>
            <a:ext cx="9144000" cy="465136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684808"/>
            <a:ext cx="8229600" cy="954107"/>
          </a:xfrm>
        </p:spPr>
        <p:txBody>
          <a:bodyPr anchor="t" anchorCtr="0"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216397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351215" cy="4372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spcAft>
                <a:spcPts val="300"/>
              </a:spcAft>
            </a:pPr>
            <a:r>
              <a:rPr lang="en-US" sz="800" dirty="0">
                <a:solidFill>
                  <a:prstClr val="white"/>
                </a:solidFill>
                <a:latin typeface="+mn-lt"/>
                <a:cs typeface="Arial"/>
              </a:rPr>
              <a:t>LLNL-PRES</a:t>
            </a:r>
          </a:p>
          <a:p>
            <a:pPr defTabSz="457200">
              <a:lnSpc>
                <a:spcPct val="90000"/>
              </a:lnSpc>
              <a:spcAft>
                <a:spcPts val="300"/>
              </a:spcAft>
            </a:pPr>
            <a:r>
              <a:rPr lang="en-US" sz="700" dirty="0">
                <a:solidFill>
                  <a:prstClr val="white"/>
                </a:solidFill>
                <a:latin typeface="Arial"/>
                <a:cs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53" y="6473428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5778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117859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</p:spPr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517439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146564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741670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293520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552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348317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43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55501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278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3592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LLNL-PRES-756922_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page </a:t>
            </a: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of 23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  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6642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969730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655213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54706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30395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566999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746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96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414692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036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39" y="5437487"/>
            <a:ext cx="3602498" cy="6077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84953" y="6718185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solidFill>
                  <a:schemeClr val="bg1"/>
                </a:solidFill>
                <a:latin typeface="Arial"/>
                <a:cs typeface="Arial"/>
              </a:rPr>
              <a:t>LLNL-PRES-756922</a:t>
            </a:r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1238688" y="6670281"/>
            <a:ext cx="823194" cy="187720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fld id="{EAD690BD-BADF-4FBD-97E7-557E707EBBB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23</a:t>
            </a:r>
          </a:p>
        </p:txBody>
      </p:sp>
    </p:spTree>
    <p:extLst>
      <p:ext uri="{BB962C8B-B14F-4D97-AF65-F5344CB8AC3E}">
        <p14:creationId xmlns:p14="http://schemas.microsoft.com/office/powerpoint/2010/main" val="22306835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800" dirty="0">
                <a:solidFill>
                  <a:prstClr val="white"/>
                </a:solidFill>
                <a:latin typeface="Arial"/>
                <a:cs typeface="Arial"/>
              </a:rPr>
              <a:t>LLNL-PRES-XXXXXX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latin typeface="Arial"/>
                <a:cs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8335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404424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0585" y="220136"/>
            <a:ext cx="8562830" cy="1005840"/>
          </a:xfrm>
        </p:spPr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760483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1347" y="1436688"/>
            <a:ext cx="4132975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238417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3" y="1436688"/>
            <a:ext cx="4120475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49282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1347" y="1436688"/>
            <a:ext cx="4297454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54170" y="1436688"/>
            <a:ext cx="4297454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8141834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t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933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4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01412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032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486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IC Screen Layou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4053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109"/>
            <a:ext cx="9144000" cy="36576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5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2800" b="1" i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16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416471"/>
            <a:ext cx="4572000" cy="605023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4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963" y="6390473"/>
            <a:ext cx="3722600" cy="3524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LLNL-PRES-761318</a:t>
            </a:r>
            <a:endParaRPr lang="en-US" sz="6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5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5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129" y="6424059"/>
            <a:ext cx="1588690" cy="35736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1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6850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108465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8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410789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9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038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9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82606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9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9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571102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" y="1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2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062979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814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300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3" y="5437487"/>
            <a:ext cx="2710739" cy="6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493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109"/>
            <a:ext cx="9144000" cy="36576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5"/>
            <a:ext cx="8229600" cy="1447576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800"/>
              </a:lnSpc>
              <a:defRPr sz="2800" b="1" i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16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416471"/>
            <a:ext cx="4572000" cy="605023"/>
          </a:xfrm>
          <a:prstGeom prst="rect">
            <a:avLst/>
          </a:prstGeo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4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963" y="6390473"/>
            <a:ext cx="3722600" cy="3524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endParaRPr lang="en-US" sz="6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5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5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129" y="6424059"/>
            <a:ext cx="1588690" cy="35736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1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5975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057367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525"/>
            <a:ext cx="8229600" cy="4906889"/>
          </a:xfrm>
          <a:prstGeom prst="rect">
            <a:avLst/>
          </a:prstGeom>
        </p:spPr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8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59258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9"/>
            <a:ext cx="3968496" cy="488153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157777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9"/>
            <a:ext cx="3968496" cy="488153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970971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9"/>
            <a:ext cx="3968496" cy="488153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9"/>
            <a:ext cx="3968496" cy="488153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719990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" y="1"/>
            <a:ext cx="9143999" cy="1228907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79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180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759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1584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3" y="5437487"/>
            <a:ext cx="2710739" cy="6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0963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674288"/>
            <a:ext cx="9143245" cy="274297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96700"/>
            <a:ext cx="9144000" cy="465136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684808"/>
            <a:ext cx="8229600" cy="954107"/>
          </a:xfrm>
        </p:spPr>
        <p:txBody>
          <a:bodyPr anchor="t" anchorCtr="0"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216397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800" dirty="0">
                <a:solidFill>
                  <a:prstClr val="white"/>
                </a:solidFill>
                <a:latin typeface="Arial"/>
                <a:cs typeface="Arial"/>
              </a:rPr>
              <a:t>LLNL-PRES-XXXXXX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latin typeface="Arial"/>
                <a:cs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53" y="6473428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9966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928943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11157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466571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020096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5576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5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554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300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2420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762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609201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7433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356052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267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1688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Colum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4255" y="276496"/>
            <a:ext cx="7019636" cy="7042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23554" y="1417109"/>
            <a:ext cx="3817901" cy="4748406"/>
          </a:xfrm>
          <a:prstGeom prst="rect">
            <a:avLst/>
          </a:prstGeom>
        </p:spPr>
        <p:txBody>
          <a:bodyPr rIns="83119" bIns="41559"/>
          <a:lstStyle>
            <a:lvl1pPr marL="154405" indent="-154405">
              <a:defRPr sz="1600" b="1" i="0">
                <a:latin typeface="Arial"/>
                <a:cs typeface="Arial"/>
              </a:defRPr>
            </a:lvl1pPr>
            <a:lvl2pPr marL="648328" indent="-282604">
              <a:spcBef>
                <a:spcPts val="273"/>
              </a:spcBef>
              <a:buFont typeface="Arial"/>
              <a:buChar char="—"/>
              <a:defRPr sz="1600" b="1" i="0">
                <a:latin typeface="Arial"/>
                <a:cs typeface="Arial"/>
              </a:defRPr>
            </a:lvl2pPr>
            <a:lvl3pPr marL="1063923">
              <a:buFont typeface="Lucida Grande"/>
              <a:buChar char="–"/>
              <a:defRPr sz="1600" b="1" i="0">
                <a:latin typeface="Arial"/>
                <a:cs typeface="Arial"/>
              </a:defRPr>
            </a:lvl3pPr>
            <a:lvl4pPr>
              <a:defRPr sz="1600" b="1" i="0">
                <a:latin typeface="Arial"/>
                <a:cs typeface="Arial"/>
              </a:defRPr>
            </a:lvl4pPr>
            <a:lvl5pPr>
              <a:buNone/>
              <a:defRPr sz="16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9851" y="6676612"/>
            <a:ext cx="2895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457154" rtl="0" eaLnBrk="1" latinLnBrk="0" hangingPunct="1">
              <a:defRPr lang="en-US" sz="6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Author—NIC Review, December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234" y="6678278"/>
            <a:ext cx="207820" cy="9233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6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711" y="6678008"/>
            <a:ext cx="2133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457154" rtl="0" eaLnBrk="1" latinLnBrk="0" hangingPunct="1">
              <a:defRPr lang="en-US" sz="6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NIF-0000-00000s2.ppt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420563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1479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4207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2457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05495"/>
            <a:ext cx="8229600" cy="765082"/>
          </a:xfrm>
          <a:prstGeom prst="rect">
            <a:avLst/>
          </a:prstGeom>
          <a:effectLst/>
        </p:spPr>
        <p:txBody>
          <a:bodyPr vert="horz" lIns="91431" tIns="41559" rIns="45715" bIns="41559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369496"/>
            <a:ext cx="8229600" cy="4948724"/>
          </a:xfrm>
          <a:prstGeom prst="rect">
            <a:avLst/>
          </a:prstGeom>
        </p:spPr>
        <p:txBody>
          <a:bodyPr vert="horz" lIns="54858" tIns="91431" rIns="83119" bIns="41559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938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72364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37900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2845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5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8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Colum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4255" y="276496"/>
            <a:ext cx="7019636" cy="7042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23554" y="1417109"/>
            <a:ext cx="3817901" cy="4748406"/>
          </a:xfrm>
          <a:prstGeom prst="rect">
            <a:avLst/>
          </a:prstGeom>
        </p:spPr>
        <p:txBody>
          <a:bodyPr rIns="83119" bIns="41559"/>
          <a:lstStyle>
            <a:lvl1pPr marL="154405" indent="-154405">
              <a:defRPr sz="1600" b="1" i="0">
                <a:latin typeface="Arial"/>
                <a:cs typeface="Arial"/>
              </a:defRPr>
            </a:lvl1pPr>
            <a:lvl2pPr marL="648328" indent="-282604">
              <a:spcBef>
                <a:spcPts val="273"/>
              </a:spcBef>
              <a:buFont typeface="Arial"/>
              <a:buChar char="—"/>
              <a:defRPr sz="1600" b="1" i="0">
                <a:latin typeface="Arial"/>
                <a:cs typeface="Arial"/>
              </a:defRPr>
            </a:lvl2pPr>
            <a:lvl3pPr marL="1063923">
              <a:buFont typeface="Lucida Grande"/>
              <a:buChar char="–"/>
              <a:defRPr sz="1600" b="1" i="0">
                <a:latin typeface="Arial"/>
                <a:cs typeface="Arial"/>
              </a:defRPr>
            </a:lvl3pPr>
            <a:lvl4pPr>
              <a:defRPr sz="1600" b="1" i="0">
                <a:latin typeface="Arial"/>
                <a:cs typeface="Arial"/>
              </a:defRPr>
            </a:lvl4pPr>
            <a:lvl5pPr>
              <a:buNone/>
              <a:defRPr sz="16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9851" y="6676612"/>
            <a:ext cx="2895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457154" rtl="0" eaLnBrk="1" latinLnBrk="0" hangingPunct="1">
              <a:defRPr lang="en-US" sz="6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Author—NIC Review, December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234" y="6678278"/>
            <a:ext cx="207820" cy="9233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6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711" y="6678008"/>
            <a:ext cx="2133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457154" rtl="0" eaLnBrk="1" latinLnBrk="0" hangingPunct="1">
              <a:defRPr lang="en-US" sz="6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NIF-0000-00000s2.ppt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563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93700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800" dirty="0">
                <a:solidFill>
                  <a:prstClr val="white"/>
                </a:solidFill>
                <a:cs typeface="Arial"/>
              </a:rPr>
              <a:t>LLNL-PRES-XXXXXX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674288"/>
            <a:ext cx="9143245" cy="274297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96700"/>
            <a:ext cx="9144000" cy="465136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684808"/>
            <a:ext cx="8229600" cy="954107"/>
          </a:xfrm>
        </p:spPr>
        <p:txBody>
          <a:bodyPr anchor="t" anchorCtr="0"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216397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53" y="6473428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49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4236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15690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84458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68291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84160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3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54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920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7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7903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014" y="6476999"/>
            <a:ext cx="384195" cy="274320"/>
          </a:xfrm>
          <a:prstGeom prst="rect">
            <a:avLst/>
          </a:prstGeom>
        </p:spPr>
        <p:txBody>
          <a:bodyPr/>
          <a:lstStyle/>
          <a:p>
            <a:fld id="{F621BA9E-024D-DE4D-A8C8-2AC39C798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359"/>
            <a:ext cx="8229600" cy="1154590"/>
          </a:xfrm>
          <a:prstGeom prst="rect">
            <a:avLst/>
          </a:prstGeom>
          <a:noFill/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649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674288"/>
            <a:ext cx="9143245" cy="274297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96700"/>
            <a:ext cx="9144000" cy="465136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684808"/>
            <a:ext cx="8229600" cy="954107"/>
          </a:xfrm>
        </p:spPr>
        <p:txBody>
          <a:bodyPr anchor="t" anchorCtr="0"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216397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53" y="6473428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655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7867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69712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72799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96765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88399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24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79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72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07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725916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0087" y="6544864"/>
            <a:ext cx="384195" cy="274320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0A828F-1E28-7C4C-8FCF-71075179761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31" rIns="45715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94402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Text Box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4255" y="276501"/>
            <a:ext cx="7019636" cy="7042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9851" y="6676612"/>
            <a:ext cx="2895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456925" rtl="0" eaLnBrk="1" latinLnBrk="0" hangingPunct="1">
              <a:defRPr lang="en-US" sz="6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Dawson — Fibers at LLNL, July 8,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234" y="6678282"/>
            <a:ext cx="207820" cy="9233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6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711" y="6678012"/>
            <a:ext cx="2133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456925" rtl="0" eaLnBrk="1" latinLnBrk="0" hangingPunct="1">
              <a:defRPr lang="en-US" sz="6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2013-047992_OUO.ppt</a:t>
            </a:r>
            <a:endParaRPr dirty="0"/>
          </a:p>
        </p:txBody>
      </p:sp>
      <p:sp>
        <p:nvSpPr>
          <p:cNvPr id="7" name="TextBox 27"/>
          <p:cNvSpPr txBox="1">
            <a:spLocks noChangeArrowheads="1"/>
          </p:cNvSpPr>
          <p:nvPr userDrawn="1"/>
        </p:nvSpPr>
        <p:spPr bwMode="auto">
          <a:xfrm>
            <a:off x="0" y="-2002"/>
            <a:ext cx="9144000" cy="28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61" tIns="41531" rIns="83061" bIns="41531" anchor="ctr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/>
              </a:rPr>
              <a:t>OFFICIAL USE ONLY</a:t>
            </a:r>
          </a:p>
        </p:txBody>
      </p:sp>
      <p:sp>
        <p:nvSpPr>
          <p:cNvPr id="8" name="TextBox 28"/>
          <p:cNvSpPr txBox="1">
            <a:spLocks noChangeArrowheads="1"/>
          </p:cNvSpPr>
          <p:nvPr userDrawn="1"/>
        </p:nvSpPr>
        <p:spPr bwMode="auto">
          <a:xfrm>
            <a:off x="0" y="6469453"/>
            <a:ext cx="9144000" cy="28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61" tIns="41531" rIns="83061" bIns="41531" anchor="ctr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201611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674288"/>
            <a:ext cx="9143245" cy="274297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96700"/>
            <a:ext cx="9144000" cy="465136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684808"/>
            <a:ext cx="8229600" cy="954107"/>
          </a:xfrm>
        </p:spPr>
        <p:txBody>
          <a:bodyPr anchor="t" anchorCtr="0"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216397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53" y="6473428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703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9555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82002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86672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03300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745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2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251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960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27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696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67481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15DE9-955E-184F-A949-D3483BE4A883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0E44D-76E9-B049-AD05-B6D1DB2E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1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820" y="6681001"/>
            <a:ext cx="2080998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457108" rtl="0" eaLnBrk="1" latinLnBrk="0" hangingPunct="1">
              <a:defRPr lang="en-US" sz="6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Collins—Coyle Review, Sept. 6, 2011</a:t>
            </a:r>
          </a:p>
        </p:txBody>
      </p:sp>
    </p:spTree>
    <p:extLst>
      <p:ext uri="{BB962C8B-B14F-4D97-AF65-F5344CB8AC3E}">
        <p14:creationId xmlns:p14="http://schemas.microsoft.com/office/powerpoint/2010/main" val="1695183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674288"/>
            <a:ext cx="9143245" cy="274297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6396700"/>
            <a:ext cx="9144000" cy="465136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684808"/>
            <a:ext cx="8229600" cy="954107"/>
          </a:xfrm>
        </p:spPr>
        <p:txBody>
          <a:bodyPr anchor="t" anchorCtr="0"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216397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800" dirty="0">
                <a:solidFill>
                  <a:prstClr val="white"/>
                </a:solidFill>
                <a:latin typeface="Arial"/>
                <a:cs typeface="Arial"/>
              </a:rPr>
              <a:t>LLNL-PRES-XXXXXX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latin typeface="Arial"/>
                <a:cs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53" y="6473428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7582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57182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760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815215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368114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50189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688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847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073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44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910235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3242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8739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244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752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Colum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4255" y="276496"/>
            <a:ext cx="7019636" cy="7042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23554" y="1417109"/>
            <a:ext cx="3817901" cy="4748406"/>
          </a:xfrm>
          <a:prstGeom prst="rect">
            <a:avLst/>
          </a:prstGeom>
        </p:spPr>
        <p:txBody>
          <a:bodyPr rIns="83119" bIns="41559"/>
          <a:lstStyle>
            <a:lvl1pPr marL="154405" indent="-154405">
              <a:defRPr sz="1600" b="1" i="0">
                <a:latin typeface="Arial"/>
                <a:cs typeface="Arial"/>
              </a:defRPr>
            </a:lvl1pPr>
            <a:lvl2pPr marL="648328" indent="-282604">
              <a:spcBef>
                <a:spcPts val="273"/>
              </a:spcBef>
              <a:buFont typeface="Arial"/>
              <a:buChar char="—"/>
              <a:defRPr sz="1600" b="1" i="0">
                <a:latin typeface="Arial"/>
                <a:cs typeface="Arial"/>
              </a:defRPr>
            </a:lvl2pPr>
            <a:lvl3pPr marL="1063923">
              <a:buFont typeface="Lucida Grande"/>
              <a:buChar char="–"/>
              <a:defRPr sz="1600" b="1" i="0">
                <a:latin typeface="Arial"/>
                <a:cs typeface="Arial"/>
              </a:defRPr>
            </a:lvl3pPr>
            <a:lvl4pPr>
              <a:defRPr sz="1600" b="1" i="0">
                <a:latin typeface="Arial"/>
                <a:cs typeface="Arial"/>
              </a:defRPr>
            </a:lvl4pPr>
            <a:lvl5pPr>
              <a:buNone/>
              <a:defRPr sz="16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9851" y="6676612"/>
            <a:ext cx="2895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457154" rtl="0" eaLnBrk="1" latinLnBrk="0" hangingPunct="1">
              <a:defRPr lang="en-US" sz="6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Author—NIC Review, December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234" y="6678278"/>
            <a:ext cx="207820" cy="9233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6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711" y="6678008"/>
            <a:ext cx="2133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457154" rtl="0" eaLnBrk="1" latinLnBrk="0" hangingPunct="1">
              <a:defRPr lang="en-US" sz="6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NIF-0000-00000s2.ppt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67777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059037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2860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4255" y="276507"/>
            <a:ext cx="7019636" cy="7042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23565" y="1417112"/>
            <a:ext cx="6912083" cy="4748406"/>
          </a:xfrm>
          <a:prstGeom prst="rect">
            <a:avLst/>
          </a:prstGeom>
        </p:spPr>
        <p:txBody>
          <a:bodyPr lIns="83027" tIns="41515" rIns="83027" bIns="41515"/>
          <a:lstStyle>
            <a:lvl1pPr marL="154240" indent="-154240">
              <a:defRPr sz="1600" b="1" i="0">
                <a:latin typeface="Arial"/>
                <a:cs typeface="Arial"/>
              </a:defRPr>
            </a:lvl1pPr>
            <a:lvl2pPr marL="647613" indent="-282293">
              <a:spcBef>
                <a:spcPts val="273"/>
              </a:spcBef>
              <a:buFont typeface="Arial"/>
              <a:buChar char="—"/>
              <a:defRPr sz="1600" b="1" i="0">
                <a:latin typeface="Arial"/>
                <a:cs typeface="Arial"/>
              </a:defRPr>
            </a:lvl2pPr>
            <a:lvl3pPr marL="1062754">
              <a:buFont typeface="Lucida Grande"/>
              <a:buChar char="–"/>
              <a:defRPr sz="1600" b="1" i="0">
                <a:latin typeface="Arial"/>
                <a:cs typeface="Arial"/>
              </a:defRPr>
            </a:lvl3pPr>
            <a:lvl4pPr>
              <a:defRPr sz="1600" b="1" i="0">
                <a:latin typeface="Arial"/>
                <a:cs typeface="Arial"/>
              </a:defRPr>
            </a:lvl4pPr>
            <a:lvl5pPr>
              <a:buNone/>
              <a:defRPr sz="16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9851" y="6676612"/>
            <a:ext cx="2895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456652" rtl="0" eaLnBrk="1" latinLnBrk="0" hangingPunct="1">
              <a:defRPr lang="en-US" sz="6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Author—NIC Review, December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234" y="6678282"/>
            <a:ext cx="207820" cy="9233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6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711" y="6678012"/>
            <a:ext cx="2133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456652" rtl="0" eaLnBrk="1" latinLnBrk="0" hangingPunct="1">
              <a:defRPr lang="en-US" sz="6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NIF-0000-00000s2.ppt </a:t>
            </a:r>
            <a:endParaRPr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686800" y="31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7993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2C177-C6FD-6C42-BA87-715DA4DABAE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D4579C-AF1B-CF46-8F86-69915823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264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7C649408-4313-D440-86D0-F39A416F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75063"/>
            <a:ext cx="91440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7A319-EA9D-8E4A-8D54-CE60421663B2}"/>
              </a:ext>
            </a:extLst>
          </p:cNvPr>
          <p:cNvSpPr/>
          <p:nvPr/>
        </p:nvSpPr>
        <p:spPr>
          <a:xfrm>
            <a:off x="0" y="6396038"/>
            <a:ext cx="9144000" cy="465137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4D7D07E3-8629-D747-B8AD-553EF726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6416675"/>
            <a:ext cx="45037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altLang="en-US" sz="800">
                <a:solidFill>
                  <a:schemeClr val="bg1"/>
                </a:solidFill>
                <a:cs typeface="Arial" panose="020B0604020202020204" pitchFamily="34" charset="0"/>
              </a:rPr>
              <a:t>LLNL-PRES-XXXXXX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chemeClr val="bg1"/>
                </a:solidFill>
                <a:cs typeface="Arial" panose="020B0604020202020204" pitchFamily="34" charset="0"/>
              </a:rPr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pic>
        <p:nvPicPr>
          <p:cNvPr id="8" name="Picture 15" descr="LLNL_Logo_WHT-LRG.png">
            <a:extLst>
              <a:ext uri="{FF2B5EF4-FFF2-40B4-BE49-F238E27FC236}">
                <a16:creationId xmlns:a16="http://schemas.microsoft.com/office/drawing/2014/main" id="{905D31EC-BC8C-1B42-9F28-CB2027D7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6473825"/>
            <a:ext cx="18653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C47C65-61F3-8A48-9A8F-32589AC4E7CD}"/>
              </a:ext>
            </a:extLst>
          </p:cNvPr>
          <p:cNvSpPr/>
          <p:nvPr/>
        </p:nvSpPr>
        <p:spPr>
          <a:xfrm>
            <a:off x="0" y="0"/>
            <a:ext cx="9144000" cy="11271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84808"/>
            <a:ext cx="8229600" cy="954107"/>
          </a:xfrm>
        </p:spPr>
        <p:txBody>
          <a:bodyPr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1" y="3216397"/>
            <a:ext cx="4572000" cy="477838"/>
          </a:xfrm>
        </p:spPr>
        <p:txBody>
          <a:bodyPr rIns="182880" anchor="b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6519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573"/>
            <a:ext cx="8229600" cy="10107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232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9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microsoft.com/office/2007/relationships/hdphoto" Target="../media/hdphoto8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microsoft.com/office/2007/relationships/hdphoto" Target="../media/hdphoto9.wdp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2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microsoft.com/office/2007/relationships/hdphoto" Target="../media/hdphoto10.wdp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microsoft.com/office/2007/relationships/hdphoto" Target="../media/hdphoto11.wdp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../media/image3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8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theme" Target="../theme/theme16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microsoft.com/office/2007/relationships/hdphoto" Target="../media/hdphoto12.wdp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microsoft.com/office/2007/relationships/hdphoto" Target="../media/hdphoto3.wdp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microsoft.com/office/2007/relationships/hdphoto" Target="../media/hdphoto5.wdp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microsoft.com/office/2007/relationships/hdphoto" Target="../media/hdphoto6.wdp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microsoft.com/office/2007/relationships/hdphoto" Target="../media/hdphoto7.wdp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49894"/>
            <a:ext cx="9144000" cy="4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529572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680"/>
            <a:ext cx="8229600" cy="51133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42821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23199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4" cstate="email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69345"/>
            <a:ext cx="1012806" cy="390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487" y="6679616"/>
            <a:ext cx="2123896" cy="138490"/>
          </a:xfrm>
          <a:prstGeom prst="rect">
            <a:avLst/>
          </a:prstGeom>
          <a:noFill/>
        </p:spPr>
        <p:txBody>
          <a:bodyPr wrap="none" lIns="0" tIns="45711" rIns="91422" bIns="0" rtlCol="0" anchor="b" anchorCtr="0">
            <a:spAutoFit/>
          </a:bodyPr>
          <a:lstStyle/>
          <a:p>
            <a:pPr algn="l"/>
            <a:r>
              <a:rPr lang="en-US" sz="600" dirty="0"/>
              <a:t>P1959268</a:t>
            </a:r>
            <a:r>
              <a:rPr lang="en-US" sz="600" dirty="0">
                <a:latin typeface="Arial"/>
                <a:cs typeface="Arial"/>
              </a:rPr>
              <a:t>.ppt – M. Herrmann – MAC </a:t>
            </a:r>
            <a:r>
              <a:rPr lang="en-US" sz="600" dirty="0">
                <a:latin typeface="+mn-lt"/>
                <a:cs typeface="Arial"/>
              </a:rPr>
              <a:t>– November 05,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  <p:sldLayoutId id="2147483729" r:id="rId11"/>
  </p:sldLayoutIdLst>
  <p:hf hdr="0" ftr="0" dt="0"/>
  <p:txStyles>
    <p:titleStyle>
      <a:lvl1pPr algn="l" rtl="0" eaLnBrk="1" latinLnBrk="0" hangingPunct="1">
        <a:lnSpc>
          <a:spcPts val="2600"/>
        </a:lnSpc>
        <a:spcBef>
          <a:spcPct val="0"/>
        </a:spcBef>
        <a:buNone/>
        <a:defRPr kumimoji="0" sz="2400" b="1" kern="1200" baseline="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49894"/>
            <a:ext cx="9144000" cy="4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b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529572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680"/>
            <a:ext cx="8229600" cy="51133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642821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23199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3" cstate="email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69345"/>
            <a:ext cx="1012806" cy="390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957" y="6686162"/>
            <a:ext cx="2360564" cy="138490"/>
          </a:xfrm>
          <a:prstGeom prst="rect">
            <a:avLst/>
          </a:prstGeom>
          <a:noFill/>
        </p:spPr>
        <p:txBody>
          <a:bodyPr wrap="none" lIns="0" tIns="45711" rIns="91422" bIns="0" rtlCol="0" anchor="b" anchorCtr="0">
            <a:spAutoFit/>
          </a:bodyPr>
          <a:lstStyle/>
          <a:p>
            <a:pPr algn="l"/>
            <a:r>
              <a:rPr lang="en-US" sz="600" dirty="0">
                <a:latin typeface="+mn-lt"/>
                <a:cs typeface="+mn-cs"/>
              </a:rPr>
              <a:t>2017APT-ERC</a:t>
            </a:r>
            <a:r>
              <a:rPr lang="en-US" sz="600" dirty="0">
                <a:latin typeface="Arial"/>
                <a:cs typeface="Arial"/>
              </a:rPr>
              <a:t>.ppt – Haefner – NIF&amp;PS ERC – November 9, 2017</a:t>
            </a:r>
          </a:p>
        </p:txBody>
      </p:sp>
    </p:spTree>
    <p:extLst>
      <p:ext uri="{BB962C8B-B14F-4D97-AF65-F5344CB8AC3E}">
        <p14:creationId xmlns:p14="http://schemas.microsoft.com/office/powerpoint/2010/main" val="429132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</p:sldLayoutIdLst>
  <p:hf hdr="0" ftr="0" dt="0"/>
  <p:txStyles>
    <p:titleStyle>
      <a:lvl1pPr algn="l" rtl="0" eaLnBrk="1" latinLnBrk="0" hangingPunct="1">
        <a:lnSpc>
          <a:spcPts val="2600"/>
        </a:lnSpc>
        <a:spcBef>
          <a:spcPct val="0"/>
        </a:spcBef>
        <a:buNone/>
        <a:defRPr kumimoji="0" sz="2400" b="1" kern="1200" baseline="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49894"/>
            <a:ext cx="9144000" cy="4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529572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680"/>
            <a:ext cx="8229600" cy="51133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642821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23199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algn="r" defTabSz="457200">
              <a:defRPr/>
            </a:pPr>
            <a:fld id="{EAD690BD-BADF-4FBD-97E7-557E707EBBB2}" type="slidenum">
              <a:rPr lang="en-US" sz="10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457200">
                <a:defRPr/>
              </a:pPr>
              <a:t>‹#›</a:t>
            </a:fld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ftr="0" dt="0"/>
  <p:txStyles>
    <p:titleStyle>
      <a:lvl1pPr algn="l" rtl="0" eaLnBrk="1" latinLnBrk="0" hangingPunct="1">
        <a:lnSpc>
          <a:spcPts val="2600"/>
        </a:lnSpc>
        <a:spcBef>
          <a:spcPct val="0"/>
        </a:spcBef>
        <a:buNone/>
        <a:defRPr kumimoji="0" sz="2400" b="1" kern="1200" baseline="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 cstate="email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483303"/>
            <a:ext cx="2731791" cy="27864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95636" y="6654867"/>
            <a:ext cx="1499128" cy="17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LLNL-PRES-756922_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page </a:t>
            </a:r>
            <a:fld id="{EAD690BD-BADF-4FBD-97E7-557E707EBBB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of 23</a:t>
            </a:r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1352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585" y="220136"/>
            <a:ext cx="8562830" cy="1005840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85" y="1441524"/>
            <a:ext cx="856283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algn="r">
              <a:defRPr/>
            </a:pPr>
            <a:fld id="{EAD690BD-BADF-4FBD-97E7-557E707EBBB2}" type="slidenum">
              <a:rPr lang="en-US" sz="10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3" cstate="email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5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989" y="6731055"/>
            <a:ext cx="873871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500" dirty="0">
                <a:latin typeface="+mn-lt"/>
                <a:cs typeface="Arial"/>
              </a:rPr>
              <a:t>LLNL-PRES-761318</a:t>
            </a:r>
            <a:endParaRPr lang="en-US" sz="500" dirty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5" y="6403253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 cstate="email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105" y="6455373"/>
            <a:ext cx="716993" cy="3684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9" y="6496329"/>
            <a:ext cx="2043496" cy="2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1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24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03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2400" b="1" kern="1200">
          <a:solidFill>
            <a:schemeClr val="accent1">
              <a:lumMod val="75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2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49894"/>
            <a:ext cx="9144000" cy="4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529572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680"/>
            <a:ext cx="8229600" cy="51133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42821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23199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algn="r">
              <a:defRPr/>
            </a:pPr>
            <a:fld id="{EAD690BD-BADF-4FBD-97E7-557E707EBBB2}" type="slidenum">
              <a:rPr lang="en-US" sz="10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22" cstate="email">
            <a:alphaModFix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69345"/>
            <a:ext cx="1012806" cy="390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487" y="6679616"/>
            <a:ext cx="1478436" cy="138490"/>
          </a:xfrm>
          <a:prstGeom prst="rect">
            <a:avLst/>
          </a:prstGeom>
          <a:noFill/>
        </p:spPr>
        <p:txBody>
          <a:bodyPr wrap="none" lIns="0" tIns="45711" rIns="91422" bIns="0" rtlCol="0" anchor="b" anchorCtr="0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</a:rPr>
              <a:t>P0000000</a:t>
            </a: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.ppt – Author – Event-00/00/15</a:t>
            </a:r>
          </a:p>
        </p:txBody>
      </p:sp>
    </p:spTree>
    <p:extLst>
      <p:ext uri="{BB962C8B-B14F-4D97-AF65-F5344CB8AC3E}">
        <p14:creationId xmlns:p14="http://schemas.microsoft.com/office/powerpoint/2010/main" val="419708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3" r:id="rId16"/>
    <p:sldLayoutId id="2147483994" r:id="rId17"/>
    <p:sldLayoutId id="2147483995" r:id="rId18"/>
    <p:sldLayoutId id="2147483996" r:id="rId19"/>
  </p:sldLayoutIdLst>
  <p:hf hdr="0" ftr="0" dt="0"/>
  <p:txStyles>
    <p:titleStyle>
      <a:lvl1pPr algn="l" rtl="0" eaLnBrk="1" latinLnBrk="0" hangingPunct="1">
        <a:lnSpc>
          <a:spcPts val="2600"/>
        </a:lnSpc>
        <a:spcBef>
          <a:spcPct val="0"/>
        </a:spcBef>
        <a:buNone/>
        <a:defRPr kumimoji="0" sz="2400" b="1" kern="1200" baseline="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49894"/>
            <a:ext cx="9144000" cy="4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529572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680"/>
            <a:ext cx="8229600" cy="51133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42821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23199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algn="r">
              <a:defRPr/>
            </a:pPr>
            <a:fld id="{EAD690BD-BADF-4FBD-97E7-557E707EBBB2}" type="slidenum">
              <a:rPr lang="en-US" sz="10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20" cstate="email">
            <a:alphaModFix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69345"/>
            <a:ext cx="1012806" cy="390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487" y="6679616"/>
            <a:ext cx="1478436" cy="138490"/>
          </a:xfrm>
          <a:prstGeom prst="rect">
            <a:avLst/>
          </a:prstGeom>
          <a:noFill/>
        </p:spPr>
        <p:txBody>
          <a:bodyPr wrap="none" lIns="0" tIns="45711" rIns="91422" bIns="0" rtlCol="0" anchor="b" anchorCtr="0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</a:rPr>
              <a:t>P0000000</a:t>
            </a: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.ppt – Author – Event-00/00/15</a:t>
            </a:r>
          </a:p>
        </p:txBody>
      </p:sp>
    </p:spTree>
    <p:extLst>
      <p:ext uri="{BB962C8B-B14F-4D97-AF65-F5344CB8AC3E}">
        <p14:creationId xmlns:p14="http://schemas.microsoft.com/office/powerpoint/2010/main" val="321688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5" r:id="rId16"/>
    <p:sldLayoutId id="2147483766" r:id="rId17"/>
  </p:sldLayoutIdLst>
  <p:hf hdr="0" ftr="0" dt="0"/>
  <p:txStyles>
    <p:titleStyle>
      <a:lvl1pPr algn="l" rtl="0" eaLnBrk="1" latinLnBrk="0" hangingPunct="1">
        <a:lnSpc>
          <a:spcPts val="2600"/>
        </a:lnSpc>
        <a:spcBef>
          <a:spcPct val="0"/>
        </a:spcBef>
        <a:buNone/>
        <a:defRPr kumimoji="0" sz="2400" b="1" kern="1200" baseline="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algn="r">
              <a:defRPr/>
            </a:pPr>
            <a:fld id="{EAD690BD-BADF-4FBD-97E7-557E707EBBB2}" type="slidenum">
              <a:rPr lang="en-US" sz="10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 cstate="email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5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49894"/>
            <a:ext cx="9144000" cy="4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529572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680"/>
            <a:ext cx="8229600" cy="51133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42821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23199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5" cstate="email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69345"/>
            <a:ext cx="1012806" cy="390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487" y="6679616"/>
            <a:ext cx="2123896" cy="138490"/>
          </a:xfrm>
          <a:prstGeom prst="rect">
            <a:avLst/>
          </a:prstGeom>
          <a:noFill/>
        </p:spPr>
        <p:txBody>
          <a:bodyPr wrap="none" lIns="0" tIns="45711" rIns="91422" bIns="0" rtlCol="0" anchor="b" anchorCtr="0">
            <a:spAutoFit/>
          </a:bodyPr>
          <a:lstStyle/>
          <a:p>
            <a:pPr algn="l"/>
            <a:r>
              <a:rPr lang="en-US" sz="600" dirty="0"/>
              <a:t>P1959268</a:t>
            </a:r>
            <a:r>
              <a:rPr lang="en-US" sz="600" dirty="0">
                <a:latin typeface="Arial"/>
                <a:cs typeface="Arial"/>
              </a:rPr>
              <a:t>.ppt – M. Herrmann – MAC </a:t>
            </a:r>
            <a:r>
              <a:rPr lang="en-US" sz="600" dirty="0">
                <a:latin typeface="+mn-lt"/>
                <a:cs typeface="Arial"/>
              </a:rPr>
              <a:t>– November 05, 2015</a:t>
            </a:r>
          </a:p>
        </p:txBody>
      </p:sp>
    </p:spTree>
    <p:extLst>
      <p:ext uri="{BB962C8B-B14F-4D97-AF65-F5344CB8AC3E}">
        <p14:creationId xmlns:p14="http://schemas.microsoft.com/office/powerpoint/2010/main" val="240129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ftr="0" dt="0"/>
  <p:txStyles>
    <p:titleStyle>
      <a:lvl1pPr algn="l" rtl="0" eaLnBrk="1" latinLnBrk="0" hangingPunct="1">
        <a:lnSpc>
          <a:spcPts val="2600"/>
        </a:lnSpc>
        <a:spcBef>
          <a:spcPct val="0"/>
        </a:spcBef>
        <a:buNone/>
        <a:defRPr kumimoji="0" sz="2400" b="1" kern="1200" baseline="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49894"/>
            <a:ext cx="9144000" cy="4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529572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680"/>
            <a:ext cx="8229600" cy="51133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42821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23199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6" cstate="email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69345"/>
            <a:ext cx="1012806" cy="390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487" y="6679616"/>
            <a:ext cx="2123896" cy="138490"/>
          </a:xfrm>
          <a:prstGeom prst="rect">
            <a:avLst/>
          </a:prstGeom>
          <a:noFill/>
        </p:spPr>
        <p:txBody>
          <a:bodyPr wrap="none" lIns="0" tIns="45711" rIns="91422" bIns="0" rtlCol="0" anchor="b" anchorCtr="0">
            <a:spAutoFit/>
          </a:bodyPr>
          <a:lstStyle/>
          <a:p>
            <a:pPr algn="l"/>
            <a:r>
              <a:rPr lang="en-US" sz="600" dirty="0"/>
              <a:t>P1959268</a:t>
            </a:r>
            <a:r>
              <a:rPr lang="en-US" sz="600" dirty="0">
                <a:latin typeface="Arial"/>
                <a:cs typeface="Arial"/>
              </a:rPr>
              <a:t>.ppt – M. Herrmann – MAC </a:t>
            </a:r>
            <a:r>
              <a:rPr lang="en-US" sz="600" dirty="0">
                <a:latin typeface="+mn-lt"/>
                <a:cs typeface="Arial"/>
              </a:rPr>
              <a:t>– November 05, 2015</a:t>
            </a:r>
          </a:p>
        </p:txBody>
      </p:sp>
    </p:spTree>
    <p:extLst>
      <p:ext uri="{BB962C8B-B14F-4D97-AF65-F5344CB8AC3E}">
        <p14:creationId xmlns:p14="http://schemas.microsoft.com/office/powerpoint/2010/main" val="338448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 dt="0"/>
  <p:txStyles>
    <p:titleStyle>
      <a:lvl1pPr algn="l" rtl="0" eaLnBrk="1" latinLnBrk="0" hangingPunct="1">
        <a:lnSpc>
          <a:spcPts val="2600"/>
        </a:lnSpc>
        <a:spcBef>
          <a:spcPct val="0"/>
        </a:spcBef>
        <a:buNone/>
        <a:defRPr kumimoji="0" sz="2400" b="1" kern="1200" baseline="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49894"/>
            <a:ext cx="9144000" cy="4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529572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680"/>
            <a:ext cx="8229600" cy="51133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42821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23199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6" cstate="email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69345"/>
            <a:ext cx="1012806" cy="390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957" y="6686162"/>
            <a:ext cx="1764948" cy="138490"/>
          </a:xfrm>
          <a:prstGeom prst="rect">
            <a:avLst/>
          </a:prstGeom>
          <a:noFill/>
        </p:spPr>
        <p:txBody>
          <a:bodyPr wrap="none" lIns="0" tIns="45711" rIns="91422" bIns="0" rtlCol="0" anchor="b" anchorCtr="0">
            <a:spAutoFit/>
          </a:bodyPr>
          <a:lstStyle/>
          <a:p>
            <a:pPr algn="l"/>
            <a:r>
              <a:rPr lang="en-US" sz="600" dirty="0"/>
              <a:t>P0000000</a:t>
            </a:r>
            <a:r>
              <a:rPr lang="en-US" sz="600" dirty="0">
                <a:latin typeface="Arial"/>
                <a:cs typeface="Arial"/>
              </a:rPr>
              <a:t>.ppt – Author – Event – Month 00, 2015</a:t>
            </a:r>
          </a:p>
        </p:txBody>
      </p:sp>
    </p:spTree>
    <p:extLst>
      <p:ext uri="{BB962C8B-B14F-4D97-AF65-F5344CB8AC3E}">
        <p14:creationId xmlns:p14="http://schemas.microsoft.com/office/powerpoint/2010/main" val="149685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hdr="0" ftr="0" dt="0"/>
  <p:txStyles>
    <p:titleStyle>
      <a:lvl1pPr algn="l" rtl="0" eaLnBrk="1" latinLnBrk="0" hangingPunct="1">
        <a:lnSpc>
          <a:spcPts val="2600"/>
        </a:lnSpc>
        <a:spcBef>
          <a:spcPct val="0"/>
        </a:spcBef>
        <a:buNone/>
        <a:defRPr kumimoji="0" sz="2400" b="1" kern="1200" baseline="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449894"/>
            <a:ext cx="9144000" cy="4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" y="6529572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533"/>
            <a:ext cx="8229600" cy="1010705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680"/>
            <a:ext cx="8229600" cy="51133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42821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23199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algn="r">
              <a:defRPr/>
            </a:pPr>
            <a:fld id="{EAD690BD-BADF-4FBD-97E7-557E707EBBB2}" type="slidenum">
              <a:rPr lang="en-US" sz="10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23" cstate="email">
            <a:alphaModFix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68" y="6469345"/>
            <a:ext cx="1012806" cy="390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487" y="6679616"/>
            <a:ext cx="1478436" cy="138490"/>
          </a:xfrm>
          <a:prstGeom prst="rect">
            <a:avLst/>
          </a:prstGeom>
          <a:noFill/>
        </p:spPr>
        <p:txBody>
          <a:bodyPr wrap="none" lIns="0" tIns="45711" rIns="91422" bIns="0" rtlCol="0" anchor="b" anchorCtr="0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Arial"/>
              </a:rPr>
              <a:t>P0000000</a:t>
            </a: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.ppt – Author – Event-00/00/15</a:t>
            </a:r>
          </a:p>
        </p:txBody>
      </p:sp>
    </p:spTree>
    <p:extLst>
      <p:ext uri="{BB962C8B-B14F-4D97-AF65-F5344CB8AC3E}">
        <p14:creationId xmlns:p14="http://schemas.microsoft.com/office/powerpoint/2010/main" val="187436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</p:sldLayoutIdLst>
  <p:hf hdr="0" ftr="0" dt="0"/>
  <p:txStyles>
    <p:titleStyle>
      <a:lvl1pPr algn="l" rtl="0" eaLnBrk="1" latinLnBrk="0" hangingPunct="1">
        <a:lnSpc>
          <a:spcPts val="2600"/>
        </a:lnSpc>
        <a:spcBef>
          <a:spcPct val="0"/>
        </a:spcBef>
        <a:buNone/>
        <a:defRPr kumimoji="0" sz="2400" b="1" kern="1200" baseline="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FDFFA8-DFD6-3446-9719-C2631403013F}"/>
              </a:ext>
            </a:extLst>
          </p:cNvPr>
          <p:cNvSpPr/>
          <p:nvPr/>
        </p:nvSpPr>
        <p:spPr>
          <a:xfrm>
            <a:off x="0" y="6450013"/>
            <a:ext cx="9144000" cy="407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7" name="Picture 16" descr="lab_icon_text_no_background_rgb.png">
            <a:extLst>
              <a:ext uri="{FF2B5EF4-FFF2-40B4-BE49-F238E27FC236}">
                <a16:creationId xmlns:a16="http://schemas.microsoft.com/office/drawing/2014/main" id="{EE616F6F-9F31-D04F-A2B0-9148B4A8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6529388"/>
            <a:ext cx="2730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B8B9C-BE19-B544-9220-AA17F43C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011237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4DF4F527-AD02-D54B-BAB2-49907B1AB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6350"/>
            <a:ext cx="8229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96CF14-6522-494D-967B-200FC2B8C6AD}"/>
              </a:ext>
            </a:extLst>
          </p:cNvPr>
          <p:cNvSpPr/>
          <p:nvPr/>
        </p:nvSpPr>
        <p:spPr bwMode="invGray">
          <a:xfrm>
            <a:off x="0" y="6427788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1" name="Slide Number Placeholder 7">
            <a:extLst>
              <a:ext uri="{FF2B5EF4-FFF2-40B4-BE49-F238E27FC236}">
                <a16:creationId xmlns:a16="http://schemas.microsoft.com/office/drawing/2014/main" id="{6A477E94-F04D-0043-861B-4A4CD2386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0" y="6423025"/>
            <a:ext cx="317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4501543-6C76-8C4D-84ED-9BC281B4817C}" type="slidenum">
              <a:rPr lang="en-US" altLang="en-US" sz="1000" smtClea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14" descr="NNSA_trans.png">
            <a:extLst>
              <a:ext uri="{FF2B5EF4-FFF2-40B4-BE49-F238E27FC236}">
                <a16:creationId xmlns:a16="http://schemas.microsoft.com/office/drawing/2014/main" id="{E65DBD0C-4FE4-D34C-906C-9257BDB1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0" y="6469063"/>
            <a:ext cx="1012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1">
            <a:extLst>
              <a:ext uri="{FF2B5EF4-FFF2-40B4-BE49-F238E27FC236}">
                <a16:creationId xmlns:a16="http://schemas.microsoft.com/office/drawing/2014/main" id="{2803F96A-4605-7841-8EF5-C04BD4425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686173"/>
            <a:ext cx="2158586" cy="1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1" rIns="91422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 err="1"/>
              <a:t>PXXXXXXX</a:t>
            </a:r>
            <a:r>
              <a:rPr lang="en-US" altLang="en-US" sz="600" dirty="0" err="1">
                <a:cs typeface="Arial" panose="020B0604020202020204" pitchFamily="34" charset="0"/>
              </a:rPr>
              <a:t>.ppt</a:t>
            </a:r>
            <a:r>
              <a:rPr lang="en-US" altLang="en-US" sz="600" dirty="0">
                <a:cs typeface="Arial" panose="020B0604020202020204" pitchFamily="34" charset="0"/>
              </a:rPr>
              <a:t> – </a:t>
            </a:r>
            <a:r>
              <a:rPr lang="en-US" altLang="en-US" sz="600" dirty="0" err="1">
                <a:cs typeface="Arial" panose="020B0604020202020204" pitchFamily="34" charset="0"/>
              </a:rPr>
              <a:t>Wisoff</a:t>
            </a:r>
            <a:r>
              <a:rPr lang="en-US" altLang="en-US" sz="600" dirty="0">
                <a:cs typeface="Arial" panose="020B0604020202020204" pitchFamily="34" charset="0"/>
              </a:rPr>
              <a:t> – All-Hands – November 27, 2018</a:t>
            </a:r>
          </a:p>
        </p:txBody>
      </p:sp>
    </p:spTree>
    <p:extLst>
      <p:ext uri="{BB962C8B-B14F-4D97-AF65-F5344CB8AC3E}">
        <p14:creationId xmlns:p14="http://schemas.microsoft.com/office/powerpoint/2010/main" val="348525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90" r:id="rId12"/>
    <p:sldLayoutId id="2147483891" r:id="rId13"/>
    <p:sldLayoutId id="2147483892" r:id="rId14"/>
  </p:sldLayoutIdLst>
  <p:hf hdr="0" ft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85750" indent="-228600" algn="l" rtl="0" eaLnBrk="1" fontAlgn="base" hangingPunct="1">
        <a:spcBef>
          <a:spcPts val="1800"/>
        </a:spcBef>
        <a:spcAft>
          <a:spcPct val="0"/>
        </a:spcAft>
        <a:buClr>
          <a:srgbClr val="376092"/>
        </a:buClr>
        <a:buSzPct val="90000"/>
        <a:buFont typeface="Wingdings" pitchFamily="2" charset="2"/>
        <a:buChar char="§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fontAlgn="base" hangingPunct="1">
        <a:spcBef>
          <a:spcPct val="0"/>
        </a:spcBef>
        <a:spcAft>
          <a:spcPct val="0"/>
        </a:spcAft>
        <a:buSzPct val="90000"/>
        <a:buFont typeface="Calibri" panose="020F0502020204030204" pitchFamily="34" charset="0"/>
        <a:buChar char="—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fontAlgn="base" hangingPunct="1">
        <a:spcBef>
          <a:spcPct val="0"/>
        </a:spcBef>
        <a:spcAft>
          <a:spcPct val="0"/>
        </a:spcAft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fontAlgn="base" hangingPunct="1">
        <a:spcBef>
          <a:spcPct val="0"/>
        </a:spcBef>
        <a:spcAft>
          <a:spcPct val="0"/>
        </a:spcAft>
        <a:buSzPct val="100000"/>
        <a:buFont typeface="Lucida Grande" panose="020B0600040502020204" pitchFamily="34" charset="0"/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tabLst>
          <a:tab pos="1200150" algn="l"/>
        </a:tabLst>
        <a:defRPr lang="en-US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90909-6878-E44E-9AA0-07880FBE8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" y="6492240"/>
            <a:ext cx="2743200" cy="2834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5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6" y="6403254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311BD-8720-D040-927F-1192591CB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560" y="6446520"/>
            <a:ext cx="978408" cy="374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C8ACA-D73A-B24D-9458-84F79C675C8C}"/>
              </a:ext>
            </a:extLst>
          </p:cNvPr>
          <p:cNvSpPr txBox="1"/>
          <p:nvPr userDrawn="1"/>
        </p:nvSpPr>
        <p:spPr>
          <a:xfrm>
            <a:off x="2871216" y="6505897"/>
            <a:ext cx="5214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Constantin Haefner – high rep rate PW laser development 9-2018</a:t>
            </a:r>
          </a:p>
        </p:txBody>
      </p:sp>
    </p:spTree>
    <p:extLst>
      <p:ext uri="{BB962C8B-B14F-4D97-AF65-F5344CB8AC3E}">
        <p14:creationId xmlns:p14="http://schemas.microsoft.com/office/powerpoint/2010/main" val="348428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63.png"/><Relationship Id="rId5" Type="http://schemas.microsoft.com/office/2007/relationships/hdphoto" Target="../media/hdphoto16.wdp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tiff"/><Relationship Id="rId12" Type="http://schemas.openxmlformats.org/officeDocument/2006/relationships/image" Target="../media/image8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92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13.wdp"/><Relationship Id="rId7" Type="http://schemas.openxmlformats.org/officeDocument/2006/relationships/image" Target="../media/image5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5" Type="http://schemas.microsoft.com/office/2007/relationships/hdphoto" Target="../media/hdphoto14.wdp"/><Relationship Id="rId4" Type="http://schemas.openxmlformats.org/officeDocument/2006/relationships/image" Target="../media/image48.jpe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84808"/>
            <a:ext cx="8229600" cy="523220"/>
          </a:xfrm>
        </p:spPr>
        <p:txBody>
          <a:bodyPr/>
          <a:lstStyle/>
          <a:p>
            <a:r>
              <a:rPr lang="en-US" dirty="0"/>
              <a:t>The next decade of inertial fusion research at LLNL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144545"/>
            <a:ext cx="5977889" cy="369888"/>
          </a:xfrm>
        </p:spPr>
        <p:txBody>
          <a:bodyPr/>
          <a:lstStyle/>
          <a:p>
            <a:pPr marL="58738" indent="-1588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Fusion Power Associates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Mark Herrmann</a:t>
            </a:r>
          </a:p>
          <a:p>
            <a:pPr lvl="0"/>
            <a:r>
              <a:rPr lang="en-US" dirty="0"/>
              <a:t>National Ignition Facility Director</a:t>
            </a:r>
          </a:p>
          <a:p>
            <a:pPr lvl="0"/>
            <a:r>
              <a:rPr lang="en-US" dirty="0"/>
              <a:t>and the NIF Team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December 4,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7"/>
    </mc:Choice>
    <mc:Fallback xmlns="">
      <p:transition spd="slow" advTm="210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F6D99B5-22F2-DC4D-AA39-DE6E0F9D133B}"/>
              </a:ext>
            </a:extLst>
          </p:cNvPr>
          <p:cNvSpPr/>
          <p:nvPr/>
        </p:nvSpPr>
        <p:spPr bwMode="auto">
          <a:xfrm>
            <a:off x="3516924" y="1316418"/>
            <a:ext cx="5551212" cy="4362593"/>
          </a:xfrm>
          <a:prstGeom prst="rect">
            <a:avLst/>
          </a:prstGeom>
          <a:solidFill>
            <a:srgbClr val="D4D4D4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3CDD81-E156-4D4F-97F5-4F6E0C288697}"/>
              </a:ext>
            </a:extLst>
          </p:cNvPr>
          <p:cNvSpPr txBox="1"/>
          <p:nvPr/>
        </p:nvSpPr>
        <p:spPr>
          <a:xfrm>
            <a:off x="3516921" y="1094681"/>
            <a:ext cx="5551214" cy="35322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5495" tIns="37746" rIns="75495" bIns="37746" anchor="ctr">
            <a:spAutoFit/>
          </a:bodyPr>
          <a:lstStyle>
            <a:defPPr>
              <a:defRPr lang="en-US"/>
            </a:defPPr>
            <a:lvl1pPr algn="ctr">
              <a:defRPr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A9FC6D-8424-4947-AE65-64259E56BC9E}"/>
              </a:ext>
            </a:extLst>
          </p:cNvPr>
          <p:cNvSpPr/>
          <p:nvPr/>
        </p:nvSpPr>
        <p:spPr bwMode="auto">
          <a:xfrm>
            <a:off x="90597" y="1316418"/>
            <a:ext cx="3306497" cy="4362593"/>
          </a:xfrm>
          <a:prstGeom prst="rect">
            <a:avLst/>
          </a:prstGeom>
          <a:solidFill>
            <a:srgbClr val="D4D4D4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17F724-3099-7C47-8C32-E2F453F9F499}"/>
              </a:ext>
            </a:extLst>
          </p:cNvPr>
          <p:cNvSpPr txBox="1"/>
          <p:nvPr/>
        </p:nvSpPr>
        <p:spPr>
          <a:xfrm>
            <a:off x="90596" y="1094681"/>
            <a:ext cx="3306498" cy="35322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5495" tIns="37746" rIns="75495" bIns="37746" anchor="ctr">
            <a:spAutoFit/>
          </a:bodyPr>
          <a:lstStyle>
            <a:defPPr>
              <a:defRPr lang="en-US"/>
            </a:defPPr>
            <a:lvl1pPr algn="ctr">
              <a:defRPr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7573"/>
            <a:ext cx="8229600" cy="1010705"/>
          </a:xfrm>
        </p:spPr>
        <p:txBody>
          <a:bodyPr/>
          <a:lstStyle/>
          <a:p>
            <a:r>
              <a:rPr lang="en-US" dirty="0"/>
              <a:t>Recent advances in x-ray measurements allow us to track final stages of the imploding fusion fuel and shell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6E8E2-0236-C14A-B22C-1DDF0D9D68A3}"/>
              </a:ext>
            </a:extLst>
          </p:cNvPr>
          <p:cNvSpPr txBox="1"/>
          <p:nvPr/>
        </p:nvSpPr>
        <p:spPr>
          <a:xfrm>
            <a:off x="3606040" y="1486907"/>
            <a:ext cx="241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Crystal Imager </a:t>
            </a:r>
            <a:b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Monochromatic </a:t>
            </a:r>
            <a:b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Radiography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(11.66 </a:t>
            </a:r>
            <a:r>
              <a:rPr kumimoji="0" lang="en-US" sz="1800" b="0" i="0" u="none" strike="noStrike" kern="1200" cap="none" spc="0" normalizeH="0" baseline="0" noProof="0" dirty="0" err="1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keV</a:t>
            </a:r>
            <a: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FEBF1-6C97-2443-A896-526418B79D27}"/>
              </a:ext>
            </a:extLst>
          </p:cNvPr>
          <p:cNvSpPr txBox="1"/>
          <p:nvPr/>
        </p:nvSpPr>
        <p:spPr>
          <a:xfrm>
            <a:off x="6130865" y="1486907"/>
            <a:ext cx="2913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Point Projection Compton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Radiography </a:t>
            </a:r>
            <a:b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(ARC)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6350"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(50-150 keV)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E80CE-B3BF-7C4F-BC25-B8DB9C246FA4}"/>
              </a:ext>
            </a:extLst>
          </p:cNvPr>
          <p:cNvSpPr txBox="1"/>
          <p:nvPr/>
        </p:nvSpPr>
        <p:spPr>
          <a:xfrm>
            <a:off x="225748" y="1486907"/>
            <a:ext cx="3036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Broadband Area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Radiography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(8-9 keV) BT - 0.35 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A250FC-29BA-CD47-87A2-A675C44E7A99}"/>
              </a:ext>
            </a:extLst>
          </p:cNvPr>
          <p:cNvSpPr txBox="1"/>
          <p:nvPr/>
        </p:nvSpPr>
        <p:spPr>
          <a:xfrm>
            <a:off x="4025515" y="4949221"/>
            <a:ext cx="157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3CDFD3-87E9-A04E-9C51-D28C92E7D9EF}"/>
              </a:ext>
            </a:extLst>
          </p:cNvPr>
          <p:cNvSpPr txBox="1"/>
          <p:nvPr/>
        </p:nvSpPr>
        <p:spPr>
          <a:xfrm>
            <a:off x="6798785" y="4678249"/>
            <a:ext cx="157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Tommasini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95BED4-B3F5-0048-BA91-0CD0994259E4}"/>
              </a:ext>
            </a:extLst>
          </p:cNvPr>
          <p:cNvSpPr txBox="1"/>
          <p:nvPr/>
        </p:nvSpPr>
        <p:spPr>
          <a:xfrm>
            <a:off x="1146818" y="4770583"/>
            <a:ext cx="113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600 µm</a:t>
            </a:r>
          </a:p>
        </p:txBody>
      </p:sp>
      <p:pic>
        <p:nvPicPr>
          <p:cNvPr id="22" name="Picture 21" descr="ConA2D_N130920_frame4.jpg">
            <a:extLst>
              <a:ext uri="{FF2B5EF4-FFF2-40B4-BE49-F238E27FC236}">
                <a16:creationId xmlns:a16="http://schemas.microsoft.com/office/drawing/2014/main" id="{9228B5F4-4B30-8B4C-9B23-88305DE84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ABABAB"/>
              </a:clrFrom>
              <a:clrTo>
                <a:srgbClr val="ABABA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45" y="2415400"/>
            <a:ext cx="3048000" cy="3048000"/>
          </a:xfrm>
          <a:prstGeom prst="rect">
            <a:avLst/>
          </a:prstGeom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D5C766-5E3A-D94B-ADD3-11CF9889DA59}"/>
              </a:ext>
            </a:extLst>
          </p:cNvPr>
          <p:cNvSpPr txBox="1"/>
          <p:nvPr/>
        </p:nvSpPr>
        <p:spPr>
          <a:xfrm>
            <a:off x="4274353" y="5339549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400 µm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D2DC10-AA75-004A-BBB9-784BD7E7DFB6}"/>
              </a:ext>
            </a:extLst>
          </p:cNvPr>
          <p:cNvCxnSpPr/>
          <p:nvPr/>
        </p:nvCxnSpPr>
        <p:spPr>
          <a:xfrm>
            <a:off x="3798103" y="5293803"/>
            <a:ext cx="2032000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60582130-9F35-1045-93E5-11FA20F9C7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878" y="2846203"/>
            <a:ext cx="2026450" cy="2033041"/>
          </a:xfrm>
          <a:prstGeom prst="rect">
            <a:avLst/>
          </a:prstGeom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B85256-27E8-384D-BF67-35DC3FC2D19A}"/>
              </a:ext>
            </a:extLst>
          </p:cNvPr>
          <p:cNvSpPr txBox="1"/>
          <p:nvPr/>
        </p:nvSpPr>
        <p:spPr>
          <a:xfrm>
            <a:off x="748739" y="5121944"/>
            <a:ext cx="199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Rygg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PRL 2014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89031C9-5246-0345-BE89-99B23AAD71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465" y="3369944"/>
            <a:ext cx="1018583" cy="1014984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7A03786-F303-0946-BF8C-29658B272A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699" y="3369944"/>
            <a:ext cx="1027227" cy="101498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1E9A19-3F8B-304F-8D91-F95C907A3C58}"/>
              </a:ext>
            </a:extLst>
          </p:cNvPr>
          <p:cNvSpPr txBox="1"/>
          <p:nvPr/>
        </p:nvSpPr>
        <p:spPr>
          <a:xfrm>
            <a:off x="6424699" y="3123930"/>
            <a:ext cx="1027227" cy="2608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5495" tIns="37746" rIns="75495" bIns="37746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BT -. 01ns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E7A74A-8C2E-A047-BB50-6D5680D5D951}"/>
              </a:ext>
            </a:extLst>
          </p:cNvPr>
          <p:cNvSpPr txBox="1"/>
          <p:nvPr/>
        </p:nvSpPr>
        <p:spPr>
          <a:xfrm>
            <a:off x="7734612" y="3123930"/>
            <a:ext cx="1012288" cy="2608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5495" tIns="37746" rIns="75495" bIns="37746" anchor="ctr">
            <a:spAutoFit/>
          </a:bodyPr>
          <a:lstStyle>
            <a:defPPr>
              <a:defRPr lang="en-US"/>
            </a:defPPr>
            <a:lvl1pPr algn="ctr">
              <a:defRPr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BT + 0.16 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F8925-927F-7940-8BA5-DE089B5811E8}"/>
              </a:ext>
            </a:extLst>
          </p:cNvPr>
          <p:cNvCxnSpPr>
            <a:cxnSpLocks/>
          </p:cNvCxnSpPr>
          <p:nvPr/>
        </p:nvCxnSpPr>
        <p:spPr>
          <a:xfrm>
            <a:off x="6101294" y="1582615"/>
            <a:ext cx="0" cy="399170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C0D7BA-9856-BE46-A135-F80E293BB708}"/>
              </a:ext>
            </a:extLst>
          </p:cNvPr>
          <p:cNvSpPr txBox="1"/>
          <p:nvPr/>
        </p:nvSpPr>
        <p:spPr>
          <a:xfrm>
            <a:off x="3795658" y="2695303"/>
            <a:ext cx="2031670" cy="2916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5495" tIns="37746" rIns="75495" bIns="37746" anchor="ctr">
            <a:spAutoFit/>
          </a:bodyPr>
          <a:lstStyle>
            <a:defPPr>
              <a:defRPr lang="en-US"/>
            </a:defPPr>
            <a:lvl1pPr algn="ctr">
              <a:defRPr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BT - 0.2 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591B73-3A92-0345-8991-F3EC1C6B2AD9}"/>
              </a:ext>
            </a:extLst>
          </p:cNvPr>
          <p:cNvSpPr txBox="1"/>
          <p:nvPr/>
        </p:nvSpPr>
        <p:spPr>
          <a:xfrm>
            <a:off x="217186" y="2405157"/>
            <a:ext cx="3055462" cy="2916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5495" tIns="37746" rIns="75495" bIns="37746" anchor="ctr">
            <a:spAutoFit/>
          </a:bodyPr>
          <a:lstStyle>
            <a:defPPr>
              <a:defRPr lang="en-US"/>
            </a:defPPr>
            <a:lvl1pPr algn="ctr">
              <a:defRPr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BT - 0.35 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F84A67-F51D-B545-9000-CA18C43CD0EE}"/>
              </a:ext>
            </a:extLst>
          </p:cNvPr>
          <p:cNvSpPr txBox="1"/>
          <p:nvPr/>
        </p:nvSpPr>
        <p:spPr>
          <a:xfrm>
            <a:off x="0" y="5775107"/>
            <a:ext cx="9143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0">
            <a:noAutofit/>
          </a:bodyPr>
          <a:lstStyle>
            <a:defPPr>
              <a:defRPr lang="en-US"/>
            </a:defPPr>
            <a:lvl1pPr marL="0" marR="0" lv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These new measurements are giving us new physics insights, which will help us further optimize implosion performance.</a:t>
            </a:r>
          </a:p>
        </p:txBody>
      </p:sp>
    </p:spTree>
    <p:extLst>
      <p:ext uri="{BB962C8B-B14F-4D97-AF65-F5344CB8AC3E}">
        <p14:creationId xmlns:p14="http://schemas.microsoft.com/office/powerpoint/2010/main" val="65359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73422-8010-41C1-B556-1953D924A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3813B-A48A-4710-8767-2A6E41C68B3C}"/>
              </a:ext>
            </a:extLst>
          </p:cNvPr>
          <p:cNvSpPr/>
          <p:nvPr/>
        </p:nvSpPr>
        <p:spPr bwMode="auto">
          <a:xfrm>
            <a:off x="5463378" y="1749410"/>
            <a:ext cx="3649963" cy="41187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1ABF6-E838-4ECB-8798-66B6FBFA9705}"/>
              </a:ext>
            </a:extLst>
          </p:cNvPr>
          <p:cNvSpPr/>
          <p:nvPr/>
        </p:nvSpPr>
        <p:spPr bwMode="auto">
          <a:xfrm>
            <a:off x="99060" y="1764030"/>
            <a:ext cx="5284988" cy="41187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91D27-9815-4DB7-A496-7232A0D8B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27" y="1869599"/>
            <a:ext cx="5232297" cy="2894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3B23E-30F8-4549-A931-B4204BA982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998" y="3580993"/>
            <a:ext cx="2460813" cy="2162374"/>
          </a:xfrm>
          <a:prstGeom prst="rect">
            <a:avLst/>
          </a:prstGeom>
        </p:spPr>
      </p:pic>
      <p:grpSp>
        <p:nvGrpSpPr>
          <p:cNvPr id="8" name="Group 14">
            <a:extLst>
              <a:ext uri="{FF2B5EF4-FFF2-40B4-BE49-F238E27FC236}">
                <a16:creationId xmlns:a16="http://schemas.microsoft.com/office/drawing/2014/main" id="{B89ABE8C-8E9F-444F-8533-222F57379F82}"/>
              </a:ext>
            </a:extLst>
          </p:cNvPr>
          <p:cNvGrpSpPr>
            <a:grpSpLocks/>
          </p:cNvGrpSpPr>
          <p:nvPr/>
        </p:nvGrpSpPr>
        <p:grpSpPr bwMode="auto">
          <a:xfrm>
            <a:off x="7600979" y="4110632"/>
            <a:ext cx="1400177" cy="1580542"/>
            <a:chOff x="6124840" y="4001833"/>
            <a:chExt cx="2749186" cy="2767270"/>
          </a:xfrm>
        </p:grpSpPr>
        <p:pic>
          <p:nvPicPr>
            <p:cNvPr id="9" name="Picture 10" descr="Snapshot 2010-11-04 22-09-03.tiff">
              <a:extLst>
                <a:ext uri="{FF2B5EF4-FFF2-40B4-BE49-F238E27FC236}">
                  <a16:creationId xmlns:a16="http://schemas.microsoft.com/office/drawing/2014/main" id="{B7E71ED7-99FD-409D-A6B7-DAB623BD4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07948" y="3318725"/>
              <a:ext cx="1382970" cy="274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Snapshot 2010-11-04 22-09-03.tiff">
              <a:extLst>
                <a:ext uri="{FF2B5EF4-FFF2-40B4-BE49-F238E27FC236}">
                  <a16:creationId xmlns:a16="http://schemas.microsoft.com/office/drawing/2014/main" id="{3D7EF253-C7C4-4F52-AF12-19C850E9E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807948" y="4703025"/>
              <a:ext cx="1382970" cy="274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32C46BF-8526-4406-A6D4-9B674E75B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604" y="5272657"/>
            <a:ext cx="101226" cy="104293"/>
          </a:xfrm>
          <a:prstGeom prst="ellipse">
            <a:avLst/>
          </a:prstGeom>
          <a:solidFill>
            <a:srgbClr val="93CDDD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9679" tIns="54839" rIns="109679" bIns="54839" anchor="ctr"/>
          <a:lstStyle/>
          <a:p>
            <a:pPr algn="ctr" defTabSz="548740"/>
            <a:endParaRPr lang="en-US" sz="2000" dirty="0">
              <a:solidFill>
                <a:srgbClr val="FFFFFF"/>
              </a:solidFill>
              <a:latin typeface="Calibri" pitchFamily="1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A9E7BA-FF76-4A46-8C69-3828D9C3C5D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8053744" y="4446419"/>
            <a:ext cx="187055" cy="157389"/>
          </a:xfrm>
          <a:prstGeom prst="straightConnector1">
            <a:avLst/>
          </a:prstGeom>
          <a:noFill/>
          <a:ln w="25400">
            <a:solidFill>
              <a:srgbClr val="E6E6E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D5BF58-FA14-4E9A-B7C2-40B7387A243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227669" y="5012478"/>
            <a:ext cx="239537" cy="58776"/>
          </a:xfrm>
          <a:prstGeom prst="straightConnector1">
            <a:avLst/>
          </a:prstGeom>
          <a:noFill/>
          <a:ln w="25400">
            <a:solidFill>
              <a:srgbClr val="E6E6E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B89D48-6EE2-4E62-83AD-ACB68F73AE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29068" y="5172403"/>
            <a:ext cx="236410" cy="100929"/>
          </a:xfrm>
          <a:prstGeom prst="straightConnector1">
            <a:avLst/>
          </a:prstGeom>
          <a:noFill/>
          <a:ln w="25400">
            <a:solidFill>
              <a:srgbClr val="E6E6E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06A016-85C5-4DB3-BB5D-C72BC0648A7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8165558" y="4736993"/>
            <a:ext cx="244247" cy="39837"/>
          </a:xfrm>
          <a:prstGeom prst="straightConnector1">
            <a:avLst/>
          </a:prstGeom>
          <a:noFill/>
          <a:ln w="25400">
            <a:solidFill>
              <a:srgbClr val="E6E6E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TextBox 31">
            <a:extLst>
              <a:ext uri="{FF2B5EF4-FFF2-40B4-BE49-F238E27FC236}">
                <a16:creationId xmlns:a16="http://schemas.microsoft.com/office/drawing/2014/main" id="{9AF3D08F-F179-4128-84BB-811D39823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074" y="5250452"/>
            <a:ext cx="251431" cy="41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defTabSz="548740"/>
            <a:r>
              <a:rPr lang="en-US" sz="2000" dirty="0">
                <a:solidFill>
                  <a:prstClr val="black"/>
                </a:solidFill>
                <a:latin typeface="Calibri" pitchFamily="1" charset="0"/>
              </a:rPr>
              <a:t>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B7DA41-1D29-4F06-8482-9A12069E0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798" y="4282209"/>
            <a:ext cx="101226" cy="104966"/>
          </a:xfrm>
          <a:prstGeom prst="ellipse">
            <a:avLst/>
          </a:prstGeom>
          <a:solidFill>
            <a:srgbClr val="93CDDD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9679" tIns="54839" rIns="109679" bIns="54839" anchor="ctr"/>
          <a:lstStyle/>
          <a:p>
            <a:pPr algn="ctr" defTabSz="548740"/>
            <a:endParaRPr lang="en-US" sz="2000" dirty="0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CC10E8A8-0396-483E-93DE-E1E8904C1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192" y="4208865"/>
            <a:ext cx="251431" cy="41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defTabSz="548740"/>
            <a:r>
              <a:rPr lang="en-US" sz="2000" dirty="0">
                <a:solidFill>
                  <a:prstClr val="black"/>
                </a:solidFill>
                <a:latin typeface="Calibri" pitchFamily="1" charset="0"/>
              </a:rPr>
              <a:t>n</a:t>
            </a:r>
          </a:p>
        </p:txBody>
      </p:sp>
      <p:pic>
        <p:nvPicPr>
          <p:cNvPr id="19" name="Picture 18" descr="NIF-0609-16541s1.jpg">
            <a:extLst>
              <a:ext uri="{FF2B5EF4-FFF2-40B4-BE49-F238E27FC236}">
                <a16:creationId xmlns:a16="http://schemas.microsoft.com/office/drawing/2014/main" id="{E94118F0-5BD8-43A4-A16F-33F7ABA91E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8747" y="2481708"/>
            <a:ext cx="1074451" cy="13732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C75016E-694D-43F1-9630-6EFF5200C29E}"/>
              </a:ext>
            </a:extLst>
          </p:cNvPr>
          <p:cNvSpPr/>
          <p:nvPr/>
        </p:nvSpPr>
        <p:spPr bwMode="auto">
          <a:xfrm>
            <a:off x="5939204" y="3026465"/>
            <a:ext cx="185665" cy="152845"/>
          </a:xfrm>
          <a:prstGeom prst="rect">
            <a:avLst/>
          </a:prstGeom>
          <a:noFill/>
          <a:ln w="41275" cmpd="sng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68F07D91-4712-4621-984B-06CC1F20C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5476" y="2228132"/>
            <a:ext cx="1060172" cy="11501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FE64FC-CB15-4331-BC95-BB58B2B7954B}"/>
              </a:ext>
            </a:extLst>
          </p:cNvPr>
          <p:cNvSpPr txBox="1"/>
          <p:nvPr/>
        </p:nvSpPr>
        <p:spPr>
          <a:xfrm>
            <a:off x="8400169" y="434334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316CE-D24D-46B8-A5E4-9629935CF56F}"/>
              </a:ext>
            </a:extLst>
          </p:cNvPr>
          <p:cNvSpPr/>
          <p:nvPr/>
        </p:nvSpPr>
        <p:spPr>
          <a:xfrm>
            <a:off x="6484150" y="1726645"/>
            <a:ext cx="1417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7508"/>
            <a:r>
              <a:rPr lang="en-US" sz="1200" b="1" dirty="0">
                <a:latin typeface="Calibri" pitchFamily="1" charset="0"/>
              </a:rPr>
              <a:t>Zirconium samples </a:t>
            </a:r>
          </a:p>
          <a:p>
            <a:pPr defTabSz="997508"/>
            <a:r>
              <a:rPr lang="en-US" sz="1200" b="1" dirty="0">
                <a:latin typeface="Calibri" pitchFamily="1" charset="0"/>
              </a:rPr>
              <a:t>mounted to ports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85AEF33-4D59-42F9-B617-3AAB2A2C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990" y="5623298"/>
            <a:ext cx="1444155" cy="25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DCEB6AC-7C7F-4822-AFFE-062854492ABE}"/>
              </a:ext>
            </a:extLst>
          </p:cNvPr>
          <p:cNvSpPr/>
          <p:nvPr/>
        </p:nvSpPr>
        <p:spPr>
          <a:xfrm>
            <a:off x="7705282" y="3537136"/>
            <a:ext cx="1678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Escaping yield </a:t>
            </a:r>
          </a:p>
          <a:p>
            <a:r>
              <a:rPr lang="en-US" sz="1200" b="1" dirty="0"/>
              <a:t>related to </a:t>
            </a:r>
            <a:r>
              <a:rPr lang="en-US" sz="1200" b="1" dirty="0" err="1">
                <a:latin typeface="Symbol" panose="05050102010706020507" pitchFamily="18" charset="2"/>
              </a:rPr>
              <a:t>Dr</a:t>
            </a:r>
            <a:r>
              <a:rPr lang="en-US" sz="1200" b="1" dirty="0" err="1"/>
              <a:t>R</a:t>
            </a:r>
            <a:endParaRPr lang="en-US" sz="1200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EDAD1C-70A7-4509-A159-A5D9179B7716}"/>
              </a:ext>
            </a:extLst>
          </p:cNvPr>
          <p:cNvCxnSpPr/>
          <p:nvPr/>
        </p:nvCxnSpPr>
        <p:spPr>
          <a:xfrm flipV="1">
            <a:off x="6124868" y="2228133"/>
            <a:ext cx="550608" cy="798331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BA4CB5-DBC3-4E5C-B98C-D735DA675FCD}"/>
              </a:ext>
            </a:extLst>
          </p:cNvPr>
          <p:cNvCxnSpPr/>
          <p:nvPr/>
        </p:nvCxnSpPr>
        <p:spPr>
          <a:xfrm>
            <a:off x="6124868" y="3168353"/>
            <a:ext cx="550608" cy="20746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A48C921-C257-45B8-A719-E337ED609EA2}"/>
              </a:ext>
            </a:extLst>
          </p:cNvPr>
          <p:cNvSpPr/>
          <p:nvPr/>
        </p:nvSpPr>
        <p:spPr>
          <a:xfrm>
            <a:off x="7710456" y="1976860"/>
            <a:ext cx="1194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 </a:t>
            </a:r>
            <a:r>
              <a:rPr lang="en-US" sz="1200" baseline="30000" dirty="0"/>
              <a:t>90</a:t>
            </a:r>
            <a:r>
              <a:rPr lang="en-US" sz="1200" dirty="0"/>
              <a:t>Zr(n,2n)</a:t>
            </a:r>
            <a:r>
              <a:rPr lang="en-US" sz="1200" baseline="30000" dirty="0"/>
              <a:t>89</a:t>
            </a:r>
            <a:r>
              <a:rPr lang="en-US" sz="1200" dirty="0"/>
              <a:t>Zr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91B73D9-7E16-4B43-BA22-2F195A2580C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12" y="4676658"/>
            <a:ext cx="2561967" cy="11985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2D9F32-DAC2-4245-A497-B6217F0B5868}"/>
              </a:ext>
            </a:extLst>
          </p:cNvPr>
          <p:cNvSpPr txBox="1"/>
          <p:nvPr/>
        </p:nvSpPr>
        <p:spPr>
          <a:xfrm>
            <a:off x="801158" y="4465536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Neutron imager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0EEAD707-8017-1544-B146-78259508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nuclear measurements are giving us a consistent picture of the cold fuel distribution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AB2EAFE-1BB2-A74F-8B3D-ACE49769117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555" y="4245227"/>
            <a:ext cx="2034788" cy="12342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BA02C3-AF89-814A-825C-FA7DB8AAE5A4}"/>
              </a:ext>
            </a:extLst>
          </p:cNvPr>
          <p:cNvSpPr txBox="1"/>
          <p:nvPr/>
        </p:nvSpPr>
        <p:spPr>
          <a:xfrm>
            <a:off x="-15122" y="6102303"/>
            <a:ext cx="9159122" cy="2725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>
            <a:defPPr>
              <a:defRPr lang="en-US"/>
            </a:defPPr>
            <a:lvl1pPr algn="ctr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0" fontAlgn="auto" latinLnBrk="0" hangingPunct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consistent picture is emerging of a cold fuel distribution that is asymmetric</a:t>
            </a:r>
          </a:p>
        </p:txBody>
      </p:sp>
    </p:spTree>
    <p:extLst>
      <p:ext uri="{BB962C8B-B14F-4D97-AF65-F5344CB8AC3E}">
        <p14:creationId xmlns:p14="http://schemas.microsoft.com/office/powerpoint/2010/main" val="30755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>
            <a:extLst>
              <a:ext uri="{FF2B5EF4-FFF2-40B4-BE49-F238E27FC236}">
                <a16:creationId xmlns:a16="http://schemas.microsoft.com/office/drawing/2014/main" id="{16B2C580-3AB0-9245-A1C6-123D7F0F0D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701" y="3717925"/>
            <a:ext cx="2111375" cy="159385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CB9FFEA-9974-624A-B472-A016CB5013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800476"/>
            <a:ext cx="1400176" cy="14001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92D6E80-69ED-0242-A9EE-9A95F1C8D3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450" y="3800477"/>
            <a:ext cx="1400176" cy="14001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C2C84B4-29AB-AF4E-8F15-94333ED90A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900" y="3800476"/>
            <a:ext cx="1428750" cy="140017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We are making exciting progress in matching experimental results with sophisticated 3D simulations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2812A-8370-2244-8478-849F6B9E9138}"/>
              </a:ext>
            </a:extLst>
          </p:cNvPr>
          <p:cNvSpPr txBox="1"/>
          <p:nvPr/>
        </p:nvSpPr>
        <p:spPr>
          <a:xfrm>
            <a:off x="745876" y="5562605"/>
            <a:ext cx="439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3-D simulation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554930-46E7-424A-B5A6-2AE87242B284}"/>
              </a:ext>
            </a:extLst>
          </p:cNvPr>
          <p:cNvSpPr txBox="1"/>
          <p:nvPr/>
        </p:nvSpPr>
        <p:spPr>
          <a:xfrm>
            <a:off x="745875" y="1083747"/>
            <a:ext cx="439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Experiment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DCC7E6-DEF1-6548-9AE6-47D442EE66D9}"/>
              </a:ext>
            </a:extLst>
          </p:cNvPr>
          <p:cNvSpPr txBox="1"/>
          <p:nvPr/>
        </p:nvSpPr>
        <p:spPr>
          <a:xfrm>
            <a:off x="4892856" y="2957898"/>
            <a:ext cx="64793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P. </a:t>
            </a:r>
            <a:r>
              <a:rPr lang="en-US" sz="750" dirty="0" err="1">
                <a:solidFill>
                  <a:prstClr val="white"/>
                </a:solidFill>
                <a:latin typeface="Arial"/>
              </a:rPr>
              <a:t>Volegov</a:t>
            </a:r>
            <a:endParaRPr lang="en-US" sz="7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FCE7BF-1B5C-FD4D-BBA3-87AEDB14DDBF}"/>
              </a:ext>
            </a:extLst>
          </p:cNvPr>
          <p:cNvSpPr txBox="1"/>
          <p:nvPr/>
        </p:nvSpPr>
        <p:spPr>
          <a:xfrm>
            <a:off x="1707364" y="2957898"/>
            <a:ext cx="46839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A. Pak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34D78AB-BC5A-D440-BDAA-E3BAA86300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41" y="1787531"/>
            <a:ext cx="1402773" cy="14027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E5BB0BA-C3A9-7C45-849F-BFA13677CFBE}"/>
              </a:ext>
            </a:extLst>
          </p:cNvPr>
          <p:cNvSpPr txBox="1"/>
          <p:nvPr/>
        </p:nvSpPr>
        <p:spPr>
          <a:xfrm>
            <a:off x="1529261" y="1787531"/>
            <a:ext cx="6399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P</a:t>
            </a:r>
            <a:r>
              <a:rPr lang="en-US" sz="700" baseline="-25000" dirty="0">
                <a:solidFill>
                  <a:prstClr val="white"/>
                </a:solidFill>
                <a:latin typeface="Arial"/>
              </a:rPr>
              <a:t>0  </a:t>
            </a:r>
            <a:r>
              <a:rPr lang="en-US" sz="700" dirty="0">
                <a:solidFill>
                  <a:prstClr val="white"/>
                </a:solidFill>
                <a:latin typeface="Arial"/>
              </a:rPr>
              <a:t>= 28 µm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F1BE4D-6C86-C040-A718-B6887D4A0D63}"/>
              </a:ext>
            </a:extLst>
          </p:cNvPr>
          <p:cNvSpPr txBox="1"/>
          <p:nvPr/>
        </p:nvSpPr>
        <p:spPr>
          <a:xfrm>
            <a:off x="758568" y="1787531"/>
            <a:ext cx="779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time integrated</a:t>
            </a:r>
          </a:p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equator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80EE87-C1F9-BA41-BC0C-27E1EB524EE7}"/>
              </a:ext>
            </a:extLst>
          </p:cNvPr>
          <p:cNvSpPr txBox="1"/>
          <p:nvPr/>
        </p:nvSpPr>
        <p:spPr>
          <a:xfrm>
            <a:off x="618967" y="2397994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AF9BB1-F53E-D040-9A21-92C677CE559C}"/>
              </a:ext>
            </a:extLst>
          </p:cNvPr>
          <p:cNvSpPr txBox="1"/>
          <p:nvPr/>
        </p:nvSpPr>
        <p:spPr>
          <a:xfrm>
            <a:off x="550039" y="2850000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20C2B-3E34-474B-A6E2-EF11CD77172F}"/>
              </a:ext>
            </a:extLst>
          </p:cNvPr>
          <p:cNvSpPr txBox="1"/>
          <p:nvPr/>
        </p:nvSpPr>
        <p:spPr>
          <a:xfrm>
            <a:off x="575687" y="1945988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0A7A0A-BCEA-404A-B169-000F37D54673}"/>
              </a:ext>
            </a:extLst>
          </p:cNvPr>
          <p:cNvSpPr txBox="1"/>
          <p:nvPr/>
        </p:nvSpPr>
        <p:spPr>
          <a:xfrm>
            <a:off x="1375036" y="3162631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D9556B-9A5A-ED45-8B41-BB1812A28174}"/>
              </a:ext>
            </a:extLst>
          </p:cNvPr>
          <p:cNvSpPr txBox="1"/>
          <p:nvPr/>
        </p:nvSpPr>
        <p:spPr>
          <a:xfrm>
            <a:off x="1811665" y="3167826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268359-241E-C147-8334-70ACF7055514}"/>
              </a:ext>
            </a:extLst>
          </p:cNvPr>
          <p:cNvSpPr txBox="1"/>
          <p:nvPr/>
        </p:nvSpPr>
        <p:spPr>
          <a:xfrm>
            <a:off x="905119" y="3167826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659A42-AD78-8141-B8F6-EECFFB96BA73}"/>
              </a:ext>
            </a:extLst>
          </p:cNvPr>
          <p:cNvSpPr txBox="1"/>
          <p:nvPr/>
        </p:nvSpPr>
        <p:spPr>
          <a:xfrm>
            <a:off x="1252914" y="3276029"/>
            <a:ext cx="46038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black"/>
                </a:solidFill>
                <a:latin typeface="Arial"/>
              </a:rPr>
              <a:t>x (</a:t>
            </a:r>
            <a:r>
              <a:rPr lang="en-US" sz="750" dirty="0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750" dirty="0">
                <a:solidFill>
                  <a:prstClr val="black"/>
                </a:solidFill>
                <a:latin typeface="Arial"/>
              </a:rPr>
              <a:t>m)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550CE0-9345-1945-B96F-494E5024C0F6}"/>
              </a:ext>
            </a:extLst>
          </p:cNvPr>
          <p:cNvSpPr txBox="1"/>
          <p:nvPr/>
        </p:nvSpPr>
        <p:spPr>
          <a:xfrm rot="16200000">
            <a:off x="304565" y="2376065"/>
            <a:ext cx="46038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black"/>
                </a:solidFill>
                <a:latin typeface="Arial"/>
              </a:rPr>
              <a:t>y (</a:t>
            </a:r>
            <a:r>
              <a:rPr lang="en-US" sz="750" dirty="0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750" dirty="0">
                <a:solidFill>
                  <a:prstClr val="black"/>
                </a:solidFill>
                <a:latin typeface="Arial"/>
              </a:rPr>
              <a:t>m)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198D8F3-2CED-6349-9C27-55FC275456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6226" y="1787531"/>
            <a:ext cx="1404938" cy="14001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AAE22D1-456C-7C4E-BF91-B755EB1A7717}"/>
              </a:ext>
            </a:extLst>
          </p:cNvPr>
          <p:cNvSpPr txBox="1"/>
          <p:nvPr/>
        </p:nvSpPr>
        <p:spPr>
          <a:xfrm>
            <a:off x="4938219" y="1787566"/>
            <a:ext cx="6399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P</a:t>
            </a:r>
            <a:r>
              <a:rPr lang="en-US" sz="700" baseline="-25000" dirty="0">
                <a:solidFill>
                  <a:prstClr val="white"/>
                </a:solidFill>
                <a:latin typeface="Arial"/>
              </a:rPr>
              <a:t>0  </a:t>
            </a:r>
            <a:r>
              <a:rPr lang="en-US" sz="700" dirty="0">
                <a:solidFill>
                  <a:prstClr val="white"/>
                </a:solidFill>
                <a:latin typeface="Arial"/>
              </a:rPr>
              <a:t>= 30 µm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E25D52-31BC-5543-AE51-09DEBE70C328}"/>
              </a:ext>
            </a:extLst>
          </p:cNvPr>
          <p:cNvSpPr txBox="1"/>
          <p:nvPr/>
        </p:nvSpPr>
        <p:spPr>
          <a:xfrm>
            <a:off x="4139479" y="1787566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13-17 MeV</a:t>
            </a:r>
          </a:p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neutrons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6FE385-D269-DD43-A256-1833F485FF05}"/>
              </a:ext>
            </a:extLst>
          </p:cNvPr>
          <p:cNvSpPr txBox="1"/>
          <p:nvPr/>
        </p:nvSpPr>
        <p:spPr>
          <a:xfrm>
            <a:off x="3993530" y="2392799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1830A4-4DB2-BC45-A9FB-9BEFF0DFA8CB}"/>
              </a:ext>
            </a:extLst>
          </p:cNvPr>
          <p:cNvSpPr txBox="1"/>
          <p:nvPr/>
        </p:nvSpPr>
        <p:spPr>
          <a:xfrm>
            <a:off x="3924602" y="2844805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C528F8-840B-FA43-86A0-9A8278C3497F}"/>
              </a:ext>
            </a:extLst>
          </p:cNvPr>
          <p:cNvSpPr txBox="1"/>
          <p:nvPr/>
        </p:nvSpPr>
        <p:spPr>
          <a:xfrm>
            <a:off x="3950250" y="1940793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03BBED-5B8B-6441-879F-14494EB69F46}"/>
              </a:ext>
            </a:extLst>
          </p:cNvPr>
          <p:cNvSpPr txBox="1"/>
          <p:nvPr/>
        </p:nvSpPr>
        <p:spPr>
          <a:xfrm>
            <a:off x="4744124" y="3152466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B30C64-4287-CF44-9F2E-81F3DDABF0B9}"/>
              </a:ext>
            </a:extLst>
          </p:cNvPr>
          <p:cNvSpPr txBox="1"/>
          <p:nvPr/>
        </p:nvSpPr>
        <p:spPr>
          <a:xfrm>
            <a:off x="5180752" y="3157662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D58916-D3C9-5D47-BB15-313136638D0C}"/>
              </a:ext>
            </a:extLst>
          </p:cNvPr>
          <p:cNvSpPr txBox="1"/>
          <p:nvPr/>
        </p:nvSpPr>
        <p:spPr>
          <a:xfrm>
            <a:off x="4263814" y="3157662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7DA3D3-E99A-6144-B8C9-AD73BBE38C13}"/>
              </a:ext>
            </a:extLst>
          </p:cNvPr>
          <p:cNvSpPr txBox="1"/>
          <p:nvPr/>
        </p:nvSpPr>
        <p:spPr>
          <a:xfrm>
            <a:off x="4619405" y="3276029"/>
            <a:ext cx="46038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black"/>
                </a:solidFill>
                <a:latin typeface="Arial"/>
              </a:rPr>
              <a:t>x (</a:t>
            </a:r>
            <a:r>
              <a:rPr lang="en-US" sz="750" dirty="0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750" dirty="0">
                <a:solidFill>
                  <a:prstClr val="black"/>
                </a:solidFill>
                <a:latin typeface="Arial"/>
              </a:rPr>
              <a:t>m)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86472BF-3A27-7C4D-91EE-3FB6D220FC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805" y="1792724"/>
            <a:ext cx="1394975" cy="13949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1876659-6DD2-394A-AE81-F74C25189DCB}"/>
              </a:ext>
            </a:extLst>
          </p:cNvPr>
          <p:cNvSpPr txBox="1"/>
          <p:nvPr/>
        </p:nvSpPr>
        <p:spPr>
          <a:xfrm>
            <a:off x="3209527" y="1788241"/>
            <a:ext cx="6559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M</a:t>
            </a:r>
            <a:r>
              <a:rPr lang="en-US" sz="700" baseline="-25000" dirty="0">
                <a:solidFill>
                  <a:prstClr val="white"/>
                </a:solidFill>
                <a:latin typeface="Arial"/>
              </a:rPr>
              <a:t>0  </a:t>
            </a:r>
            <a:r>
              <a:rPr lang="en-US" sz="700" dirty="0">
                <a:solidFill>
                  <a:prstClr val="white"/>
                </a:solidFill>
                <a:latin typeface="Arial"/>
              </a:rPr>
              <a:t>= 27 µm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181075-0C01-434F-B6A1-8EB903DC40B2}"/>
              </a:ext>
            </a:extLst>
          </p:cNvPr>
          <p:cNvSpPr txBox="1"/>
          <p:nvPr/>
        </p:nvSpPr>
        <p:spPr>
          <a:xfrm>
            <a:off x="2446970" y="1788241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time integrated</a:t>
            </a:r>
          </a:p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pole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16BE300-CC72-E249-8956-075B5760B173}"/>
              </a:ext>
            </a:extLst>
          </p:cNvPr>
          <p:cNvSpPr txBox="1"/>
          <p:nvPr/>
        </p:nvSpPr>
        <p:spPr>
          <a:xfrm>
            <a:off x="2315985" y="2392799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D8A4598-A573-8642-A583-30BBC603F7C2}"/>
              </a:ext>
            </a:extLst>
          </p:cNvPr>
          <p:cNvSpPr txBox="1"/>
          <p:nvPr/>
        </p:nvSpPr>
        <p:spPr>
          <a:xfrm>
            <a:off x="2247057" y="2844805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8F826-21A3-D64B-8BF5-C29B534A63FB}"/>
              </a:ext>
            </a:extLst>
          </p:cNvPr>
          <p:cNvSpPr txBox="1"/>
          <p:nvPr/>
        </p:nvSpPr>
        <p:spPr>
          <a:xfrm>
            <a:off x="2272705" y="1940793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E9766A-733F-F749-B597-6E1A1BC03E4D}"/>
              </a:ext>
            </a:extLst>
          </p:cNvPr>
          <p:cNvSpPr txBox="1"/>
          <p:nvPr/>
        </p:nvSpPr>
        <p:spPr>
          <a:xfrm>
            <a:off x="3053311" y="3157436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4A5B088-5A1F-EB45-960B-9AA8460F5E0F}"/>
              </a:ext>
            </a:extLst>
          </p:cNvPr>
          <p:cNvSpPr txBox="1"/>
          <p:nvPr/>
        </p:nvSpPr>
        <p:spPr>
          <a:xfrm>
            <a:off x="3489940" y="3162631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649B16A-0E09-2546-8D3B-AE42A7B26A2D}"/>
              </a:ext>
            </a:extLst>
          </p:cNvPr>
          <p:cNvSpPr txBox="1"/>
          <p:nvPr/>
        </p:nvSpPr>
        <p:spPr>
          <a:xfrm>
            <a:off x="2573002" y="3162631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7A591A-67FA-1C41-AE22-3DE535160F0B}"/>
              </a:ext>
            </a:extLst>
          </p:cNvPr>
          <p:cNvSpPr txBox="1"/>
          <p:nvPr/>
        </p:nvSpPr>
        <p:spPr>
          <a:xfrm>
            <a:off x="2944179" y="3270834"/>
            <a:ext cx="46038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black"/>
                </a:solidFill>
                <a:latin typeface="Arial"/>
              </a:rPr>
              <a:t>x (</a:t>
            </a:r>
            <a:r>
              <a:rPr lang="en-US" sz="750" dirty="0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750" dirty="0">
                <a:solidFill>
                  <a:prstClr val="black"/>
                </a:solidFill>
                <a:latin typeface="Arial"/>
              </a:rPr>
              <a:t>m)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00CB09C-B8CE-7049-BE54-04642892E2EE}"/>
              </a:ext>
            </a:extLst>
          </p:cNvPr>
          <p:cNvSpPr txBox="1"/>
          <p:nvPr/>
        </p:nvSpPr>
        <p:spPr>
          <a:xfrm>
            <a:off x="1537056" y="3792976"/>
            <a:ext cx="6399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P</a:t>
            </a:r>
            <a:r>
              <a:rPr lang="en-US" sz="700" baseline="-25000" dirty="0">
                <a:solidFill>
                  <a:prstClr val="white"/>
                </a:solidFill>
                <a:latin typeface="Arial"/>
              </a:rPr>
              <a:t>0  </a:t>
            </a:r>
            <a:r>
              <a:rPr lang="en-US" sz="700" dirty="0">
                <a:solidFill>
                  <a:prstClr val="white"/>
                </a:solidFill>
                <a:latin typeface="Arial"/>
              </a:rPr>
              <a:t>= 30 µm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6B4992-6321-BF4E-9744-15667107DF30}"/>
              </a:ext>
            </a:extLst>
          </p:cNvPr>
          <p:cNvSpPr txBox="1"/>
          <p:nvPr/>
        </p:nvSpPr>
        <p:spPr>
          <a:xfrm>
            <a:off x="753218" y="3792976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time integrated</a:t>
            </a:r>
          </a:p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equator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630F73-4C7D-C54B-B532-5734C41EC8FF}"/>
              </a:ext>
            </a:extLst>
          </p:cNvPr>
          <p:cNvSpPr txBox="1"/>
          <p:nvPr/>
        </p:nvSpPr>
        <p:spPr>
          <a:xfrm>
            <a:off x="618967" y="4403439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2912BB0-9161-B448-9330-12DBF87F38AB}"/>
              </a:ext>
            </a:extLst>
          </p:cNvPr>
          <p:cNvSpPr txBox="1"/>
          <p:nvPr/>
        </p:nvSpPr>
        <p:spPr>
          <a:xfrm>
            <a:off x="550039" y="4855446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BCAEDFD-2826-3D4E-A4B9-E6B0E17F053A}"/>
              </a:ext>
            </a:extLst>
          </p:cNvPr>
          <p:cNvSpPr txBox="1"/>
          <p:nvPr/>
        </p:nvSpPr>
        <p:spPr>
          <a:xfrm>
            <a:off x="575687" y="3951433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DFEF993-A397-C444-85DD-AB5431D92DF5}"/>
              </a:ext>
            </a:extLst>
          </p:cNvPr>
          <p:cNvSpPr txBox="1"/>
          <p:nvPr/>
        </p:nvSpPr>
        <p:spPr>
          <a:xfrm>
            <a:off x="1382829" y="5158551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36730C0-B258-124D-BA72-D58E7BA8AAD2}"/>
              </a:ext>
            </a:extLst>
          </p:cNvPr>
          <p:cNvSpPr txBox="1"/>
          <p:nvPr/>
        </p:nvSpPr>
        <p:spPr>
          <a:xfrm>
            <a:off x="1819457" y="5163747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1DA2A3-7DB5-664A-835A-8EE4C7F9560E}"/>
              </a:ext>
            </a:extLst>
          </p:cNvPr>
          <p:cNvSpPr txBox="1"/>
          <p:nvPr/>
        </p:nvSpPr>
        <p:spPr>
          <a:xfrm>
            <a:off x="907942" y="5163747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31EAC3-60A6-6644-B77E-E5DC21D8E652}"/>
              </a:ext>
            </a:extLst>
          </p:cNvPr>
          <p:cNvSpPr txBox="1"/>
          <p:nvPr/>
        </p:nvSpPr>
        <p:spPr>
          <a:xfrm>
            <a:off x="1260707" y="5281474"/>
            <a:ext cx="46038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black"/>
                </a:solidFill>
                <a:latin typeface="Arial"/>
              </a:rPr>
              <a:t>x (</a:t>
            </a:r>
            <a:r>
              <a:rPr lang="en-US" sz="750" dirty="0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750" dirty="0">
                <a:solidFill>
                  <a:prstClr val="black"/>
                </a:solidFill>
                <a:latin typeface="Arial"/>
              </a:rPr>
              <a:t>m)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BC9EC4-C511-5443-AB53-999F0F9E01D1}"/>
              </a:ext>
            </a:extLst>
          </p:cNvPr>
          <p:cNvSpPr txBox="1"/>
          <p:nvPr/>
        </p:nvSpPr>
        <p:spPr>
          <a:xfrm rot="16200000">
            <a:off x="312358" y="4381510"/>
            <a:ext cx="46038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black"/>
                </a:solidFill>
                <a:latin typeface="Arial"/>
              </a:rPr>
              <a:t>y (</a:t>
            </a:r>
            <a:r>
              <a:rPr lang="en-US" sz="750" dirty="0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750" dirty="0">
                <a:solidFill>
                  <a:prstClr val="black"/>
                </a:solidFill>
                <a:latin typeface="Arial"/>
              </a:rPr>
              <a:t>m)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F14024-CBE4-844C-B682-1BC5DDDC9043}"/>
              </a:ext>
            </a:extLst>
          </p:cNvPr>
          <p:cNvSpPr txBox="1"/>
          <p:nvPr/>
        </p:nvSpPr>
        <p:spPr>
          <a:xfrm>
            <a:off x="3217321" y="3793686"/>
            <a:ext cx="6559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M</a:t>
            </a:r>
            <a:r>
              <a:rPr lang="en-US" sz="700" baseline="-25000" dirty="0">
                <a:solidFill>
                  <a:prstClr val="white"/>
                </a:solidFill>
                <a:latin typeface="Arial"/>
              </a:rPr>
              <a:t>0  </a:t>
            </a:r>
            <a:r>
              <a:rPr lang="en-US" sz="700" dirty="0">
                <a:solidFill>
                  <a:prstClr val="white"/>
                </a:solidFill>
                <a:latin typeface="Arial"/>
              </a:rPr>
              <a:t>= 32 µm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C681157-C3D3-384F-B4F1-C0B6DF65581C}"/>
              </a:ext>
            </a:extLst>
          </p:cNvPr>
          <p:cNvSpPr txBox="1"/>
          <p:nvPr/>
        </p:nvSpPr>
        <p:spPr>
          <a:xfrm>
            <a:off x="2436902" y="379368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time integrated</a:t>
            </a:r>
          </a:p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pole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3959459-60CE-0F43-B3C6-96D67ACB3F70}"/>
              </a:ext>
            </a:extLst>
          </p:cNvPr>
          <p:cNvSpPr txBox="1"/>
          <p:nvPr/>
        </p:nvSpPr>
        <p:spPr>
          <a:xfrm>
            <a:off x="2315985" y="4398244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717DCFD-295C-554D-9E61-E6B339283AD1}"/>
              </a:ext>
            </a:extLst>
          </p:cNvPr>
          <p:cNvSpPr txBox="1"/>
          <p:nvPr/>
        </p:nvSpPr>
        <p:spPr>
          <a:xfrm>
            <a:off x="3061104" y="5163295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FB3EECA-28E1-C04E-BF21-B25F9045A629}"/>
              </a:ext>
            </a:extLst>
          </p:cNvPr>
          <p:cNvSpPr txBox="1"/>
          <p:nvPr/>
        </p:nvSpPr>
        <p:spPr>
          <a:xfrm>
            <a:off x="3497732" y="5168490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8B26344-6786-BB4D-8A11-FC5758D9F5E0}"/>
              </a:ext>
            </a:extLst>
          </p:cNvPr>
          <p:cNvSpPr txBox="1"/>
          <p:nvPr/>
        </p:nvSpPr>
        <p:spPr>
          <a:xfrm>
            <a:off x="2580794" y="5168490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A152DCE-78EB-A149-9C2F-BF34D7531CFE}"/>
              </a:ext>
            </a:extLst>
          </p:cNvPr>
          <p:cNvSpPr txBox="1"/>
          <p:nvPr/>
        </p:nvSpPr>
        <p:spPr>
          <a:xfrm>
            <a:off x="2951972" y="5276279"/>
            <a:ext cx="46038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black"/>
                </a:solidFill>
                <a:latin typeface="Arial"/>
              </a:rPr>
              <a:t>x (</a:t>
            </a:r>
            <a:r>
              <a:rPr lang="en-US" sz="750" dirty="0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750" dirty="0">
                <a:solidFill>
                  <a:prstClr val="black"/>
                </a:solidFill>
                <a:latin typeface="Arial"/>
              </a:rPr>
              <a:t>m)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F295601-5B68-7243-BEF2-9E237E3C7171}"/>
              </a:ext>
            </a:extLst>
          </p:cNvPr>
          <p:cNvSpPr txBox="1"/>
          <p:nvPr/>
        </p:nvSpPr>
        <p:spPr>
          <a:xfrm>
            <a:off x="4137332" y="3793012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13-17 MeV</a:t>
            </a:r>
          </a:p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neutrons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F78518E-3E86-234E-BA6B-7C002AFF06F4}"/>
              </a:ext>
            </a:extLst>
          </p:cNvPr>
          <p:cNvSpPr txBox="1"/>
          <p:nvPr/>
        </p:nvSpPr>
        <p:spPr>
          <a:xfrm>
            <a:off x="3993530" y="4398244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ACE51B8-F462-0E41-89E4-E47B4EC7AA1C}"/>
              </a:ext>
            </a:extLst>
          </p:cNvPr>
          <p:cNvSpPr txBox="1"/>
          <p:nvPr/>
        </p:nvSpPr>
        <p:spPr>
          <a:xfrm>
            <a:off x="3924602" y="4850250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B09350A-58DF-0F40-B985-EBEB091C25EE}"/>
              </a:ext>
            </a:extLst>
          </p:cNvPr>
          <p:cNvSpPr txBox="1"/>
          <p:nvPr/>
        </p:nvSpPr>
        <p:spPr>
          <a:xfrm>
            <a:off x="3950250" y="3946238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431174-3BC5-E24C-9DAA-E457B869CA59}"/>
              </a:ext>
            </a:extLst>
          </p:cNvPr>
          <p:cNvSpPr txBox="1"/>
          <p:nvPr/>
        </p:nvSpPr>
        <p:spPr>
          <a:xfrm>
            <a:off x="4741978" y="5162881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FDF3494-65CE-B44E-9BE4-985874BD84EE}"/>
              </a:ext>
            </a:extLst>
          </p:cNvPr>
          <p:cNvSpPr txBox="1"/>
          <p:nvPr/>
        </p:nvSpPr>
        <p:spPr>
          <a:xfrm>
            <a:off x="5178606" y="5168076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4A6D1F-0626-BE4E-958F-E5C985627D64}"/>
              </a:ext>
            </a:extLst>
          </p:cNvPr>
          <p:cNvSpPr txBox="1"/>
          <p:nvPr/>
        </p:nvSpPr>
        <p:spPr>
          <a:xfrm>
            <a:off x="4261668" y="5168076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7CB5666-541F-7A47-AD88-83EC30593ECB}"/>
              </a:ext>
            </a:extLst>
          </p:cNvPr>
          <p:cNvSpPr txBox="1"/>
          <p:nvPr/>
        </p:nvSpPr>
        <p:spPr>
          <a:xfrm>
            <a:off x="4617258" y="5281474"/>
            <a:ext cx="46038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black"/>
                </a:solidFill>
                <a:latin typeface="Arial"/>
              </a:rPr>
              <a:t>x (</a:t>
            </a:r>
            <a:r>
              <a:rPr lang="en-US" sz="750" dirty="0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750" dirty="0">
                <a:solidFill>
                  <a:prstClr val="black"/>
                </a:solidFill>
                <a:latin typeface="Arial"/>
              </a:rPr>
              <a:t>m)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BB84879-6DF5-7945-A505-AE3046D25123}"/>
              </a:ext>
            </a:extLst>
          </p:cNvPr>
          <p:cNvSpPr txBox="1"/>
          <p:nvPr/>
        </p:nvSpPr>
        <p:spPr>
          <a:xfrm>
            <a:off x="2247057" y="4850250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-50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521D4DF-2004-0746-8177-3A0C4BD12C94}"/>
              </a:ext>
            </a:extLst>
          </p:cNvPr>
          <p:cNvSpPr txBox="1"/>
          <p:nvPr/>
        </p:nvSpPr>
        <p:spPr>
          <a:xfrm>
            <a:off x="2272705" y="3946238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  <a:latin typeface="Arial"/>
              </a:rPr>
              <a:t>50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BBC658-A62D-7543-9F6D-AFEE6BB5B179}"/>
              </a:ext>
            </a:extLst>
          </p:cNvPr>
          <p:cNvSpPr txBox="1"/>
          <p:nvPr/>
        </p:nvSpPr>
        <p:spPr>
          <a:xfrm>
            <a:off x="4942281" y="2988789"/>
            <a:ext cx="64793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P. </a:t>
            </a:r>
            <a:r>
              <a:rPr lang="en-US" sz="750" dirty="0" err="1">
                <a:solidFill>
                  <a:prstClr val="white"/>
                </a:solidFill>
                <a:latin typeface="Arial"/>
              </a:rPr>
              <a:t>Volegov</a:t>
            </a:r>
            <a:endParaRPr lang="en-US" sz="7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9603FAB-352C-8A42-92D9-5336279D752B}"/>
              </a:ext>
            </a:extLst>
          </p:cNvPr>
          <p:cNvSpPr txBox="1"/>
          <p:nvPr/>
        </p:nvSpPr>
        <p:spPr>
          <a:xfrm>
            <a:off x="1738976" y="2988789"/>
            <a:ext cx="46839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A. Pak</a:t>
            </a:r>
          </a:p>
        </p:txBody>
      </p:sp>
      <p:sp>
        <p:nvSpPr>
          <p:cNvPr id="110" name="TextBox 29">
            <a:extLst>
              <a:ext uri="{FF2B5EF4-FFF2-40B4-BE49-F238E27FC236}">
                <a16:creationId xmlns:a16="http://schemas.microsoft.com/office/drawing/2014/main" id="{3136DFEA-BF43-D74F-A643-7AC0708411D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80959" y="2110608"/>
            <a:ext cx="461432" cy="3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339" tIns="31169" rIns="62339" bIns="3116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b="1" dirty="0">
                <a:solidFill>
                  <a:prstClr val="white"/>
                </a:solidFill>
              </a:rPr>
              <a:t>fill tube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F153DDA-434C-F34F-A26B-7138A3BB0299}"/>
              </a:ext>
            </a:extLst>
          </p:cNvPr>
          <p:cNvCxnSpPr>
            <a:cxnSpLocks/>
          </p:cNvCxnSpPr>
          <p:nvPr/>
        </p:nvCxnSpPr>
        <p:spPr>
          <a:xfrm>
            <a:off x="836877" y="2479110"/>
            <a:ext cx="289719" cy="0"/>
          </a:xfrm>
          <a:prstGeom prst="straightConnector1">
            <a:avLst/>
          </a:prstGeom>
          <a:ln w="12700" cmpd="sng">
            <a:solidFill>
              <a:schemeClr val="bg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29">
            <a:extLst>
              <a:ext uri="{FF2B5EF4-FFF2-40B4-BE49-F238E27FC236}">
                <a16:creationId xmlns:a16="http://schemas.microsoft.com/office/drawing/2014/main" id="{8F980258-A60D-6D4F-A93E-F5B0F5437E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509581" y="2239154"/>
            <a:ext cx="461432" cy="3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339" tIns="31169" rIns="62339" bIns="3116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b="1" dirty="0">
                <a:solidFill>
                  <a:prstClr val="white"/>
                </a:solidFill>
              </a:rPr>
              <a:t>fill tube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0114198-7833-C547-8F5F-3148DB186E3A}"/>
              </a:ext>
            </a:extLst>
          </p:cNvPr>
          <p:cNvCxnSpPr>
            <a:cxnSpLocks/>
          </p:cNvCxnSpPr>
          <p:nvPr/>
        </p:nvCxnSpPr>
        <p:spPr>
          <a:xfrm flipH="1" flipV="1">
            <a:off x="3521263" y="2599706"/>
            <a:ext cx="281449" cy="62490"/>
          </a:xfrm>
          <a:prstGeom prst="straightConnector1">
            <a:avLst/>
          </a:prstGeom>
          <a:ln w="12700" cmpd="sng">
            <a:solidFill>
              <a:schemeClr val="bg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29">
            <a:extLst>
              <a:ext uri="{FF2B5EF4-FFF2-40B4-BE49-F238E27FC236}">
                <a16:creationId xmlns:a16="http://schemas.microsoft.com/office/drawing/2014/main" id="{A5837FF4-FCFF-E648-9022-094DA4E94F2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39599" y="2127835"/>
            <a:ext cx="461432" cy="3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339" tIns="31169" rIns="62339" bIns="3116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b="1" dirty="0">
                <a:solidFill>
                  <a:prstClr val="white"/>
                </a:solidFill>
              </a:rPr>
              <a:t>fill tube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679169B-B3F9-DE4A-A683-390777D43F34}"/>
              </a:ext>
            </a:extLst>
          </p:cNvPr>
          <p:cNvCxnSpPr>
            <a:cxnSpLocks/>
          </p:cNvCxnSpPr>
          <p:nvPr/>
        </p:nvCxnSpPr>
        <p:spPr>
          <a:xfrm flipH="1">
            <a:off x="5100775" y="2496337"/>
            <a:ext cx="289719" cy="0"/>
          </a:xfrm>
          <a:prstGeom prst="straightConnector1">
            <a:avLst/>
          </a:prstGeom>
          <a:ln w="12700" cmpd="sng">
            <a:solidFill>
              <a:schemeClr val="bg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F0AD624-1BBA-CE46-959A-E4D1AD2868A8}"/>
              </a:ext>
            </a:extLst>
          </p:cNvPr>
          <p:cNvGrpSpPr>
            <a:grpSpLocks noChangeAspect="1"/>
          </p:cNvGrpSpPr>
          <p:nvPr/>
        </p:nvGrpSpPr>
        <p:grpSpPr>
          <a:xfrm>
            <a:off x="5639637" y="3324964"/>
            <a:ext cx="2119404" cy="451865"/>
            <a:chOff x="23300" y="4495800"/>
            <a:chExt cx="4813679" cy="934976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8B2794C6-2B67-7547-81B0-0FC0E5529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172661" y="2513638"/>
              <a:ext cx="193675" cy="4157999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47FAF27-715C-214D-835B-E584CAEFB1EB}"/>
                </a:ext>
              </a:extLst>
            </p:cNvPr>
            <p:cNvSpPr txBox="1"/>
            <p:nvPr/>
          </p:nvSpPr>
          <p:spPr>
            <a:xfrm>
              <a:off x="23300" y="4629163"/>
              <a:ext cx="841754" cy="429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750" dirty="0">
                  <a:solidFill>
                    <a:prstClr val="black"/>
                  </a:solidFill>
                  <a:latin typeface="Arial"/>
                </a:rPr>
                <a:t>0.90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4053C6F-C4E1-774D-831C-94ADB71967F0}"/>
                </a:ext>
              </a:extLst>
            </p:cNvPr>
            <p:cNvSpPr txBox="1"/>
            <p:nvPr/>
          </p:nvSpPr>
          <p:spPr>
            <a:xfrm>
              <a:off x="1013902" y="4629163"/>
              <a:ext cx="841754" cy="429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750" dirty="0">
                  <a:solidFill>
                    <a:prstClr val="black"/>
                  </a:solidFill>
                  <a:latin typeface="Arial"/>
                </a:rPr>
                <a:t>0.95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3C8CF0B-DBC0-4643-89B1-EBB7864E6F1C}"/>
                </a:ext>
              </a:extLst>
            </p:cNvPr>
            <p:cNvSpPr txBox="1"/>
            <p:nvPr/>
          </p:nvSpPr>
          <p:spPr>
            <a:xfrm>
              <a:off x="2001324" y="4629163"/>
              <a:ext cx="841754" cy="429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750" dirty="0">
                  <a:solidFill>
                    <a:prstClr val="black"/>
                  </a:solidFill>
                  <a:latin typeface="Arial"/>
                </a:rPr>
                <a:t>1.00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9EFA451-03C7-0E40-85FB-7BE062528BF1}"/>
                </a:ext>
              </a:extLst>
            </p:cNvPr>
            <p:cNvSpPr txBox="1"/>
            <p:nvPr/>
          </p:nvSpPr>
          <p:spPr>
            <a:xfrm>
              <a:off x="2998277" y="4629163"/>
              <a:ext cx="841754" cy="429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750" dirty="0">
                  <a:solidFill>
                    <a:prstClr val="black"/>
                  </a:solidFill>
                  <a:latin typeface="Arial"/>
                </a:rPr>
                <a:t>1.05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4C2C2DA-CC76-024E-9A47-EE3E01C2A8ED}"/>
                </a:ext>
              </a:extLst>
            </p:cNvPr>
            <p:cNvSpPr txBox="1"/>
            <p:nvPr/>
          </p:nvSpPr>
          <p:spPr>
            <a:xfrm>
              <a:off x="3995225" y="4629163"/>
              <a:ext cx="841754" cy="429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750" dirty="0">
                  <a:solidFill>
                    <a:prstClr val="black"/>
                  </a:solidFill>
                  <a:latin typeface="Arial"/>
                </a:rPr>
                <a:t>1.10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FB95EEC-4D58-ED4C-B377-0518A1D82C31}"/>
                </a:ext>
              </a:extLst>
            </p:cNvPr>
            <p:cNvSpPr txBox="1"/>
            <p:nvPr/>
          </p:nvSpPr>
          <p:spPr>
            <a:xfrm>
              <a:off x="1961925" y="4905386"/>
              <a:ext cx="1238604" cy="525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/>
                </a:rPr>
                <a:t>Y/</a:t>
              </a:r>
              <a:r>
                <a:rPr lang="en-US" sz="1050" dirty="0" err="1">
                  <a:solidFill>
                    <a:prstClr val="black"/>
                  </a:solidFill>
                  <a:latin typeface="Arial"/>
                </a:rPr>
                <a:t>Y</a:t>
              </a:r>
              <a:r>
                <a:rPr lang="en-US" sz="1050" baseline="-25000" dirty="0" err="1">
                  <a:solidFill>
                    <a:prstClr val="black"/>
                  </a:solidFill>
                  <a:latin typeface="Arial"/>
                </a:rPr>
                <a:t>avg</a:t>
              </a:r>
              <a:endParaRPr lang="en-US" sz="1050" baseline="-25000" dirty="0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6EF334B0-BFB9-CD44-B7EC-528E8238D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5459" y="1756179"/>
            <a:ext cx="1954637" cy="153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TextBox 29">
            <a:extLst>
              <a:ext uri="{FF2B5EF4-FFF2-40B4-BE49-F238E27FC236}">
                <a16:creationId xmlns:a16="http://schemas.microsoft.com/office/drawing/2014/main" id="{9A469494-BF68-A54A-8060-B9C5A05D25A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02637" y="4614897"/>
            <a:ext cx="582200" cy="21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339" tIns="31169" rIns="62339" bIns="3116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>
                <a:solidFill>
                  <a:prstClr val="black"/>
                </a:solidFill>
              </a:rPr>
              <a:t>fill tube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FDE991D-2C99-A241-AC41-65B59A48A26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022827" y="4508298"/>
            <a:ext cx="178671" cy="15100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29">
            <a:extLst>
              <a:ext uri="{FF2B5EF4-FFF2-40B4-BE49-F238E27FC236}">
                <a16:creationId xmlns:a16="http://schemas.microsoft.com/office/drawing/2014/main" id="{4B0A51BA-D448-DE4A-80B6-BC038D506A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81362" y="1426117"/>
            <a:ext cx="1117786" cy="5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339" tIns="31169" rIns="62339" bIns="3116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1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>
                <a:solidFill>
                  <a:prstClr val="black"/>
                </a:solidFill>
              </a:rPr>
              <a:t>nuclear activation detectors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134E1B7-C15E-F340-9F60-1F688122810C}"/>
              </a:ext>
            </a:extLst>
          </p:cNvPr>
          <p:cNvSpPr txBox="1"/>
          <p:nvPr/>
        </p:nvSpPr>
        <p:spPr>
          <a:xfrm>
            <a:off x="4938221" y="3807417"/>
            <a:ext cx="639919" cy="200055"/>
          </a:xfrm>
          <a:prstGeom prst="rect">
            <a:avLst/>
          </a:prstGeom>
          <a:solidFill>
            <a:srgbClr val="1A3150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700" dirty="0">
                <a:solidFill>
                  <a:prstClr val="white"/>
                </a:solidFill>
                <a:latin typeface="Arial"/>
              </a:rPr>
              <a:t>P</a:t>
            </a:r>
            <a:r>
              <a:rPr lang="en-US" sz="700" baseline="-25000" dirty="0">
                <a:solidFill>
                  <a:prstClr val="white"/>
                </a:solidFill>
                <a:latin typeface="Arial"/>
              </a:rPr>
              <a:t>0  </a:t>
            </a:r>
            <a:r>
              <a:rPr lang="en-US" sz="700" dirty="0">
                <a:solidFill>
                  <a:prstClr val="white"/>
                </a:solidFill>
                <a:latin typeface="Arial"/>
              </a:rPr>
              <a:t>= 32 µm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7375A15-C51B-0D43-893E-9EBE53CAB027}"/>
              </a:ext>
            </a:extLst>
          </p:cNvPr>
          <p:cNvGrpSpPr>
            <a:grpSpLocks noChangeAspect="1"/>
          </p:cNvGrpSpPr>
          <p:nvPr/>
        </p:nvGrpSpPr>
        <p:grpSpPr>
          <a:xfrm>
            <a:off x="7690104" y="3748244"/>
            <a:ext cx="1664208" cy="1608436"/>
            <a:chOff x="2034037" y="372930"/>
            <a:chExt cx="6238573" cy="6029503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E538AB6C-204C-E84A-BEE5-03B1D64E7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4037" y="372930"/>
              <a:ext cx="5609345" cy="6029503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1708D04-EB73-7940-B76E-24CBE2945FA7}"/>
                </a:ext>
              </a:extLst>
            </p:cNvPr>
            <p:cNvSpPr/>
            <p:nvPr/>
          </p:nvSpPr>
          <p:spPr bwMode="auto">
            <a:xfrm>
              <a:off x="7389341" y="568415"/>
              <a:ext cx="883269" cy="2259227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  <a:defRPr/>
              </a:pPr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D667BB7D-CF1F-B24A-941B-6F23F74B0AB7}"/>
              </a:ext>
            </a:extLst>
          </p:cNvPr>
          <p:cNvSpPr txBox="1"/>
          <p:nvPr/>
        </p:nvSpPr>
        <p:spPr>
          <a:xfrm>
            <a:off x="0" y="6048674"/>
            <a:ext cx="9159122" cy="836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>
            <a:defPPr>
              <a:defRPr lang="en-US"/>
            </a:defPPr>
            <a:lvl1pPr algn="ctr"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0" fontAlgn="auto" latinLnBrk="0" hangingPunct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Coupled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hohlraum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capsule simulations together with analysis of correlations between laser power imbalance and cold fuel distribution and hot spot flows suggest that improvements to laser power balance </a:t>
            </a:r>
          </a:p>
        </p:txBody>
      </p:sp>
    </p:spTree>
    <p:extLst>
      <p:ext uri="{BB962C8B-B14F-4D97-AF65-F5344CB8AC3E}">
        <p14:creationId xmlns:p14="http://schemas.microsoft.com/office/powerpoint/2010/main" val="4636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105" grpId="0"/>
      <p:bldP spid="106" grpId="0"/>
      <p:bldP spid="128" grpId="0"/>
      <p:bldP spid="130" grpId="0"/>
      <p:bldP spid="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3601-AFCB-694C-87B9-65B70EFE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90" y="147978"/>
            <a:ext cx="8605625" cy="1005840"/>
          </a:xfrm>
        </p:spPr>
        <p:txBody>
          <a:bodyPr/>
          <a:lstStyle/>
          <a:p>
            <a:r>
              <a:rPr lang="en-US" sz="2400" dirty="0"/>
              <a:t>Path forward is to work on improving implosions while also exploring scaling to higher energy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778A8-CCE4-0A4B-B2FB-C233CAFE44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57" y="1586612"/>
            <a:ext cx="4473889" cy="434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D8845C-C951-EA4F-B1E7-00DF876CFA37}"/>
              </a:ext>
            </a:extLst>
          </p:cNvPr>
          <p:cNvSpPr txBox="1"/>
          <p:nvPr/>
        </p:nvSpPr>
        <p:spPr>
          <a:xfrm>
            <a:off x="2172626" y="4507576"/>
            <a:ext cx="2402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Increasing velocity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4B1C74-F47D-4549-9476-5BCF990699C9}"/>
              </a:ext>
            </a:extLst>
          </p:cNvPr>
          <p:cNvCxnSpPr/>
          <p:nvPr/>
        </p:nvCxnSpPr>
        <p:spPr>
          <a:xfrm flipV="1">
            <a:off x="2062792" y="4256807"/>
            <a:ext cx="219669" cy="98716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DDA7E7-9131-A641-B1D6-B3896F3A46A1}"/>
              </a:ext>
            </a:extLst>
          </p:cNvPr>
          <p:cNvCxnSpPr/>
          <p:nvPr/>
        </p:nvCxnSpPr>
        <p:spPr>
          <a:xfrm flipV="1">
            <a:off x="2113083" y="3727955"/>
            <a:ext cx="338757" cy="374463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D6CEBD-A590-D04A-BAE1-95D55FC2608A}"/>
              </a:ext>
            </a:extLst>
          </p:cNvPr>
          <p:cNvSpPr txBox="1"/>
          <p:nvPr/>
        </p:nvSpPr>
        <p:spPr>
          <a:xfrm>
            <a:off x="906411" y="3519710"/>
            <a:ext cx="1385997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Increasing size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B0C4E-83D6-3447-8CD9-BC74001DED60}"/>
              </a:ext>
            </a:extLst>
          </p:cNvPr>
          <p:cNvSpPr txBox="1"/>
          <p:nvPr/>
        </p:nvSpPr>
        <p:spPr>
          <a:xfrm>
            <a:off x="1448982" y="1157090"/>
            <a:ext cx="3483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Data from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HDC implosions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C972E7-F218-C34D-A5B4-82888CBC871F}"/>
              </a:ext>
            </a:extLst>
          </p:cNvPr>
          <p:cNvCxnSpPr/>
          <p:nvPr/>
        </p:nvCxnSpPr>
        <p:spPr>
          <a:xfrm flipV="1">
            <a:off x="2555162" y="1845911"/>
            <a:ext cx="28323" cy="1686487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C0DBAF-FC00-6E42-8DA4-9C5249F987DC}"/>
              </a:ext>
            </a:extLst>
          </p:cNvPr>
          <p:cNvSpPr txBox="1"/>
          <p:nvPr/>
        </p:nvSpPr>
        <p:spPr>
          <a:xfrm>
            <a:off x="2062792" y="1531789"/>
            <a:ext cx="127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Quality”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D85715-EDE6-2944-9AC9-7108EFF0BDEE}"/>
              </a:ext>
            </a:extLst>
          </p:cNvPr>
          <p:cNvCxnSpPr/>
          <p:nvPr/>
        </p:nvCxnSpPr>
        <p:spPr>
          <a:xfrm flipV="1">
            <a:off x="2697218" y="2554553"/>
            <a:ext cx="1862589" cy="11734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7C9D3B3-47CB-1247-BAD6-BD99D52060F3}"/>
              </a:ext>
            </a:extLst>
          </p:cNvPr>
          <p:cNvSpPr txBox="1"/>
          <p:nvPr/>
        </p:nvSpPr>
        <p:spPr>
          <a:xfrm>
            <a:off x="3414270" y="3300232"/>
            <a:ext cx="10503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Energy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(Bigger)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ABCA9-79A4-734E-A0EE-11D5DE5BF600}"/>
              </a:ext>
            </a:extLst>
          </p:cNvPr>
          <p:cNvSpPr txBox="1"/>
          <p:nvPr/>
        </p:nvSpPr>
        <p:spPr>
          <a:xfrm>
            <a:off x="1376992" y="1860645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(faster, rounder, denser, cleaner)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761EED3-512E-954D-859A-BEFF03E233E4}"/>
              </a:ext>
            </a:extLst>
          </p:cNvPr>
          <p:cNvSpPr txBox="1">
            <a:spLocks/>
          </p:cNvSpPr>
          <p:nvPr/>
        </p:nvSpPr>
        <p:spPr>
          <a:xfrm>
            <a:off x="5167596" y="985489"/>
            <a:ext cx="3786553" cy="4311530"/>
          </a:xfrm>
          <a:prstGeom prst="rect">
            <a:avLst/>
          </a:prstGeom>
        </p:spPr>
        <p:txBody>
          <a:bodyPr vert="horz" wrap="square" lIns="54864" tIns="91440" rtlCol="0">
            <a:noAutofit/>
          </a:bodyPr>
          <a:lstStyle>
            <a:lvl1pPr marL="400050" indent="-280988" algn="l" rtl="0" eaLnBrk="1" latinLnBrk="0" hangingPunct="1">
              <a:spcBef>
                <a:spcPts val="12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28650" indent="-215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027113" indent="-342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2000" kern="120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</a:pPr>
            <a:r>
              <a:rPr lang="en-US" sz="1800" dirty="0"/>
              <a:t>Scientific understanding leading to quality improvements:</a:t>
            </a:r>
          </a:p>
          <a:p>
            <a:pPr marL="804862" lvl="1" indent="-457200">
              <a:buSzPct val="110000"/>
            </a:pPr>
            <a:r>
              <a:rPr lang="en-US" sz="1800" dirty="0"/>
              <a:t>Improved symmetry including laser power balance</a:t>
            </a:r>
          </a:p>
          <a:p>
            <a:pPr marL="804862" lvl="1" indent="-457200">
              <a:buSzPct val="110000"/>
            </a:pPr>
            <a:r>
              <a:rPr lang="en-US" sz="1800" dirty="0"/>
              <a:t>Higher coupling efficiency capsules (~10</a:t>
            </a:r>
            <a:r>
              <a:rPr lang="en-US" sz="1800" dirty="0">
                <a:sym typeface="Wingdings" pitchFamily="2" charset="2"/>
              </a:rPr>
              <a:t>% -&gt; ~15+%)</a:t>
            </a:r>
            <a:endParaRPr lang="en-US" sz="1800" dirty="0"/>
          </a:p>
          <a:p>
            <a:pPr marL="804862" lvl="1" indent="-457200">
              <a:buSzPct val="110000"/>
            </a:pPr>
            <a:r>
              <a:rPr lang="en-US" sz="1800" dirty="0"/>
              <a:t>Reduced engineering features (fill tubes, tent)</a:t>
            </a:r>
          </a:p>
          <a:p>
            <a:pPr marL="804862" lvl="1" indent="-457200">
              <a:buSzPct val="110000"/>
            </a:pPr>
            <a:r>
              <a:rPr lang="en-US" sz="1800" dirty="0"/>
              <a:t>Improved capsule fabrication</a:t>
            </a:r>
          </a:p>
          <a:p>
            <a:pPr marL="576262" indent="-457200">
              <a:buSzPct val="110000"/>
            </a:pPr>
            <a:r>
              <a:rPr lang="en-US" sz="1800" dirty="0"/>
              <a:t>Scaling</a:t>
            </a:r>
          </a:p>
          <a:p>
            <a:pPr marL="804862" lvl="1" indent="-457200">
              <a:buSzPct val="110000"/>
            </a:pPr>
            <a:r>
              <a:rPr lang="en-US" sz="1800" dirty="0"/>
              <a:t>Higher laser power and energy</a:t>
            </a:r>
          </a:p>
          <a:p>
            <a:pPr marL="804862" lvl="1" indent="-457200">
              <a:buSzPct val="110000"/>
            </a:pPr>
            <a:r>
              <a:rPr lang="en-US" sz="1800" dirty="0"/>
              <a:t>Alternate designs</a:t>
            </a:r>
          </a:p>
          <a:p>
            <a:pPr marL="804862" lvl="1" indent="-457200">
              <a:buSzPct val="110000"/>
            </a:pPr>
            <a:endParaRPr lang="en-US" sz="1800" dirty="0"/>
          </a:p>
          <a:p>
            <a:pPr marL="804862" lvl="1" indent="-457200">
              <a:buSzPct val="110000"/>
            </a:pPr>
            <a:endParaRPr lang="en-US" sz="1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82EB58-CD5C-7D4B-9AFB-60B7F31A31C2}"/>
              </a:ext>
            </a:extLst>
          </p:cNvPr>
          <p:cNvSpPr txBox="1"/>
          <p:nvPr/>
        </p:nvSpPr>
        <p:spPr>
          <a:xfrm>
            <a:off x="0" y="6010012"/>
            <a:ext cx="9143999" cy="4114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0">
            <a:noAutofit/>
          </a:bodyPr>
          <a:lstStyle>
            <a:defPPr>
              <a:defRPr lang="en-US"/>
            </a:defPPr>
            <a:lvl1pPr marL="0" marR="0" lv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NNSA is planning an ignition assessment in 2020 </a:t>
            </a:r>
          </a:p>
        </p:txBody>
      </p:sp>
    </p:spTree>
    <p:extLst>
      <p:ext uri="{BB962C8B-B14F-4D97-AF65-F5344CB8AC3E}">
        <p14:creationId xmlns:p14="http://schemas.microsoft.com/office/powerpoint/2010/main" val="338288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2">
            <a:extLst>
              <a:ext uri="{FF2B5EF4-FFF2-40B4-BE49-F238E27FC236}">
                <a16:creationId xmlns:a16="http://schemas.microsoft.com/office/drawing/2014/main" id="{97103623-70CE-4B9B-8713-5CB72A33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011237"/>
          </a:xfrm>
        </p:spPr>
        <p:txBody>
          <a:bodyPr/>
          <a:lstStyle/>
          <a:p>
            <a:r>
              <a:rPr lang="en-US" dirty="0"/>
              <a:t>NIF is capable of operating at higher powers and energies with modest modifications to the laser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00371FF-70D3-4BA2-B544-F6069EB8E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" t="3621" r="1787" b="610"/>
          <a:stretch/>
        </p:blipFill>
        <p:spPr>
          <a:xfrm>
            <a:off x="707816" y="1345173"/>
            <a:ext cx="7356900" cy="50932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D7EFCA-C93E-40C2-9C71-6557C83B75AC}"/>
              </a:ext>
            </a:extLst>
          </p:cNvPr>
          <p:cNvSpPr/>
          <p:nvPr/>
        </p:nvSpPr>
        <p:spPr bwMode="auto">
          <a:xfrm>
            <a:off x="1793872" y="985174"/>
            <a:ext cx="6144768" cy="5156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8E72F3-6C2A-4A22-AB2B-3790903F3E18}"/>
              </a:ext>
            </a:extLst>
          </p:cNvPr>
          <p:cNvSpPr txBox="1"/>
          <p:nvPr/>
        </p:nvSpPr>
        <p:spPr>
          <a:xfrm>
            <a:off x="1915887" y="1076473"/>
            <a:ext cx="592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upper estimate for NIF “Medium” Blue Capability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3EE2C5-EFB8-4461-BAF1-70B937317830}"/>
              </a:ext>
            </a:extLst>
          </p:cNvPr>
          <p:cNvSpPr/>
          <p:nvPr/>
        </p:nvSpPr>
        <p:spPr bwMode="auto">
          <a:xfrm>
            <a:off x="6557827" y="5062402"/>
            <a:ext cx="64008" cy="64008"/>
          </a:xfrm>
          <a:prstGeom prst="ellipse">
            <a:avLst/>
          </a:prstGeom>
          <a:solidFill>
            <a:srgbClr val="96A8D9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6BB701-FC9B-4D9D-8CF8-EC6021477C59}"/>
              </a:ext>
            </a:extLst>
          </p:cNvPr>
          <p:cNvSpPr txBox="1"/>
          <p:nvPr/>
        </p:nvSpPr>
        <p:spPr>
          <a:xfrm>
            <a:off x="5518566" y="4921929"/>
            <a:ext cx="685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NIF shots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59DFA-ABAA-4E47-BC74-010E81764A9F}"/>
              </a:ext>
            </a:extLst>
          </p:cNvPr>
          <p:cNvSpPr txBox="1"/>
          <p:nvPr/>
        </p:nvSpPr>
        <p:spPr>
          <a:xfrm>
            <a:off x="5263274" y="4567948"/>
            <a:ext cx="90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Hydro-scaled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1104D8-21B3-4EFD-9CE8-E593261BA144}"/>
              </a:ext>
            </a:extLst>
          </p:cNvPr>
          <p:cNvSpPr/>
          <p:nvPr/>
        </p:nvSpPr>
        <p:spPr bwMode="auto">
          <a:xfrm>
            <a:off x="6557827" y="4583513"/>
            <a:ext cx="64008" cy="61546"/>
          </a:xfrm>
          <a:prstGeom prst="rect">
            <a:avLst/>
          </a:prstGeom>
          <a:solidFill>
            <a:srgbClr val="FF8B8B"/>
          </a:solidFill>
          <a:ln>
            <a:solidFill>
              <a:srgbClr val="FF0000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C672D-B69F-47B1-A5C9-360239CF1828}"/>
              </a:ext>
            </a:extLst>
          </p:cNvPr>
          <p:cNvSpPr/>
          <p:nvPr/>
        </p:nvSpPr>
        <p:spPr bwMode="auto">
          <a:xfrm>
            <a:off x="6557827" y="4788665"/>
            <a:ext cx="64008" cy="61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233CFE-82C4-47E8-98C1-6389271FBC5D}"/>
              </a:ext>
            </a:extLst>
          </p:cNvPr>
          <p:cNvSpPr txBox="1"/>
          <p:nvPr/>
        </p:nvSpPr>
        <p:spPr>
          <a:xfrm>
            <a:off x="6641587" y="4491003"/>
            <a:ext cx="978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Inner cone (FNE)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Outer cone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D037A2F2-5449-4690-A835-28051918D18D}"/>
              </a:ext>
            </a:extLst>
          </p:cNvPr>
          <p:cNvSpPr/>
          <p:nvPr/>
        </p:nvSpPr>
        <p:spPr>
          <a:xfrm>
            <a:off x="6432156" y="4538957"/>
            <a:ext cx="36508" cy="365760"/>
          </a:xfrm>
          <a:prstGeom prst="lef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FE1F14-C41D-40EF-B396-F6A3A467C57D}"/>
              </a:ext>
            </a:extLst>
          </p:cNvPr>
          <p:cNvSpPr txBox="1"/>
          <p:nvPr/>
        </p:nvSpPr>
        <p:spPr>
          <a:xfrm rot="20675060">
            <a:off x="6948428" y="2791717"/>
            <a:ext cx="798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CH High Foot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8A2C7C-6E38-4582-9095-C11CE86D0A22}"/>
              </a:ext>
            </a:extLst>
          </p:cNvPr>
          <p:cNvSpPr txBox="1"/>
          <p:nvPr/>
        </p:nvSpPr>
        <p:spPr>
          <a:xfrm rot="20252054">
            <a:off x="7337624" y="1582657"/>
            <a:ext cx="365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HDC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B4B52-D2F4-4BE5-85A0-607D8F2BBB06}"/>
              </a:ext>
            </a:extLst>
          </p:cNvPr>
          <p:cNvSpPr txBox="1"/>
          <p:nvPr/>
        </p:nvSpPr>
        <p:spPr>
          <a:xfrm>
            <a:off x="2488052" y="2207684"/>
            <a:ext cx="3049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Performance Quad Configuration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9620CC-C74F-4D0A-8534-E2A0AFF1B16D}"/>
              </a:ext>
            </a:extLst>
          </p:cNvPr>
          <p:cNvSpPr txBox="1"/>
          <p:nvPr/>
        </p:nvSpPr>
        <p:spPr>
          <a:xfrm>
            <a:off x="3961430" y="1628294"/>
            <a:ext cx="296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Improved Power Configuration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23E52E-F43E-445A-8527-9FE797422F42}"/>
              </a:ext>
            </a:extLst>
          </p:cNvPr>
          <p:cNvCxnSpPr>
            <a:cxnSpLocks/>
          </p:cNvCxnSpPr>
          <p:nvPr/>
        </p:nvCxnSpPr>
        <p:spPr>
          <a:xfrm flipV="1">
            <a:off x="6042500" y="1881299"/>
            <a:ext cx="1008962" cy="50130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C7095D8-E1DD-4ABC-9DC8-6AF308A8BCE5}"/>
              </a:ext>
            </a:extLst>
          </p:cNvPr>
          <p:cNvCxnSpPr/>
          <p:nvPr/>
        </p:nvCxnSpPr>
        <p:spPr>
          <a:xfrm>
            <a:off x="5559741" y="2378649"/>
            <a:ext cx="358373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A09CE7E-5635-4245-B235-A9A4AFCD530D}"/>
              </a:ext>
            </a:extLst>
          </p:cNvPr>
          <p:cNvSpPr/>
          <p:nvPr/>
        </p:nvSpPr>
        <p:spPr bwMode="auto">
          <a:xfrm>
            <a:off x="6019800" y="2154382"/>
            <a:ext cx="1898073" cy="526473"/>
          </a:xfrm>
          <a:custGeom>
            <a:avLst/>
            <a:gdLst>
              <a:gd name="connsiteX0" fmla="*/ 533400 w 1898073"/>
              <a:gd name="connsiteY0" fmla="*/ 0 h 526473"/>
              <a:gd name="connsiteX1" fmla="*/ 0 w 1898073"/>
              <a:gd name="connsiteY1" fmla="*/ 263236 h 526473"/>
              <a:gd name="connsiteX2" fmla="*/ 187036 w 1898073"/>
              <a:gd name="connsiteY2" fmla="*/ 263236 h 526473"/>
              <a:gd name="connsiteX3" fmla="*/ 304800 w 1898073"/>
              <a:gd name="connsiteY3" fmla="*/ 270163 h 526473"/>
              <a:gd name="connsiteX4" fmla="*/ 464127 w 1898073"/>
              <a:gd name="connsiteY4" fmla="*/ 277091 h 526473"/>
              <a:gd name="connsiteX5" fmla="*/ 630382 w 1898073"/>
              <a:gd name="connsiteY5" fmla="*/ 304800 h 526473"/>
              <a:gd name="connsiteX6" fmla="*/ 852055 w 1898073"/>
              <a:gd name="connsiteY6" fmla="*/ 339436 h 526473"/>
              <a:gd name="connsiteX7" fmla="*/ 1073727 w 1898073"/>
              <a:gd name="connsiteY7" fmla="*/ 394854 h 526473"/>
              <a:gd name="connsiteX8" fmla="*/ 1316182 w 1898073"/>
              <a:gd name="connsiteY8" fmla="*/ 457200 h 526473"/>
              <a:gd name="connsiteX9" fmla="*/ 1510145 w 1898073"/>
              <a:gd name="connsiteY9" fmla="*/ 526473 h 526473"/>
              <a:gd name="connsiteX10" fmla="*/ 1898073 w 1898073"/>
              <a:gd name="connsiteY10" fmla="*/ 394854 h 526473"/>
              <a:gd name="connsiteX11" fmla="*/ 1794164 w 1898073"/>
              <a:gd name="connsiteY11" fmla="*/ 339436 h 526473"/>
              <a:gd name="connsiteX12" fmla="*/ 1634836 w 1898073"/>
              <a:gd name="connsiteY12" fmla="*/ 270163 h 526473"/>
              <a:gd name="connsiteX13" fmla="*/ 1475509 w 1898073"/>
              <a:gd name="connsiteY13" fmla="*/ 200891 h 526473"/>
              <a:gd name="connsiteX14" fmla="*/ 1316182 w 1898073"/>
              <a:gd name="connsiteY14" fmla="*/ 145473 h 526473"/>
              <a:gd name="connsiteX15" fmla="*/ 1156855 w 1898073"/>
              <a:gd name="connsiteY15" fmla="*/ 96982 h 526473"/>
              <a:gd name="connsiteX16" fmla="*/ 1032164 w 1898073"/>
              <a:gd name="connsiteY16" fmla="*/ 62345 h 526473"/>
              <a:gd name="connsiteX17" fmla="*/ 838200 w 1898073"/>
              <a:gd name="connsiteY17" fmla="*/ 34636 h 526473"/>
              <a:gd name="connsiteX18" fmla="*/ 699655 w 1898073"/>
              <a:gd name="connsiteY18" fmla="*/ 13854 h 526473"/>
              <a:gd name="connsiteX19" fmla="*/ 533400 w 1898073"/>
              <a:gd name="connsiteY19" fmla="*/ 0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98073" h="526473">
                <a:moveTo>
                  <a:pt x="533400" y="0"/>
                </a:moveTo>
                <a:lnTo>
                  <a:pt x="0" y="263236"/>
                </a:lnTo>
                <a:lnTo>
                  <a:pt x="187036" y="263236"/>
                </a:lnTo>
                <a:lnTo>
                  <a:pt x="304800" y="270163"/>
                </a:lnTo>
                <a:lnTo>
                  <a:pt x="464127" y="277091"/>
                </a:lnTo>
                <a:lnTo>
                  <a:pt x="630382" y="304800"/>
                </a:lnTo>
                <a:lnTo>
                  <a:pt x="852055" y="339436"/>
                </a:lnTo>
                <a:lnTo>
                  <a:pt x="1073727" y="394854"/>
                </a:lnTo>
                <a:lnTo>
                  <a:pt x="1316182" y="457200"/>
                </a:lnTo>
                <a:lnTo>
                  <a:pt x="1510145" y="526473"/>
                </a:lnTo>
                <a:lnTo>
                  <a:pt x="1898073" y="394854"/>
                </a:lnTo>
                <a:lnTo>
                  <a:pt x="1794164" y="339436"/>
                </a:lnTo>
                <a:lnTo>
                  <a:pt x="1634836" y="270163"/>
                </a:lnTo>
                <a:lnTo>
                  <a:pt x="1475509" y="200891"/>
                </a:lnTo>
                <a:lnTo>
                  <a:pt x="1316182" y="145473"/>
                </a:lnTo>
                <a:lnTo>
                  <a:pt x="1156855" y="96982"/>
                </a:lnTo>
                <a:lnTo>
                  <a:pt x="1032164" y="62345"/>
                </a:lnTo>
                <a:lnTo>
                  <a:pt x="838200" y="34636"/>
                </a:lnTo>
                <a:lnTo>
                  <a:pt x="699655" y="13854"/>
                </a:lnTo>
                <a:lnTo>
                  <a:pt x="5334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06675ABF-D5B2-C745-BC93-AA0EF1292374}"/>
              </a:ext>
            </a:extLst>
          </p:cNvPr>
          <p:cNvSpPr/>
          <p:nvPr/>
        </p:nvSpPr>
        <p:spPr bwMode="auto">
          <a:xfrm>
            <a:off x="5918114" y="2922783"/>
            <a:ext cx="395078" cy="352699"/>
          </a:xfrm>
          <a:prstGeom prst="star5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758B3-FB95-8343-A826-0E76ADC8DB22}"/>
              </a:ext>
            </a:extLst>
          </p:cNvPr>
          <p:cNvSpPr txBox="1"/>
          <p:nvPr/>
        </p:nvSpPr>
        <p:spPr>
          <a:xfrm>
            <a:off x="5537723" y="3278576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2018 </a:t>
            </a:r>
          </a:p>
          <a:p>
            <a:pPr algn="ctr"/>
            <a:r>
              <a:rPr lang="en-US" sz="1200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53422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5495"/>
            <a:ext cx="8496213" cy="765082"/>
          </a:xfrm>
        </p:spPr>
        <p:txBody>
          <a:bodyPr/>
          <a:lstStyle/>
          <a:p>
            <a:r>
              <a:rPr lang="en-US"/>
              <a:t>France’s Laser </a:t>
            </a:r>
            <a:r>
              <a:rPr lang="en-US" dirty="0" err="1"/>
              <a:t>Megajoule</a:t>
            </a:r>
            <a:r>
              <a:rPr lang="en-US" dirty="0"/>
              <a:t> has performed its first experiments and will be ramping up the number of beams over the next few years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21" y="1489237"/>
            <a:ext cx="6020602" cy="418716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DEF10A-57D5-4FB7-AD98-E41B8FA1B622}"/>
              </a:ext>
            </a:extLst>
          </p:cNvPr>
          <p:cNvSpPr/>
          <p:nvPr/>
        </p:nvSpPr>
        <p:spPr>
          <a:xfrm>
            <a:off x="5973288" y="1107013"/>
            <a:ext cx="2980125" cy="4587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marR="0" lvl="0" indent="-169863" algn="l" defTabSz="457200" rtl="0" eaLnBrk="1" fontAlgn="auto" latinLnBrk="0" hangingPunct="1">
              <a:lnSpc>
                <a:spcPts val="1920"/>
              </a:lnSpc>
              <a:spcBef>
                <a:spcPts val="300"/>
              </a:spcBef>
              <a:spcAft>
                <a:spcPts val="0"/>
              </a:spcAft>
              <a:buClr>
                <a:srgbClr val="214A8F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863" marR="0" lvl="0" indent="-169863" algn="l" defTabSz="457200" rtl="0" eaLnBrk="1" fontAlgn="auto" latinLnBrk="0" hangingPunct="1">
              <a:lnSpc>
                <a:spcPts val="1920"/>
              </a:lnSpc>
              <a:spcBef>
                <a:spcPts val="300"/>
              </a:spcBef>
              <a:spcAft>
                <a:spcPts val="0"/>
              </a:spcAft>
              <a:buClr>
                <a:srgbClr val="214A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 user experiments have been performed</a:t>
            </a:r>
          </a:p>
          <a:p>
            <a:pPr marL="169863" marR="0" lvl="0" indent="-169863" algn="l" defTabSz="457200" rtl="0" eaLnBrk="1" fontAlgn="auto" latinLnBrk="0" hangingPunct="1">
              <a:lnSpc>
                <a:spcPts val="1920"/>
              </a:lnSpc>
              <a:spcBef>
                <a:spcPts val="300"/>
              </a:spcBef>
              <a:spcAft>
                <a:spcPts val="0"/>
              </a:spcAft>
              <a:buClr>
                <a:srgbClr val="214A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 has 40 beams coming on line in 2019 eventually 176</a:t>
            </a:r>
          </a:p>
          <a:p>
            <a:pPr marL="169863" marR="0" lvl="0" indent="-169863" algn="l" defTabSz="457200" rtl="0" eaLnBrk="1" fontAlgn="auto" latinLnBrk="0" hangingPunct="1">
              <a:lnSpc>
                <a:spcPts val="1920"/>
              </a:lnSpc>
              <a:spcBef>
                <a:spcPts val="300"/>
              </a:spcBef>
              <a:spcAft>
                <a:spcPts val="0"/>
              </a:spcAft>
              <a:buClr>
                <a:srgbClr val="214A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CEA-NNSA agreement has been renewed and there is increasing outreach and coordination</a:t>
            </a:r>
          </a:p>
          <a:p>
            <a:pPr marL="627063" marR="0" lvl="1" indent="-169863" algn="l" defTabSz="457200" rtl="0" eaLnBrk="1" fontAlgn="auto" latinLnBrk="0" hangingPunct="1">
              <a:lnSpc>
                <a:spcPts val="1920"/>
              </a:lnSpc>
              <a:spcBef>
                <a:spcPts val="300"/>
              </a:spcBef>
              <a:spcAft>
                <a:spcPts val="0"/>
              </a:spcAft>
              <a:buClr>
                <a:srgbClr val="214A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Optics</a:t>
            </a:r>
          </a:p>
          <a:p>
            <a:pPr marL="627063" marR="0" lvl="1" indent="-169863" algn="l" defTabSz="457200" rtl="0" eaLnBrk="1" fontAlgn="auto" latinLnBrk="0" hangingPunct="1">
              <a:lnSpc>
                <a:spcPts val="1920"/>
              </a:lnSpc>
              <a:spcBef>
                <a:spcPts val="300"/>
              </a:spcBef>
              <a:spcAft>
                <a:spcPts val="0"/>
              </a:spcAft>
              <a:buClr>
                <a:srgbClr val="214A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Laser modeling</a:t>
            </a:r>
          </a:p>
          <a:p>
            <a:pPr marL="627063" marR="0" lvl="1" indent="-169863" algn="l" defTabSz="457200" rtl="0" eaLnBrk="1" fontAlgn="auto" latinLnBrk="0" hangingPunct="1">
              <a:lnSpc>
                <a:spcPts val="1920"/>
              </a:lnSpc>
              <a:spcBef>
                <a:spcPts val="300"/>
              </a:spcBef>
              <a:spcAft>
                <a:spcPts val="0"/>
              </a:spcAft>
              <a:buClr>
                <a:srgbClr val="214A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Diagnostics</a:t>
            </a:r>
          </a:p>
          <a:p>
            <a:pPr marL="627063" marR="0" lvl="1" indent="-169863" algn="l" defTabSz="457200" rtl="0" eaLnBrk="1" fontAlgn="auto" latinLnBrk="0" hangingPunct="1">
              <a:lnSpc>
                <a:spcPts val="1920"/>
              </a:lnSpc>
              <a:spcBef>
                <a:spcPts val="300"/>
              </a:spcBef>
              <a:spcAft>
                <a:spcPts val="0"/>
              </a:spcAft>
              <a:buClr>
                <a:srgbClr val="214A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Infrastructure</a:t>
            </a:r>
          </a:p>
          <a:p>
            <a:pPr marL="627063" marR="0" lvl="1" indent="-169863" algn="l" defTabSz="457200" rtl="0" eaLnBrk="1" fontAlgn="auto" latinLnBrk="0" hangingPunct="1">
              <a:lnSpc>
                <a:spcPts val="1920"/>
              </a:lnSpc>
              <a:spcBef>
                <a:spcPts val="300"/>
              </a:spcBef>
              <a:spcAft>
                <a:spcPts val="0"/>
              </a:spcAft>
              <a:buClr>
                <a:srgbClr val="214A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Operations</a:t>
            </a:r>
            <a:endParaRPr lang="en-US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27063" marR="0" lvl="1" indent="-169863" algn="l" defTabSz="457200" rtl="0" eaLnBrk="1" fontAlgn="auto" latinLnBrk="0" hangingPunct="1">
              <a:lnSpc>
                <a:spcPts val="1920"/>
              </a:lnSpc>
              <a:spcBef>
                <a:spcPts val="300"/>
              </a:spcBef>
              <a:spcAft>
                <a:spcPts val="0"/>
              </a:spcAft>
              <a:buClr>
                <a:srgbClr val="214A8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Targets</a:t>
            </a:r>
          </a:p>
        </p:txBody>
      </p:sp>
    </p:spTree>
    <p:extLst>
      <p:ext uri="{BB962C8B-B14F-4D97-AF65-F5344CB8AC3E}">
        <p14:creationId xmlns:p14="http://schemas.microsoft.com/office/powerpoint/2010/main" val="26534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72"/>
    </mc:Choice>
    <mc:Fallback xmlns="">
      <p:transition spd="slow" advTm="13367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Russia and China are investing significantly in the area of lasers for high energy density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6519" y="2212509"/>
            <a:ext cx="3982159" cy="1773262"/>
            <a:chOff x="255270" y="1360169"/>
            <a:chExt cx="4016823" cy="2407920"/>
          </a:xfrm>
        </p:grpSpPr>
        <p:sp>
          <p:nvSpPr>
            <p:cNvPr id="4" name="object 6"/>
            <p:cNvSpPr/>
            <p:nvPr/>
          </p:nvSpPr>
          <p:spPr>
            <a:xfrm>
              <a:off x="311217" y="1360169"/>
              <a:ext cx="3960876" cy="2382012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object 7"/>
            <p:cNvSpPr/>
            <p:nvPr/>
          </p:nvSpPr>
          <p:spPr>
            <a:xfrm>
              <a:off x="255270" y="1360169"/>
              <a:ext cx="3987165" cy="2407920"/>
            </a:xfrm>
            <a:custGeom>
              <a:avLst/>
              <a:gdLst/>
              <a:ahLst/>
              <a:cxnLst/>
              <a:rect l="l" t="t" r="r" b="b"/>
              <a:pathLst>
                <a:path w="3987165" h="2407920">
                  <a:moveTo>
                    <a:pt x="0" y="2407919"/>
                  </a:moveTo>
                  <a:lnTo>
                    <a:pt x="3986784" y="2407919"/>
                  </a:lnTo>
                  <a:lnTo>
                    <a:pt x="3986784" y="0"/>
                  </a:lnTo>
                  <a:lnTo>
                    <a:pt x="0" y="0"/>
                  </a:lnTo>
                  <a:lnTo>
                    <a:pt x="0" y="2407919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object 8"/>
          <p:cNvSpPr/>
          <p:nvPr/>
        </p:nvSpPr>
        <p:spPr>
          <a:xfrm>
            <a:off x="125724" y="4092646"/>
            <a:ext cx="3960876" cy="243382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112770" y="4008442"/>
            <a:ext cx="3987165" cy="2459990"/>
          </a:xfrm>
          <a:custGeom>
            <a:avLst/>
            <a:gdLst/>
            <a:ahLst/>
            <a:cxnLst/>
            <a:rect l="l" t="t" r="r" b="b"/>
            <a:pathLst>
              <a:path w="3987165" h="2459990">
                <a:moveTo>
                  <a:pt x="0" y="2459735"/>
                </a:moveTo>
                <a:lnTo>
                  <a:pt x="3986784" y="2459735"/>
                </a:lnTo>
                <a:lnTo>
                  <a:pt x="3986784" y="0"/>
                </a:lnTo>
                <a:lnTo>
                  <a:pt x="0" y="0"/>
                </a:lnTo>
                <a:lnTo>
                  <a:pt x="0" y="2459735"/>
                </a:lnTo>
                <a:close/>
              </a:path>
            </a:pathLst>
          </a:custGeom>
          <a:ln w="25907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888" y="2212509"/>
            <a:ext cx="4269439" cy="31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9072" y="4694100"/>
            <a:ext cx="2055931" cy="165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 descr="QD0_687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198" y="4783245"/>
            <a:ext cx="2393032" cy="156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object 9"/>
          <p:cNvSpPr txBox="1"/>
          <p:nvPr/>
        </p:nvSpPr>
        <p:spPr>
          <a:xfrm>
            <a:off x="4284564" y="1325753"/>
            <a:ext cx="4515052" cy="98488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265" algn="l"/>
              </a:tabLst>
              <a:defRPr/>
            </a:pPr>
            <a:r>
              <a:rPr kumimoji="0" lang="en-US" sz="1600" b="1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Shenguang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III (180 kJ) is now operating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342265" algn="l"/>
              </a:tabLst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48  beams arranged in polar configuration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342265" algn="l"/>
              </a:tabLst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80 diagnostics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342265" algn="l"/>
              </a:tabLst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World’s second most energetic laser</a:t>
            </a:r>
          </a:p>
        </p:txBody>
      </p:sp>
      <p:sp>
        <p:nvSpPr>
          <p:cNvPr id="15" name="object 14"/>
          <p:cNvSpPr txBox="1"/>
          <p:nvPr/>
        </p:nvSpPr>
        <p:spPr>
          <a:xfrm>
            <a:off x="37024" y="1327929"/>
            <a:ext cx="4192076" cy="73866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265" algn="l"/>
              </a:tabLst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UFL-2M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265" algn="l"/>
              </a:tabLst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192 beams, 2.8 MJ (1.5x NIF energy)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342265" algn="l"/>
              </a:tabLst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Construction underway</a:t>
            </a:r>
          </a:p>
        </p:txBody>
      </p:sp>
    </p:spTree>
    <p:extLst>
      <p:ext uri="{BB962C8B-B14F-4D97-AF65-F5344CB8AC3E}">
        <p14:creationId xmlns:p14="http://schemas.microsoft.com/office/powerpoint/2010/main" val="24948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21"/>
    </mc:Choice>
    <mc:Fallback xmlns="">
      <p:transition spd="slow" advTm="14482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726F8C-21D0-442A-BDF9-FF0C2F0B95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9144000" cy="49237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73930-1305-4509-84AA-7107DD1B1164}"/>
              </a:ext>
            </a:extLst>
          </p:cNvPr>
          <p:cNvSpPr/>
          <p:nvPr/>
        </p:nvSpPr>
        <p:spPr bwMode="auto">
          <a:xfrm>
            <a:off x="0" y="-40444"/>
            <a:ext cx="9144000" cy="1130103"/>
          </a:xfrm>
          <a:prstGeom prst="rect">
            <a:avLst/>
          </a:prstGeom>
          <a:gradFill flip="none" rotWithShape="1">
            <a:gsLst>
              <a:gs pos="37000">
                <a:srgbClr val="4270BD">
                  <a:alpha val="85000"/>
                </a:srgbClr>
              </a:gs>
              <a:gs pos="0">
                <a:srgbClr val="3E68B2">
                  <a:alpha val="0"/>
                </a:srgbClr>
              </a:gs>
              <a:gs pos="100000">
                <a:srgbClr val="32599E"/>
              </a:gs>
            </a:gsLst>
            <a:lin ang="1620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913003"/>
            <a:ext cx="9144000" cy="151714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274320" tIns="0" bIns="0" anchor="ctr" anchorCtr="0">
            <a:noAutofit/>
          </a:bodyPr>
          <a:lstStyle/>
          <a:p>
            <a:pPr marL="285750" marR="0" lvl="0" indent="-285750" algn="l" defTabSz="457200" rtl="0" eaLnBrk="0" fontAlgn="auto" latinLnBrk="0" hangingPunct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Designed, built and commissioned at LLNL (2013-2016): 3 years from concept to product</a:t>
            </a:r>
          </a:p>
          <a:p>
            <a:pPr marL="285750" marR="0" lvl="0" indent="-285750" algn="l" defTabSz="457200" rtl="0" eaLnBrk="0" fontAlgn="auto" latinLnBrk="0" hangingPunct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Shipped and installed at ELI Beamlines (2017/18)</a:t>
            </a:r>
          </a:p>
          <a:p>
            <a:pPr marL="285750" marR="0" lvl="0" indent="-285750" algn="l" defTabSz="457200" rtl="0" eaLnBrk="0" fontAlgn="auto" latinLnBrk="0" hangingPunct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Integrated team approach to ensure successful technology transfer</a:t>
            </a:r>
          </a:p>
          <a:p>
            <a:pPr marL="285750" marR="0" lvl="0" indent="-285750" algn="l" defTabSz="457200" rtl="0" eaLnBrk="0" fontAlgn="auto" latinLnBrk="0" hangingPunct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Fixed price contract: all milestones met on schedule</a:t>
            </a:r>
          </a:p>
          <a:p>
            <a:pPr marL="285750" marR="0" lvl="0" indent="-285750" algn="l" defTabSz="457200" rtl="0" eaLnBrk="0" fontAlgn="auto" latinLnBrk="0" hangingPunct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Delivery of a robust, highly automated laser system for integration into user facility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LLNL delivered to the Extreme Light Infrastructure the world’s highest average power, diode pumped Petawatt laser: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HAPLS is capable of firing at 10Hz repetition rate = 1MJ/hour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837" y="3703552"/>
            <a:ext cx="2324024" cy="105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5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4DB83-062A-44C3-87BE-7864C748DB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DA66E-FE32-49F9-808F-0A4DD336A5C3}"/>
              </a:ext>
            </a:extLst>
          </p:cNvPr>
          <p:cNvSpPr txBox="1"/>
          <p:nvPr/>
        </p:nvSpPr>
        <p:spPr>
          <a:xfrm>
            <a:off x="152400" y="133792"/>
            <a:ext cx="8826500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HAPLS is an operational, diode pumped high average power laser system capable of delivering 1PW pulses ten times a second.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0CA7CE-BE99-47E9-80BB-0620EED690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49878" y="4024508"/>
          <a:ext cx="5229022" cy="1968480"/>
        </p:xfrm>
        <a:graphic>
          <a:graphicData uri="http://schemas.openxmlformats.org/drawingml/2006/table">
            <a:tbl>
              <a:tblPr/>
              <a:tblGrid>
                <a:gridCol w="226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955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36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at 820nm</a:t>
                      </a:r>
                    </a:p>
                  </a:txBody>
                  <a:tcPr marL="48236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≥30 J (Phase 2)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Pulse Length</a:t>
                      </a:r>
                    </a:p>
                  </a:txBody>
                  <a:tcPr marL="48236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≤30 fs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 Power</a:t>
                      </a:r>
                    </a:p>
                  </a:txBody>
                  <a:tcPr marL="48236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≥1 PW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Pre-pulse Power Contrast</a:t>
                      </a:r>
                    </a:p>
                  </a:txBody>
                  <a:tcPr marL="48236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41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≤10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≤10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Stability</a:t>
                      </a:r>
                    </a:p>
                  </a:txBody>
                  <a:tcPr marL="48236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0.6% rms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</a:p>
                  </a:txBody>
                  <a:tcPr marL="48236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DPSSL pumped Ti:sapphire CPA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Repetition Rate</a:t>
                      </a:r>
                    </a:p>
                  </a:txBody>
                  <a:tcPr marL="48236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Hz (Phase 2)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 Consumption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236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&lt;150 kW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B4C5B-C2B9-47DE-957A-CDB8D2E5FE46}"/>
              </a:ext>
            </a:extLst>
          </p:cNvPr>
          <p:cNvSpPr txBox="1"/>
          <p:nvPr/>
        </p:nvSpPr>
        <p:spPr>
          <a:xfrm>
            <a:off x="7887579" y="6711470"/>
            <a:ext cx="1038057" cy="107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LLNL-PRES-943927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4AE9BC-16B0-8D47-8C3F-8CB124B5C305}"/>
              </a:ext>
            </a:extLst>
          </p:cNvPr>
          <p:cNvSpPr/>
          <p:nvPr/>
        </p:nvSpPr>
        <p:spPr>
          <a:xfrm>
            <a:off x="0" y="6430805"/>
            <a:ext cx="9144000" cy="400110"/>
          </a:xfrm>
          <a:prstGeom prst="rect">
            <a:avLst/>
          </a:prstGeom>
          <a:gradFill>
            <a:gsLst>
              <a:gs pos="0">
                <a:srgbClr val="3F881F">
                  <a:lumMod val="91000"/>
                  <a:lumOff val="9000"/>
                  <a:alpha val="0"/>
                </a:srgbClr>
              </a:gs>
              <a:gs pos="32000">
                <a:srgbClr val="3F881F">
                  <a:alpha val="26000"/>
                  <a:lumMod val="75000"/>
                </a:srgbClr>
              </a:gs>
              <a:gs pos="61000">
                <a:srgbClr val="3F881F">
                  <a:alpha val="71000"/>
                  <a:lumMod val="58000"/>
                </a:srgbClr>
              </a:gs>
              <a:gs pos="100000">
                <a:srgbClr val="3F881F">
                  <a:lumMod val="52000"/>
                  <a:alpha val="88000"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Commissioned for early experiments, HAPLS currently runs at 3.3Hz, ~0.5 PW</a:t>
            </a:r>
          </a:p>
        </p:txBody>
      </p:sp>
    </p:spTree>
    <p:extLst>
      <p:ext uri="{BB962C8B-B14F-4D97-AF65-F5344CB8AC3E}">
        <p14:creationId xmlns:p14="http://schemas.microsoft.com/office/powerpoint/2010/main" val="123184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D1DF-E6A2-0C43-8734-CEECC81B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recently passed Department of Energy Research and Innovation act calls for research into IFE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E4FF1C-C845-0C49-B94C-EA40697B7709}"/>
              </a:ext>
            </a:extLst>
          </p:cNvPr>
          <p:cNvSpPr/>
          <p:nvPr/>
        </p:nvSpPr>
        <p:spPr>
          <a:xfrm>
            <a:off x="152400" y="1291793"/>
            <a:ext cx="8839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NAS 2013 Study “An Assessment of the Prospects for Inertial Fusion Energy”* had a number of conclusions and recommendations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“The appropriate time for the establishment of a national, coordinated, broad-based inertial fusion energy program within DOE would be when ignition is achieved”.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Nevertheless the committee also concluded: “The potential benefits of energy from inertial confinement fusion … also provide a compelling rationale for including inertial fusion energy R&amp;D as part of the long-term R&amp;D portfolio for U.S. energy.”</a:t>
            </a:r>
            <a:endParaRPr lang="en-US" sz="1600" dirty="0">
              <a:ea typeface="Arial Unicode MS" panose="020B060402020202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A modest IFE program in the US would leverage significant investments: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World leading capabilities in ICF research (including NIF, Omega, and Z) funded by NNSA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Advances in rep-rated lasers and pulsed power drivers, advanced manufacturing, new materials, machine learning, …</a:t>
            </a:r>
          </a:p>
          <a:p>
            <a:r>
              <a:rPr lang="en-US" sz="1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600" dirty="0">
              <a:ea typeface="Times New Roman" panose="02020603050405020304" pitchFamily="18" charset="0"/>
            </a:endParaRPr>
          </a:p>
          <a:p>
            <a:r>
              <a:rPr lang="en-US" sz="1600" dirty="0">
                <a:ea typeface="Times New Roman" panose="02020603050405020304" pitchFamily="18" charset="0"/>
              </a:rPr>
              <a:t>The Department of Energy Research and Innovation Act (H.R. 589):</a:t>
            </a:r>
          </a:p>
          <a:p>
            <a:r>
              <a:rPr lang="en-US" dirty="0"/>
              <a:t>INERTIAL FUSION ENERGY RESEARCH AND DEVELOPMENT.—The Director shall support research and development activities for inertial fusion for energy applications.</a:t>
            </a:r>
            <a:endParaRPr lang="en-US" sz="1600" dirty="0"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BA19B1-B4A8-0748-B42A-234913C173EB}"/>
              </a:ext>
            </a:extLst>
          </p:cNvPr>
          <p:cNvSpPr/>
          <p:nvPr/>
        </p:nvSpPr>
        <p:spPr>
          <a:xfrm>
            <a:off x="152400" y="5836112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*An Assessment of the Prospects for Inertial Fusion Energy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Committee on the Prospects for Inertial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Confinement Fusion Energy Systems, NRC (National Academies Press, Washington, D.C., 2013).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1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94" y="133228"/>
            <a:ext cx="8229600" cy="1010705"/>
          </a:xfrm>
        </p:spPr>
        <p:txBody>
          <a:bodyPr/>
          <a:lstStyle/>
          <a:p>
            <a:r>
              <a:rPr lang="en-US" dirty="0"/>
              <a:t>The next decade will be a pivotal time for inertial confinement fusion and inertial fusion energy research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826360"/>
            <a:ext cx="9144000" cy="474337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8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NIF will continue to deliver high energy density (HED) data needed for the Stockpile Stewardship program while advancing our fundamental understanding of HED science</a:t>
            </a:r>
          </a:p>
          <a:p>
            <a:pPr>
              <a:lnSpc>
                <a:spcPct val="120000"/>
              </a:lnSpc>
            </a:pPr>
            <a:r>
              <a:rPr lang="en-US" dirty="0"/>
              <a:t>The achievement of inertial confinement fusion ignition in the Laboratory and eventually high yield will continue to be a significant goal of the Stockpile Stewardship Program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Steady progress is being made on understanding and improving inertial confinement fusion target performance on NIF (as well as Z and Omega)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New diagnostics and simulations are providing critical insights that will lead to further progress and may motivate facility upgrades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By the end of the 2020’s we will have achieved ignition or have an ignition facility under construction</a:t>
            </a:r>
          </a:p>
          <a:p>
            <a:pPr>
              <a:lnSpc>
                <a:spcPct val="120000"/>
              </a:lnSpc>
            </a:pPr>
            <a:r>
              <a:rPr lang="en-US" dirty="0"/>
              <a:t>Worldwide effort in ICF and HED will grow significantly over this time frame</a:t>
            </a:r>
          </a:p>
          <a:p>
            <a:pPr>
              <a:lnSpc>
                <a:spcPct val="120000"/>
              </a:lnSpc>
            </a:pPr>
            <a:r>
              <a:rPr lang="en-US" dirty="0"/>
              <a:t>Continued advances in important related technologies will make leveraging these technologies for IFE research an attractive path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390"/>
    </mc:Choice>
    <mc:Fallback xmlns="">
      <p:transition spd="slow" advTm="150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94" y="133228"/>
            <a:ext cx="8229600" cy="1010705"/>
          </a:xfrm>
        </p:spPr>
        <p:txBody>
          <a:bodyPr/>
          <a:lstStyle/>
          <a:p>
            <a:r>
              <a:rPr lang="en-US" sz="2400" dirty="0"/>
              <a:t>The next decade will be a pivotal time for inertial confinement fusion and inertial fusion energy research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826360"/>
            <a:ext cx="9144000" cy="474337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8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NIF will continue to deliver high energy density (HED) data needed for the Stockpile Stewardship program while advancing our fundamental understanding of HED science</a:t>
            </a:r>
          </a:p>
          <a:p>
            <a:pPr>
              <a:lnSpc>
                <a:spcPct val="120000"/>
              </a:lnSpc>
            </a:pPr>
            <a:r>
              <a:rPr lang="en-US" dirty="0"/>
              <a:t>The achievement of inertial confinement fusion ignition in the Laboratory and eventually high yield will continue to be a significant goal of the Stockpile Stewardship Program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Steady progress is being made on understanding and improving inertial confinement fusion target performance on NIF (as well as Z and Omega)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New diagnostics and simulations are providing critical insights that will lead to further progress and may motivate facility upgrades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By the end of </a:t>
            </a:r>
            <a:r>
              <a:rPr lang="en-US"/>
              <a:t>the 2020’s </a:t>
            </a:r>
            <a:r>
              <a:rPr lang="en-US" dirty="0"/>
              <a:t>we will have achieved ignition or have an ignition facility under construction</a:t>
            </a:r>
          </a:p>
          <a:p>
            <a:pPr>
              <a:lnSpc>
                <a:spcPct val="120000"/>
              </a:lnSpc>
            </a:pPr>
            <a:r>
              <a:rPr lang="en-US" dirty="0"/>
              <a:t>Worldwide effort in ICF and HED will grow significantly over this time frame</a:t>
            </a:r>
          </a:p>
          <a:p>
            <a:pPr>
              <a:lnSpc>
                <a:spcPct val="120000"/>
              </a:lnSpc>
            </a:pPr>
            <a:r>
              <a:rPr lang="en-US" dirty="0"/>
              <a:t>Continued advances in important related technologies will make leveraging these technologies for IFE research an attractive path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390"/>
    </mc:Choice>
    <mc:Fallback xmlns="">
      <p:transition spd="slow" advTm="15039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04076B-D645-4C48-94BB-B11A5F02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2" y="985099"/>
            <a:ext cx="4683942" cy="4907178"/>
          </a:xfrm>
        </p:spPr>
        <p:txBody>
          <a:bodyPr vert="horz" lIns="0" tIns="0" rIns="0" bIns="0" rtlCol="0">
            <a:normAutofit fontScale="92500" lnSpcReduction="10000"/>
          </a:bodyPr>
          <a:lstStyle/>
          <a:p>
            <a:r>
              <a:rPr lang="en-US" dirty="0"/>
              <a:t>Life Extension Programs design options</a:t>
            </a:r>
          </a:p>
          <a:p>
            <a:pPr lvl="1"/>
            <a:r>
              <a:rPr lang="en-US" dirty="0"/>
              <a:t>Energy balance (previous)</a:t>
            </a:r>
          </a:p>
          <a:p>
            <a:pPr lvl="1"/>
            <a:r>
              <a:rPr lang="en-US" dirty="0"/>
              <a:t>Material substitution </a:t>
            </a:r>
          </a:p>
          <a:p>
            <a:pPr lvl="1"/>
            <a:r>
              <a:rPr lang="en-US" dirty="0"/>
              <a:t>Removal of a device specific calibration factor</a:t>
            </a:r>
          </a:p>
          <a:p>
            <a:pPr lvl="1"/>
            <a:r>
              <a:rPr lang="en-US" dirty="0"/>
              <a:t>Nuclear survivability</a:t>
            </a:r>
          </a:p>
          <a:p>
            <a:r>
              <a:rPr lang="en-US" dirty="0"/>
              <a:t>Improving science understanding</a:t>
            </a:r>
          </a:p>
          <a:p>
            <a:pPr lvl="1"/>
            <a:r>
              <a:rPr lang="en-US" dirty="0"/>
              <a:t>Material Properties (including Pu)</a:t>
            </a:r>
          </a:p>
          <a:p>
            <a:pPr lvl="1"/>
            <a:r>
              <a:rPr lang="en-US" dirty="0"/>
              <a:t>Radiation transport</a:t>
            </a:r>
          </a:p>
          <a:p>
            <a:pPr lvl="1"/>
            <a:r>
              <a:rPr lang="en-US" dirty="0"/>
              <a:t>Complex hydrodynamics</a:t>
            </a:r>
          </a:p>
          <a:p>
            <a:pPr lvl="1"/>
            <a:r>
              <a:rPr lang="en-US" dirty="0"/>
              <a:t>Achieving ignition for higher-fidelity burn experiments and to create higher-energy-density environments relevant to stockpile science</a:t>
            </a:r>
          </a:p>
          <a:p>
            <a:r>
              <a:rPr lang="en-US" dirty="0"/>
              <a:t>Workforce</a:t>
            </a:r>
          </a:p>
          <a:p>
            <a:pPr lvl="1"/>
            <a:r>
              <a:rPr lang="en-US" dirty="0"/>
              <a:t>Attracting, Training, Testing, Retaining</a:t>
            </a:r>
          </a:p>
          <a:p>
            <a:pPr lvl="1"/>
            <a:r>
              <a:rPr lang="en-US" dirty="0"/>
              <a:t>Practice the ART of design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A09AF-E63C-B14E-A66F-E56ED1BD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59"/>
            <a:ext cx="8572500" cy="8047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NIF is providing critical data and workforce development for the Stockpile Stewardship Program (SSP)</a:t>
            </a:r>
          </a:p>
        </p:txBody>
      </p:sp>
      <p:pic>
        <p:nvPicPr>
          <p:cNvPr id="10" name="Picture 9" descr="p946959-lg.jpg">
            <a:extLst>
              <a:ext uri="{FF2B5EF4-FFF2-40B4-BE49-F238E27FC236}">
                <a16:creationId xmlns:a16="http://schemas.microsoft.com/office/drawing/2014/main" id="{D43CA8AC-6F44-4C7A-8ECB-C9DBF5423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500" y="810068"/>
            <a:ext cx="3915583" cy="2976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B765A-46C1-4F70-A5B7-E3D1654960A7}"/>
              </a:ext>
            </a:extLst>
          </p:cNvPr>
          <p:cNvSpPr txBox="1"/>
          <p:nvPr/>
        </p:nvSpPr>
        <p:spPr>
          <a:xfrm>
            <a:off x="8291042" y="3386054"/>
            <a:ext cx="53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21202-808A-EA42-9057-524A63FF4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937" y="4038688"/>
            <a:ext cx="4245063" cy="1706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412B8-A901-104C-A497-CC67E3D4D23C}"/>
              </a:ext>
            </a:extLst>
          </p:cNvPr>
          <p:cNvSpPr txBox="1"/>
          <p:nvPr/>
        </p:nvSpPr>
        <p:spPr>
          <a:xfrm>
            <a:off x="7434136" y="5345459"/>
            <a:ext cx="1170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NIF Users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B9ED2-8E88-A341-9E27-C3006E6A24FD}"/>
              </a:ext>
            </a:extLst>
          </p:cNvPr>
          <p:cNvSpPr/>
          <p:nvPr/>
        </p:nvSpPr>
        <p:spPr>
          <a:xfrm>
            <a:off x="423138" y="5783146"/>
            <a:ext cx="8400422" cy="69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We’ve developed an efficient operating point for NIF that will provide the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programmatic data to address SSP needs over the next decade</a:t>
            </a:r>
          </a:p>
        </p:txBody>
      </p:sp>
    </p:spTree>
    <p:extLst>
      <p:ext uri="{BB962C8B-B14F-4D97-AF65-F5344CB8AC3E}">
        <p14:creationId xmlns:p14="http://schemas.microsoft.com/office/powerpoint/2010/main" val="2635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45"/>
    </mc:Choice>
    <mc:Fallback xmlns="">
      <p:transition spd="slow" advTm="2010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3890B6-13CE-CE49-9067-6903EBF9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Discovery Science program is utilizing a small fraction of NIF’s time to generate high impact scientific results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AA0EEF-A690-BA40-AFC7-53DBCE212BA2}"/>
              </a:ext>
            </a:extLst>
          </p:cNvPr>
          <p:cNvGrpSpPr>
            <a:grpSpLocks noChangeAspect="1"/>
          </p:cNvGrpSpPr>
          <p:nvPr/>
        </p:nvGrpSpPr>
        <p:grpSpPr>
          <a:xfrm>
            <a:off x="3076769" y="1300516"/>
            <a:ext cx="2971800" cy="4604984"/>
            <a:chOff x="5085678" y="987037"/>
            <a:chExt cx="3200400" cy="49592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16C05A-3BAC-504B-8827-0534655B0F29}"/>
                </a:ext>
              </a:extLst>
            </p:cNvPr>
            <p:cNvSpPr/>
            <p:nvPr/>
          </p:nvSpPr>
          <p:spPr bwMode="auto">
            <a:xfrm>
              <a:off x="5085678" y="987037"/>
              <a:ext cx="3200400" cy="4956563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0A949C-FF68-EF4A-A829-77F9ECA1D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678" y="987037"/>
              <a:ext cx="3200400" cy="422452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67AB0E-81D8-FA4E-8AA3-F73FC5F7D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5678" y="4707587"/>
              <a:ext cx="3200400" cy="1238663"/>
            </a:xfrm>
            <a:prstGeom prst="rect">
              <a:avLst/>
            </a:prstGeom>
            <a:effectLst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DB9322-0E6A-A04F-8CBD-5658DBD86B11}"/>
              </a:ext>
            </a:extLst>
          </p:cNvPr>
          <p:cNvGrpSpPr/>
          <p:nvPr/>
        </p:nvGrpSpPr>
        <p:grpSpPr>
          <a:xfrm>
            <a:off x="33958" y="1301748"/>
            <a:ext cx="2971800" cy="4602521"/>
            <a:chOff x="84198" y="987038"/>
            <a:chExt cx="2971800" cy="4602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4AC54E-09DB-344D-A376-55DF1E2904A2}"/>
                </a:ext>
              </a:extLst>
            </p:cNvPr>
            <p:cNvSpPr/>
            <p:nvPr/>
          </p:nvSpPr>
          <p:spPr bwMode="auto">
            <a:xfrm>
              <a:off x="84198" y="987038"/>
              <a:ext cx="2971800" cy="46025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C01AC7-3A3C-A049-B315-6E0400073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274" y="1693817"/>
              <a:ext cx="2712430" cy="1053248"/>
            </a:xfrm>
            <a:prstGeom prst="rect">
              <a:avLst/>
            </a:prstGeom>
            <a:noFill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846DFBC-CD8A-EA4A-ABC6-A338B0E9B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013" y="3127863"/>
              <a:ext cx="2350092" cy="2359504"/>
            </a:xfrm>
            <a:prstGeom prst="rect">
              <a:avLst/>
            </a:prstGeom>
          </p:spPr>
        </p:pic>
        <p:pic>
          <p:nvPicPr>
            <p:cNvPr id="25" name="Picture 2" descr="Image result for new york times logo png">
              <a:extLst>
                <a:ext uri="{FF2B5EF4-FFF2-40B4-BE49-F238E27FC236}">
                  <a16:creationId xmlns:a16="http://schemas.microsoft.com/office/drawing/2014/main" id="{80CC60AF-D941-2241-BD3C-05B45D7D7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18" y="2754600"/>
              <a:ext cx="2832359" cy="576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E7E7FCA-4B36-4941-97D0-6D501BFBF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928" y="1119346"/>
              <a:ext cx="1371635" cy="58572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7450CE-E3EE-2C4C-B27C-372ED428D959}"/>
              </a:ext>
            </a:extLst>
          </p:cNvPr>
          <p:cNvGrpSpPr>
            <a:grpSpLocks noChangeAspect="1"/>
          </p:cNvGrpSpPr>
          <p:nvPr/>
        </p:nvGrpSpPr>
        <p:grpSpPr>
          <a:xfrm>
            <a:off x="6119580" y="1301747"/>
            <a:ext cx="2971800" cy="4599743"/>
            <a:chOff x="822009" y="1040826"/>
            <a:chExt cx="3200400" cy="495356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1938E8-187E-B743-9F1D-E9BD7EE42EC2}"/>
                </a:ext>
              </a:extLst>
            </p:cNvPr>
            <p:cNvSpPr/>
            <p:nvPr/>
          </p:nvSpPr>
          <p:spPr bwMode="auto">
            <a:xfrm>
              <a:off x="822009" y="1040827"/>
              <a:ext cx="3200400" cy="4953568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A0E8EF2-1779-2345-99F8-106413463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009" y="4895932"/>
              <a:ext cx="3200400" cy="1098463"/>
            </a:xfrm>
            <a:prstGeom prst="rect">
              <a:avLst/>
            </a:prstGeom>
            <a:effectLst/>
          </p:spPr>
        </p:pic>
        <p:pic>
          <p:nvPicPr>
            <p:cNvPr id="28" name="Picture 2" descr="https://media.springernature.com/lw900/springer-static/image/art%3A10.1038%2Fs41467-018-03548-7/MediaObjects/41467_2018_3548_Fig4_HTML.jpg">
              <a:extLst>
                <a:ext uri="{FF2B5EF4-FFF2-40B4-BE49-F238E27FC236}">
                  <a16:creationId xmlns:a16="http://schemas.microsoft.com/office/drawing/2014/main" id="{E7DFB843-1D15-2943-AF26-1492134E8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09" y="1379705"/>
              <a:ext cx="3200400" cy="215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207">
              <a:extLst>
                <a:ext uri="{FF2B5EF4-FFF2-40B4-BE49-F238E27FC236}">
                  <a16:creationId xmlns:a16="http://schemas.microsoft.com/office/drawing/2014/main" id="{4D4C3243-22D1-4944-BBC9-A860BB601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009" y="1040826"/>
              <a:ext cx="3200400" cy="37490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5495" tIns="37746" rIns="75495" bIns="37746" anchor="ctr">
              <a:noAutofit/>
            </a:bodyPr>
            <a:lstStyle>
              <a:defPPr>
                <a:defRPr lang="en-US"/>
              </a:defPPr>
              <a:lvl1pPr algn="ctr" eaLnBrk="0" hangingPunct="0">
                <a:defRPr>
                  <a:solidFill>
                    <a:schemeClr val="bg1"/>
                  </a:solidFill>
                  <a:latin typeface="Arial"/>
                </a:defRPr>
              </a:lvl1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Nature Communications</a:t>
              </a:r>
            </a:p>
          </p:txBody>
        </p:sp>
        <p:pic>
          <p:nvPicPr>
            <p:cNvPr id="30" name="Picture 4" descr="https://media.springernature.com/lw900/springer-static/image/art%3A10.1038%2Fs41467-018-03548-7/MediaObjects/41467_2018_3548_Fig1_HTML.jpg">
              <a:extLst>
                <a:ext uri="{FF2B5EF4-FFF2-40B4-BE49-F238E27FC236}">
                  <a16:creationId xmlns:a16="http://schemas.microsoft.com/office/drawing/2014/main" id="{2C0A79E2-0997-D04E-933F-F3A195FF3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09" y="3405402"/>
              <a:ext cx="3200400" cy="166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305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N131010_cropped_16bits.ti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79" y="1633359"/>
            <a:ext cx="1722109" cy="20216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aaaa3.tif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776" y="1633360"/>
            <a:ext cx="1720849" cy="20216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>
            <a:spLocks noChangeAspect="1"/>
          </p:cNvSpPr>
          <p:nvPr/>
        </p:nvSpPr>
        <p:spPr>
          <a:xfrm>
            <a:off x="680483" y="1171694"/>
            <a:ext cx="147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4991"/>
                </a:solidFill>
                <a:latin typeface="Calibri" charset="0"/>
                <a:ea typeface="Calibri" charset="0"/>
                <a:cs typeface="Calibri" charset="0"/>
              </a:rPr>
              <a:t>2012/13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3709191" y="1171694"/>
            <a:ext cx="147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4991"/>
                </a:solidFill>
                <a:latin typeface="Calibri" charset="0"/>
                <a:ea typeface="Calibri" charset="0"/>
                <a:cs typeface="Calibri" charset="0"/>
              </a:rPr>
              <a:t>2014/15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6620636" y="1171694"/>
            <a:ext cx="231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4991"/>
                </a:solidFill>
                <a:latin typeface="Calibri" charset="0"/>
                <a:ea typeface="Calibri" charset="0"/>
                <a:cs typeface="Calibri" charset="0"/>
              </a:rPr>
              <a:t>2017/2018</a:t>
            </a:r>
          </a:p>
        </p:txBody>
      </p:sp>
      <p:sp>
        <p:nvSpPr>
          <p:cNvPr id="26" name="Right Arrow 25"/>
          <p:cNvSpPr>
            <a:spLocks noChangeAspect="1"/>
          </p:cNvSpPr>
          <p:nvPr/>
        </p:nvSpPr>
        <p:spPr bwMode="auto">
          <a:xfrm>
            <a:off x="2814324" y="3006993"/>
            <a:ext cx="428720" cy="651585"/>
          </a:xfrm>
          <a:prstGeom prst="rightArrow">
            <a:avLst>
              <a:gd name="adj1" fmla="val 50000"/>
              <a:gd name="adj2" fmla="val 61065"/>
            </a:avLst>
          </a:prstGeom>
          <a:gradFill flip="none" rotWithShape="1">
            <a:gsLst>
              <a:gs pos="7000">
                <a:schemeClr val="bg1">
                  <a:lumMod val="75000"/>
                  <a:alpha val="65000"/>
                </a:schemeClr>
              </a:gs>
              <a:gs pos="75000">
                <a:srgbClr val="124A91">
                  <a:alpha val="6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154" eaLnBrk="0" hangingPunct="0"/>
            <a:endParaRPr lang="en-US" dirty="0">
              <a:solidFill>
                <a:prstClr val="black"/>
              </a:solidFill>
              <a:latin typeface="Helvetica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pic>
        <p:nvPicPr>
          <p:cNvPr id="27" name="Picture 26" descr="N130808-002_TC090-078_Averaged_Filter_A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46" y="3642366"/>
            <a:ext cx="2456567" cy="19279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618" y="1709917"/>
            <a:ext cx="1859521" cy="19049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636" y="3526033"/>
            <a:ext cx="2399588" cy="21221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26" y="3880477"/>
            <a:ext cx="1563562" cy="1553046"/>
          </a:xfrm>
          <a:prstGeom prst="rect">
            <a:avLst/>
          </a:prstGeom>
        </p:spPr>
      </p:pic>
      <p:sp>
        <p:nvSpPr>
          <p:cNvPr id="31" name="Right Arrow 30"/>
          <p:cNvSpPr>
            <a:spLocks noChangeAspect="1"/>
          </p:cNvSpPr>
          <p:nvPr/>
        </p:nvSpPr>
        <p:spPr bwMode="auto">
          <a:xfrm>
            <a:off x="5873113" y="3001448"/>
            <a:ext cx="428720" cy="651585"/>
          </a:xfrm>
          <a:prstGeom prst="rightArrow">
            <a:avLst>
              <a:gd name="adj1" fmla="val 50000"/>
              <a:gd name="adj2" fmla="val 61065"/>
            </a:avLst>
          </a:prstGeom>
          <a:gradFill flip="none" rotWithShape="1">
            <a:gsLst>
              <a:gs pos="7000">
                <a:schemeClr val="bg1">
                  <a:lumMod val="75000"/>
                  <a:alpha val="65000"/>
                </a:schemeClr>
              </a:gs>
              <a:gs pos="75000">
                <a:srgbClr val="124A91">
                  <a:alpha val="6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154" eaLnBrk="0" hangingPunct="0"/>
            <a:endParaRPr lang="en-US" dirty="0">
              <a:solidFill>
                <a:prstClr val="black"/>
              </a:solidFill>
              <a:latin typeface="Helvetica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20734" y="355166"/>
            <a:ext cx="8723266" cy="67779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400" dirty="0">
                <a:solidFill>
                  <a:srgbClr val="114991"/>
                </a:solidFill>
              </a:rPr>
              <a:t>We are making progress in controlling and diagnosing inertial confinement fusion implosions </a:t>
            </a:r>
            <a:endParaRPr lang="en-US" sz="2400" b="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2180146" y="1817999"/>
            <a:ext cx="147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Better hydro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5376685" y="1576700"/>
            <a:ext cx="1473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Better LPI, symmetry</a:t>
            </a:r>
          </a:p>
          <a:p>
            <a:pPr algn="ctr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Reduce fill tube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374" y="5433523"/>
            <a:ext cx="2367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Yield ~ 2 kJ </a:t>
            </a:r>
          </a:p>
          <a:p>
            <a:pPr algn="ctr"/>
            <a:r>
              <a:rPr lang="en-US" dirty="0"/>
              <a:t>Pressure ~ 150 GB</a:t>
            </a:r>
          </a:p>
          <a:p>
            <a:pPr algn="ctr"/>
            <a:r>
              <a:rPr lang="en-US" dirty="0"/>
              <a:t>(7e14 DT neutrons)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3044" y="5526585"/>
            <a:ext cx="2367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Yield ~ 27 kJ </a:t>
            </a:r>
          </a:p>
          <a:p>
            <a:pPr algn="ctr"/>
            <a:r>
              <a:rPr lang="en-US" dirty="0"/>
              <a:t>Pressure ~ 250 GB</a:t>
            </a:r>
          </a:p>
          <a:p>
            <a:pPr algn="ctr"/>
            <a:r>
              <a:rPr lang="en-US" dirty="0"/>
              <a:t>(9 e15 DT neutrons)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1225" y="5482674"/>
            <a:ext cx="2367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Yield ~ 55 kJ </a:t>
            </a:r>
          </a:p>
          <a:p>
            <a:pPr algn="ctr"/>
            <a:r>
              <a:rPr lang="en-US" dirty="0"/>
              <a:t>Pressure ~ 350 GB</a:t>
            </a:r>
          </a:p>
          <a:p>
            <a:pPr algn="ctr"/>
            <a:r>
              <a:rPr lang="en-US" dirty="0"/>
              <a:t>(~2 e16 DT neutrons)</a:t>
            </a:r>
          </a:p>
        </p:txBody>
      </p:sp>
    </p:spTree>
    <p:extLst>
      <p:ext uri="{BB962C8B-B14F-4D97-AF65-F5344CB8AC3E}">
        <p14:creationId xmlns:p14="http://schemas.microsoft.com/office/powerpoint/2010/main" val="69076020"/>
      </p:ext>
    </p:extLst>
  </p:cSld>
  <p:clrMapOvr>
    <a:masterClrMapping/>
  </p:clrMapOvr>
  <p:transition spd="slow" advTm="116583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7B5CA26-8CAA-0E43-AC26-EE4A8E83BE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00680" y="1447934"/>
          <a:ext cx="4963885" cy="449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We’ve made steady progress in improving implosions on the NIF, reaching closer to the predicted ignition boundary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115849" y="333040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Brysk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1040" y="5875557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⍴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(g/cm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4B1FEB4-700C-9441-9FEA-A0B506DCDA1E}"/>
              </a:ext>
            </a:extLst>
          </p:cNvPr>
          <p:cNvSpPr/>
          <p:nvPr/>
        </p:nvSpPr>
        <p:spPr bwMode="auto">
          <a:xfrm>
            <a:off x="5162843" y="1742279"/>
            <a:ext cx="1299912" cy="485281"/>
          </a:xfrm>
          <a:custGeom>
            <a:avLst/>
            <a:gdLst>
              <a:gd name="connsiteX0" fmla="*/ 0 w 1239520"/>
              <a:gd name="connsiteY0" fmla="*/ 0 h 531252"/>
              <a:gd name="connsiteX1" fmla="*/ 101600 w 1239520"/>
              <a:gd name="connsiteY1" fmla="*/ 142240 h 531252"/>
              <a:gd name="connsiteX2" fmla="*/ 243840 w 1239520"/>
              <a:gd name="connsiteY2" fmla="*/ 254000 h 531252"/>
              <a:gd name="connsiteX3" fmla="*/ 436880 w 1239520"/>
              <a:gd name="connsiteY3" fmla="*/ 345440 h 531252"/>
              <a:gd name="connsiteX4" fmla="*/ 701040 w 1239520"/>
              <a:gd name="connsiteY4" fmla="*/ 436880 h 531252"/>
              <a:gd name="connsiteX5" fmla="*/ 955040 w 1239520"/>
              <a:gd name="connsiteY5" fmla="*/ 497840 h 531252"/>
              <a:gd name="connsiteX6" fmla="*/ 1168400 w 1239520"/>
              <a:gd name="connsiteY6" fmla="*/ 528320 h 531252"/>
              <a:gd name="connsiteX7" fmla="*/ 1239520 w 1239520"/>
              <a:gd name="connsiteY7" fmla="*/ 528320 h 53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520" h="531252">
                <a:moveTo>
                  <a:pt x="0" y="0"/>
                </a:moveTo>
                <a:cubicBezTo>
                  <a:pt x="30480" y="49953"/>
                  <a:pt x="60960" y="99907"/>
                  <a:pt x="101600" y="142240"/>
                </a:cubicBezTo>
                <a:cubicBezTo>
                  <a:pt x="142240" y="184573"/>
                  <a:pt x="187960" y="220133"/>
                  <a:pt x="243840" y="254000"/>
                </a:cubicBezTo>
                <a:cubicBezTo>
                  <a:pt x="299720" y="287867"/>
                  <a:pt x="360680" y="314960"/>
                  <a:pt x="436880" y="345440"/>
                </a:cubicBezTo>
                <a:cubicBezTo>
                  <a:pt x="513080" y="375920"/>
                  <a:pt x="614680" y="411480"/>
                  <a:pt x="701040" y="436880"/>
                </a:cubicBezTo>
                <a:cubicBezTo>
                  <a:pt x="787400" y="462280"/>
                  <a:pt x="877147" y="482600"/>
                  <a:pt x="955040" y="497840"/>
                </a:cubicBezTo>
                <a:cubicBezTo>
                  <a:pt x="1032933" y="513080"/>
                  <a:pt x="1120987" y="523240"/>
                  <a:pt x="1168400" y="528320"/>
                </a:cubicBezTo>
                <a:cubicBezTo>
                  <a:pt x="1215813" y="533400"/>
                  <a:pt x="1227666" y="530860"/>
                  <a:pt x="1239520" y="528320"/>
                </a:cubicBezTo>
              </a:path>
            </a:pathLst>
          </a:custGeom>
          <a:noFill/>
          <a:ln w="279400">
            <a:solidFill>
              <a:srgbClr val="FF0000">
                <a:alpha val="49000"/>
              </a:srgb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F7FEA2-5F10-794D-A672-4C41E3F4F88F}"/>
              </a:ext>
            </a:extLst>
          </p:cNvPr>
          <p:cNvCxnSpPr/>
          <p:nvPr/>
        </p:nvCxnSpPr>
        <p:spPr>
          <a:xfrm flipV="1">
            <a:off x="6651592" y="2066493"/>
            <a:ext cx="0" cy="33528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2147BD-A027-6C4E-9F67-383ECD1FC6FF}"/>
              </a:ext>
            </a:extLst>
          </p:cNvPr>
          <p:cNvCxnSpPr/>
          <p:nvPr/>
        </p:nvCxnSpPr>
        <p:spPr>
          <a:xfrm>
            <a:off x="4963644" y="1534786"/>
            <a:ext cx="339649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83186D-4A51-7940-AF82-0D739FF7F1DC}"/>
              </a:ext>
            </a:extLst>
          </p:cNvPr>
          <p:cNvSpPr txBox="1"/>
          <p:nvPr/>
        </p:nvSpPr>
        <p:spPr>
          <a:xfrm>
            <a:off x="5515185" y="1560653"/>
            <a:ext cx="1178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Ignition boundary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EF4D03-7C6C-FB42-9368-B30651C6F0BF}"/>
              </a:ext>
            </a:extLst>
          </p:cNvPr>
          <p:cNvSpPr/>
          <p:nvPr/>
        </p:nvSpPr>
        <p:spPr bwMode="auto">
          <a:xfrm>
            <a:off x="-75378" y="3457902"/>
            <a:ext cx="324031" cy="11433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956B7-642E-9048-B3FF-D1391C8C30F0}"/>
              </a:ext>
            </a:extLst>
          </p:cNvPr>
          <p:cNvSpPr txBox="1"/>
          <p:nvPr/>
        </p:nvSpPr>
        <p:spPr>
          <a:xfrm>
            <a:off x="4229247" y="5138577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NIF Data: 2010-2012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FBD423-DC38-DE49-81C4-45580AA30E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438" y="3963230"/>
            <a:ext cx="1558721" cy="15446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D1886A-1399-D047-AE6A-0D3D80B79FD4}"/>
              </a:ext>
            </a:extLst>
          </p:cNvPr>
          <p:cNvSpPr txBox="1"/>
          <p:nvPr/>
        </p:nvSpPr>
        <p:spPr>
          <a:xfrm>
            <a:off x="-54493" y="5017777"/>
            <a:ext cx="2172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Sensitive implosion design (for high gain)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A-RT Instability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Asymmetry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 feature perturbations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E4B334-E7B6-804E-A7ED-30965C7D8DCE}"/>
              </a:ext>
            </a:extLst>
          </p:cNvPr>
          <p:cNvSpPr txBox="1"/>
          <p:nvPr/>
        </p:nvSpPr>
        <p:spPr>
          <a:xfrm>
            <a:off x="7666825" y="3757481"/>
            <a:ext cx="86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N130331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21759-B8A9-AF44-816C-73160C0D1CC2}"/>
              </a:ext>
            </a:extLst>
          </p:cNvPr>
          <p:cNvSpPr txBox="1"/>
          <p:nvPr/>
        </p:nvSpPr>
        <p:spPr>
          <a:xfrm>
            <a:off x="4709732" y="3267570"/>
            <a:ext cx="1119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~ 2.5 kJ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US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~ 1-2 kJ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~ 1.3x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~ 100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Gbar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48BDDC-15A9-0D49-87ED-C190981DC8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907" y="1830850"/>
            <a:ext cx="1381820" cy="1503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A676DF-3999-CA49-8766-E5C456953A39}"/>
              </a:ext>
            </a:extLst>
          </p:cNvPr>
          <p:cNvSpPr txBox="1"/>
          <p:nvPr/>
        </p:nvSpPr>
        <p:spPr>
          <a:xfrm>
            <a:off x="7303750" y="2777933"/>
            <a:ext cx="452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2.5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072EC2-4D8A-A942-B63E-6ECBFC83CE96}"/>
              </a:ext>
            </a:extLst>
          </p:cNvPr>
          <p:cNvSpPr txBox="1"/>
          <p:nvPr/>
        </p:nvSpPr>
        <p:spPr>
          <a:xfrm>
            <a:off x="8237444" y="2473023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6A5264-2B8F-E342-91F5-C1DF8F2A754C}"/>
              </a:ext>
            </a:extLst>
          </p:cNvPr>
          <p:cNvSpPr txBox="1"/>
          <p:nvPr/>
        </p:nvSpPr>
        <p:spPr>
          <a:xfrm>
            <a:off x="7941227" y="228405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0A394E-A4BC-C448-B6C5-7D441B18EBA1}"/>
              </a:ext>
            </a:extLst>
          </p:cNvPr>
          <p:cNvSpPr txBox="1"/>
          <p:nvPr/>
        </p:nvSpPr>
        <p:spPr>
          <a:xfrm>
            <a:off x="7644732" y="250614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B2DA64-EA58-9A4D-BF5D-F016F437268F}"/>
              </a:ext>
            </a:extLst>
          </p:cNvPr>
          <p:cNvSpPr txBox="1"/>
          <p:nvPr/>
        </p:nvSpPr>
        <p:spPr>
          <a:xfrm>
            <a:off x="7386736" y="3271859"/>
            <a:ext cx="324128" cy="45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A69CAF-2194-0745-8B8D-479E5898E46E}"/>
              </a:ext>
            </a:extLst>
          </p:cNvPr>
          <p:cNvSpPr txBox="1"/>
          <p:nvPr/>
        </p:nvSpPr>
        <p:spPr>
          <a:xfrm>
            <a:off x="7691543" y="3271859"/>
            <a:ext cx="402674" cy="45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HS</a:t>
            </a:r>
            <a:b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kJ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1DBB5F-FB45-6041-A7AA-03DAFA13C9BB}"/>
              </a:ext>
            </a:extLst>
          </p:cNvPr>
          <p:cNvSpPr txBox="1"/>
          <p:nvPr/>
        </p:nvSpPr>
        <p:spPr>
          <a:xfrm>
            <a:off x="7953220" y="3271859"/>
            <a:ext cx="477502" cy="274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amp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F4E9EC-0CB2-3E4F-B429-0F042D6FA53A}"/>
              </a:ext>
            </a:extLst>
          </p:cNvPr>
          <p:cNvSpPr txBox="1"/>
          <p:nvPr/>
        </p:nvSpPr>
        <p:spPr>
          <a:xfrm>
            <a:off x="8233568" y="3271859"/>
            <a:ext cx="542135" cy="45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Gbar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2887A-F2CD-0047-BA7A-B6EB6E84CBC6}"/>
              </a:ext>
            </a:extLst>
          </p:cNvPr>
          <p:cNvSpPr txBox="1"/>
          <p:nvPr/>
        </p:nvSpPr>
        <p:spPr>
          <a:xfrm>
            <a:off x="7445613" y="603344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O. Hurricane</a:t>
            </a:r>
          </a:p>
        </p:txBody>
      </p:sp>
    </p:spTree>
    <p:extLst>
      <p:ext uri="{BB962C8B-B14F-4D97-AF65-F5344CB8AC3E}">
        <p14:creationId xmlns:p14="http://schemas.microsoft.com/office/powerpoint/2010/main" val="344474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BF06120-0D48-9B45-94CD-593A29CE8A2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97479" y="1477514"/>
          <a:ext cx="4963885" cy="449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57777EC5-BFEC-644D-9938-A9AC81A733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907" y="1830850"/>
            <a:ext cx="1388594" cy="1496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1115849" y="333040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Brysk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1040" y="5875557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⍴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(g/cm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4B1FEB4-700C-9441-9FEA-A0B506DCDA1E}"/>
              </a:ext>
            </a:extLst>
          </p:cNvPr>
          <p:cNvSpPr/>
          <p:nvPr/>
        </p:nvSpPr>
        <p:spPr bwMode="auto">
          <a:xfrm>
            <a:off x="5162843" y="1742279"/>
            <a:ext cx="1299912" cy="485281"/>
          </a:xfrm>
          <a:custGeom>
            <a:avLst/>
            <a:gdLst>
              <a:gd name="connsiteX0" fmla="*/ 0 w 1239520"/>
              <a:gd name="connsiteY0" fmla="*/ 0 h 531252"/>
              <a:gd name="connsiteX1" fmla="*/ 101600 w 1239520"/>
              <a:gd name="connsiteY1" fmla="*/ 142240 h 531252"/>
              <a:gd name="connsiteX2" fmla="*/ 243840 w 1239520"/>
              <a:gd name="connsiteY2" fmla="*/ 254000 h 531252"/>
              <a:gd name="connsiteX3" fmla="*/ 436880 w 1239520"/>
              <a:gd name="connsiteY3" fmla="*/ 345440 h 531252"/>
              <a:gd name="connsiteX4" fmla="*/ 701040 w 1239520"/>
              <a:gd name="connsiteY4" fmla="*/ 436880 h 531252"/>
              <a:gd name="connsiteX5" fmla="*/ 955040 w 1239520"/>
              <a:gd name="connsiteY5" fmla="*/ 497840 h 531252"/>
              <a:gd name="connsiteX6" fmla="*/ 1168400 w 1239520"/>
              <a:gd name="connsiteY6" fmla="*/ 528320 h 531252"/>
              <a:gd name="connsiteX7" fmla="*/ 1239520 w 1239520"/>
              <a:gd name="connsiteY7" fmla="*/ 528320 h 53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520" h="531252">
                <a:moveTo>
                  <a:pt x="0" y="0"/>
                </a:moveTo>
                <a:cubicBezTo>
                  <a:pt x="30480" y="49953"/>
                  <a:pt x="60960" y="99907"/>
                  <a:pt x="101600" y="142240"/>
                </a:cubicBezTo>
                <a:cubicBezTo>
                  <a:pt x="142240" y="184573"/>
                  <a:pt x="187960" y="220133"/>
                  <a:pt x="243840" y="254000"/>
                </a:cubicBezTo>
                <a:cubicBezTo>
                  <a:pt x="299720" y="287867"/>
                  <a:pt x="360680" y="314960"/>
                  <a:pt x="436880" y="345440"/>
                </a:cubicBezTo>
                <a:cubicBezTo>
                  <a:pt x="513080" y="375920"/>
                  <a:pt x="614680" y="411480"/>
                  <a:pt x="701040" y="436880"/>
                </a:cubicBezTo>
                <a:cubicBezTo>
                  <a:pt x="787400" y="462280"/>
                  <a:pt x="877147" y="482600"/>
                  <a:pt x="955040" y="497840"/>
                </a:cubicBezTo>
                <a:cubicBezTo>
                  <a:pt x="1032933" y="513080"/>
                  <a:pt x="1120987" y="523240"/>
                  <a:pt x="1168400" y="528320"/>
                </a:cubicBezTo>
                <a:cubicBezTo>
                  <a:pt x="1215813" y="533400"/>
                  <a:pt x="1227666" y="530860"/>
                  <a:pt x="1239520" y="528320"/>
                </a:cubicBezTo>
              </a:path>
            </a:pathLst>
          </a:custGeom>
          <a:noFill/>
          <a:ln w="279400">
            <a:solidFill>
              <a:srgbClr val="FF0000">
                <a:alpha val="49000"/>
              </a:srgb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F7FEA2-5F10-794D-A672-4C41E3F4F88F}"/>
              </a:ext>
            </a:extLst>
          </p:cNvPr>
          <p:cNvCxnSpPr/>
          <p:nvPr/>
        </p:nvCxnSpPr>
        <p:spPr>
          <a:xfrm flipV="1">
            <a:off x="6651592" y="2066493"/>
            <a:ext cx="0" cy="33528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2147BD-A027-6C4E-9F67-383ECD1FC6FF}"/>
              </a:ext>
            </a:extLst>
          </p:cNvPr>
          <p:cNvCxnSpPr/>
          <p:nvPr/>
        </p:nvCxnSpPr>
        <p:spPr>
          <a:xfrm>
            <a:off x="4963644" y="1534786"/>
            <a:ext cx="339649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83186D-4A51-7940-AF82-0D739FF7F1DC}"/>
              </a:ext>
            </a:extLst>
          </p:cNvPr>
          <p:cNvSpPr txBox="1"/>
          <p:nvPr/>
        </p:nvSpPr>
        <p:spPr>
          <a:xfrm>
            <a:off x="5515185" y="1560653"/>
            <a:ext cx="1178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Ignition boundary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EF4D03-7C6C-FB42-9368-B30651C6F0BF}"/>
              </a:ext>
            </a:extLst>
          </p:cNvPr>
          <p:cNvSpPr/>
          <p:nvPr/>
        </p:nvSpPr>
        <p:spPr bwMode="auto">
          <a:xfrm>
            <a:off x="-75378" y="3457902"/>
            <a:ext cx="324031" cy="11433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EFF1E5-3F13-584B-AC64-7CF85E3DF325}"/>
              </a:ext>
            </a:extLst>
          </p:cNvPr>
          <p:cNvSpPr txBox="1"/>
          <p:nvPr/>
        </p:nvSpPr>
        <p:spPr>
          <a:xfrm>
            <a:off x="4208403" y="514814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NIF Data: 2010-2015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0EC866E5-6F12-F14F-AFA3-DAB168FA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720" y="3992053"/>
            <a:ext cx="1812776" cy="145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EF4F63-BCCC-804F-897D-1AFC245B2B14}"/>
              </a:ext>
            </a:extLst>
          </p:cNvPr>
          <p:cNvSpPr txBox="1"/>
          <p:nvPr/>
        </p:nvSpPr>
        <p:spPr>
          <a:xfrm>
            <a:off x="7674767" y="3765976"/>
            <a:ext cx="782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N131119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B70081-C064-B84A-92CF-D707F2A4C98F}"/>
              </a:ext>
            </a:extLst>
          </p:cNvPr>
          <p:cNvSpPr txBox="1"/>
          <p:nvPr/>
        </p:nvSpPr>
        <p:spPr>
          <a:xfrm>
            <a:off x="0" y="5755664"/>
            <a:ext cx="363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 sensitive implosion design(s)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Asymmetry/swings still an issue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 features (tent/fill-tube) still an issue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2C43B-56E6-5D41-BCA1-8D118279DEEC}"/>
              </a:ext>
            </a:extLst>
          </p:cNvPr>
          <p:cNvSpPr txBox="1"/>
          <p:nvPr/>
        </p:nvSpPr>
        <p:spPr>
          <a:xfrm>
            <a:off x="4710949" y="3272356"/>
            <a:ext cx="1119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~ 25 kJ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US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~ 4-5 kJ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~ 2.2x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~ 220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Gbar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725819-DA20-EB4E-8713-6021A027D5EB}"/>
              </a:ext>
            </a:extLst>
          </p:cNvPr>
          <p:cNvSpPr txBox="1"/>
          <p:nvPr/>
        </p:nvSpPr>
        <p:spPr>
          <a:xfrm>
            <a:off x="7326192" y="2284028"/>
            <a:ext cx="407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978FE6-F941-6244-A643-78C5A85A720F}"/>
              </a:ext>
            </a:extLst>
          </p:cNvPr>
          <p:cNvSpPr txBox="1"/>
          <p:nvPr/>
        </p:nvSpPr>
        <p:spPr>
          <a:xfrm>
            <a:off x="8237444" y="2038492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7084AC-3A62-954C-BC52-D239AD4594A2}"/>
              </a:ext>
            </a:extLst>
          </p:cNvPr>
          <p:cNvSpPr txBox="1"/>
          <p:nvPr/>
        </p:nvSpPr>
        <p:spPr>
          <a:xfrm>
            <a:off x="7941226" y="182577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D7E5D-4164-EC43-9AA1-384419B8E456}"/>
              </a:ext>
            </a:extLst>
          </p:cNvPr>
          <p:cNvSpPr txBox="1"/>
          <p:nvPr/>
        </p:nvSpPr>
        <p:spPr>
          <a:xfrm>
            <a:off x="7644732" y="185721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B4CDFC-FD3D-5845-8E8C-B6D75F39211D}"/>
              </a:ext>
            </a:extLst>
          </p:cNvPr>
          <p:cNvSpPr txBox="1"/>
          <p:nvPr/>
        </p:nvSpPr>
        <p:spPr>
          <a:xfrm>
            <a:off x="7386736" y="3271859"/>
            <a:ext cx="324128" cy="45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kJ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6A822B-FF8C-5340-B347-8334DA76BFC5}"/>
              </a:ext>
            </a:extLst>
          </p:cNvPr>
          <p:cNvSpPr txBox="1"/>
          <p:nvPr/>
        </p:nvSpPr>
        <p:spPr>
          <a:xfrm>
            <a:off x="7691543" y="3271859"/>
            <a:ext cx="402674" cy="45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HS</a:t>
            </a:r>
            <a:b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kJ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7D6B5A-CD91-E34D-9E1A-A517F05812AE}"/>
              </a:ext>
            </a:extLst>
          </p:cNvPr>
          <p:cNvSpPr txBox="1"/>
          <p:nvPr/>
        </p:nvSpPr>
        <p:spPr>
          <a:xfrm>
            <a:off x="7953220" y="3271859"/>
            <a:ext cx="477502" cy="274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amp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418B4E-70CB-944A-8071-85E282BD92D7}"/>
              </a:ext>
            </a:extLst>
          </p:cNvPr>
          <p:cNvSpPr txBox="1"/>
          <p:nvPr/>
        </p:nvSpPr>
        <p:spPr>
          <a:xfrm>
            <a:off x="8233568" y="3271859"/>
            <a:ext cx="542135" cy="45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Gbar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208E2918-1BAC-D441-B8E2-0EB8571D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</p:spPr>
        <p:txBody>
          <a:bodyPr/>
          <a:lstStyle/>
          <a:p>
            <a:r>
              <a:rPr lang="en-US" sz="2400" dirty="0"/>
              <a:t>We’ve made steady progress in improving implosions on the NIF, reaching closer to the predicted ignition boundary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7A59AF-9000-014C-9CBB-C97F7026A240}"/>
              </a:ext>
            </a:extLst>
          </p:cNvPr>
          <p:cNvSpPr txBox="1"/>
          <p:nvPr/>
        </p:nvSpPr>
        <p:spPr>
          <a:xfrm>
            <a:off x="7445613" y="604160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O. Hurricane</a:t>
            </a:r>
          </a:p>
        </p:txBody>
      </p:sp>
    </p:spTree>
    <p:extLst>
      <p:ext uri="{BB962C8B-B14F-4D97-AF65-F5344CB8AC3E}">
        <p14:creationId xmlns:p14="http://schemas.microsoft.com/office/powerpoint/2010/main" val="160575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6A5FB2B7-CD70-FD49-AF69-D53301F8E8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05692" y="1439667"/>
          <a:ext cx="4963885" cy="449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582A249D-700B-6945-A1B4-0B9F3E69B9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907" y="1830850"/>
            <a:ext cx="1388594" cy="1496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1115849" y="333040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Brysk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1040" y="5875557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⍴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(g/cm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9247" y="514189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NIF Data: 2010-2018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4B1FEB4-700C-9441-9FEA-A0B506DCDA1E}"/>
              </a:ext>
            </a:extLst>
          </p:cNvPr>
          <p:cNvSpPr/>
          <p:nvPr/>
        </p:nvSpPr>
        <p:spPr bwMode="auto">
          <a:xfrm>
            <a:off x="5162843" y="1742279"/>
            <a:ext cx="1299912" cy="485281"/>
          </a:xfrm>
          <a:custGeom>
            <a:avLst/>
            <a:gdLst>
              <a:gd name="connsiteX0" fmla="*/ 0 w 1239520"/>
              <a:gd name="connsiteY0" fmla="*/ 0 h 531252"/>
              <a:gd name="connsiteX1" fmla="*/ 101600 w 1239520"/>
              <a:gd name="connsiteY1" fmla="*/ 142240 h 531252"/>
              <a:gd name="connsiteX2" fmla="*/ 243840 w 1239520"/>
              <a:gd name="connsiteY2" fmla="*/ 254000 h 531252"/>
              <a:gd name="connsiteX3" fmla="*/ 436880 w 1239520"/>
              <a:gd name="connsiteY3" fmla="*/ 345440 h 531252"/>
              <a:gd name="connsiteX4" fmla="*/ 701040 w 1239520"/>
              <a:gd name="connsiteY4" fmla="*/ 436880 h 531252"/>
              <a:gd name="connsiteX5" fmla="*/ 955040 w 1239520"/>
              <a:gd name="connsiteY5" fmla="*/ 497840 h 531252"/>
              <a:gd name="connsiteX6" fmla="*/ 1168400 w 1239520"/>
              <a:gd name="connsiteY6" fmla="*/ 528320 h 531252"/>
              <a:gd name="connsiteX7" fmla="*/ 1239520 w 1239520"/>
              <a:gd name="connsiteY7" fmla="*/ 528320 h 53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520" h="531252">
                <a:moveTo>
                  <a:pt x="0" y="0"/>
                </a:moveTo>
                <a:cubicBezTo>
                  <a:pt x="30480" y="49953"/>
                  <a:pt x="60960" y="99907"/>
                  <a:pt x="101600" y="142240"/>
                </a:cubicBezTo>
                <a:cubicBezTo>
                  <a:pt x="142240" y="184573"/>
                  <a:pt x="187960" y="220133"/>
                  <a:pt x="243840" y="254000"/>
                </a:cubicBezTo>
                <a:cubicBezTo>
                  <a:pt x="299720" y="287867"/>
                  <a:pt x="360680" y="314960"/>
                  <a:pt x="436880" y="345440"/>
                </a:cubicBezTo>
                <a:cubicBezTo>
                  <a:pt x="513080" y="375920"/>
                  <a:pt x="614680" y="411480"/>
                  <a:pt x="701040" y="436880"/>
                </a:cubicBezTo>
                <a:cubicBezTo>
                  <a:pt x="787400" y="462280"/>
                  <a:pt x="877147" y="482600"/>
                  <a:pt x="955040" y="497840"/>
                </a:cubicBezTo>
                <a:cubicBezTo>
                  <a:pt x="1032933" y="513080"/>
                  <a:pt x="1120987" y="523240"/>
                  <a:pt x="1168400" y="528320"/>
                </a:cubicBezTo>
                <a:cubicBezTo>
                  <a:pt x="1215813" y="533400"/>
                  <a:pt x="1227666" y="530860"/>
                  <a:pt x="1239520" y="528320"/>
                </a:cubicBezTo>
              </a:path>
            </a:pathLst>
          </a:custGeom>
          <a:noFill/>
          <a:ln w="279400">
            <a:solidFill>
              <a:srgbClr val="FF0000">
                <a:alpha val="49000"/>
              </a:srgb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F7FEA2-5F10-794D-A672-4C41E3F4F88F}"/>
              </a:ext>
            </a:extLst>
          </p:cNvPr>
          <p:cNvCxnSpPr/>
          <p:nvPr/>
        </p:nvCxnSpPr>
        <p:spPr>
          <a:xfrm flipV="1">
            <a:off x="6651592" y="2066493"/>
            <a:ext cx="0" cy="33528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2147BD-A027-6C4E-9F67-383ECD1FC6FF}"/>
              </a:ext>
            </a:extLst>
          </p:cNvPr>
          <p:cNvCxnSpPr/>
          <p:nvPr/>
        </p:nvCxnSpPr>
        <p:spPr>
          <a:xfrm>
            <a:off x="4963644" y="1534786"/>
            <a:ext cx="339649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83186D-4A51-7940-AF82-0D739FF7F1DC}"/>
              </a:ext>
            </a:extLst>
          </p:cNvPr>
          <p:cNvSpPr txBox="1"/>
          <p:nvPr/>
        </p:nvSpPr>
        <p:spPr>
          <a:xfrm>
            <a:off x="5515185" y="1560653"/>
            <a:ext cx="117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Ignition boundary w/ uncertainty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B80B58-F366-AA46-A985-7D1A3D983F74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5258" y="3998087"/>
            <a:ext cx="1631364" cy="15131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A6A9E7-0690-CC41-AB9F-892B01352B82}"/>
              </a:ext>
            </a:extLst>
          </p:cNvPr>
          <p:cNvSpPr txBox="1"/>
          <p:nvPr/>
        </p:nvSpPr>
        <p:spPr>
          <a:xfrm>
            <a:off x="7676619" y="3770745"/>
            <a:ext cx="782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N171119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6BBD9-20ED-874A-9B80-6E5123442572}"/>
              </a:ext>
            </a:extLst>
          </p:cNvPr>
          <p:cNvSpPr txBox="1"/>
          <p:nvPr/>
        </p:nvSpPr>
        <p:spPr>
          <a:xfrm>
            <a:off x="46383" y="5736104"/>
            <a:ext cx="214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 sensitive design(s)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Fixing Asymmetry/swings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Fixing Engineering Features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BD294-8221-004A-9EB2-13B4F4E8AA0B}"/>
              </a:ext>
            </a:extLst>
          </p:cNvPr>
          <p:cNvSpPr txBox="1"/>
          <p:nvPr/>
        </p:nvSpPr>
        <p:spPr>
          <a:xfrm>
            <a:off x="4710949" y="3272356"/>
            <a:ext cx="1119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~ 56 kJ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US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~ 5-7 kJ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~ 2.9x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~ 360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Gbar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EF4D03-7C6C-FB42-9368-B30651C6F0BF}"/>
              </a:ext>
            </a:extLst>
          </p:cNvPr>
          <p:cNvSpPr/>
          <p:nvPr/>
        </p:nvSpPr>
        <p:spPr bwMode="auto">
          <a:xfrm>
            <a:off x="-75378" y="3457902"/>
            <a:ext cx="324031" cy="11433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4489D6-E2F6-3343-9983-F3227383BF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752" y="2914214"/>
            <a:ext cx="987035" cy="1794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B2AB24-D534-A440-B79B-F5F2CD2078D6}"/>
              </a:ext>
            </a:extLst>
          </p:cNvPr>
          <p:cNvSpPr txBox="1"/>
          <p:nvPr/>
        </p:nvSpPr>
        <p:spPr>
          <a:xfrm>
            <a:off x="7326192" y="1586375"/>
            <a:ext cx="407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25CA1-9BF5-A746-955E-14AF8B9F0A49}"/>
              </a:ext>
            </a:extLst>
          </p:cNvPr>
          <p:cNvSpPr txBox="1"/>
          <p:nvPr/>
        </p:nvSpPr>
        <p:spPr>
          <a:xfrm>
            <a:off x="8237444" y="1586375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34F587-2416-E74D-8996-9F04971A4AD3}"/>
              </a:ext>
            </a:extLst>
          </p:cNvPr>
          <p:cNvSpPr txBox="1"/>
          <p:nvPr/>
        </p:nvSpPr>
        <p:spPr>
          <a:xfrm>
            <a:off x="7941226" y="158637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62C7FA-9274-5548-8025-D39EE290A0E7}"/>
              </a:ext>
            </a:extLst>
          </p:cNvPr>
          <p:cNvSpPr txBox="1"/>
          <p:nvPr/>
        </p:nvSpPr>
        <p:spPr>
          <a:xfrm>
            <a:off x="7712859" y="158637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E95A92-DA98-BD4B-B935-AAE578501FBB}"/>
              </a:ext>
            </a:extLst>
          </p:cNvPr>
          <p:cNvSpPr txBox="1"/>
          <p:nvPr/>
        </p:nvSpPr>
        <p:spPr>
          <a:xfrm>
            <a:off x="7386736" y="3271859"/>
            <a:ext cx="324128" cy="45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kJ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502B1D-BF17-4546-8DAA-51E54BE8F342}"/>
              </a:ext>
            </a:extLst>
          </p:cNvPr>
          <p:cNvSpPr txBox="1"/>
          <p:nvPr/>
        </p:nvSpPr>
        <p:spPr>
          <a:xfrm>
            <a:off x="7691543" y="3271859"/>
            <a:ext cx="402674" cy="45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HS</a:t>
            </a:r>
            <a:b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kJ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046C11-10A9-814A-A597-ED7215ABC6F0}"/>
              </a:ext>
            </a:extLst>
          </p:cNvPr>
          <p:cNvSpPr txBox="1"/>
          <p:nvPr/>
        </p:nvSpPr>
        <p:spPr>
          <a:xfrm>
            <a:off x="7953220" y="3271859"/>
            <a:ext cx="477502" cy="274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amp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633FAE-0E31-D446-9A0A-E1EE3C0773A2}"/>
              </a:ext>
            </a:extLst>
          </p:cNvPr>
          <p:cNvSpPr txBox="1"/>
          <p:nvPr/>
        </p:nvSpPr>
        <p:spPr>
          <a:xfrm>
            <a:off x="8233568" y="3271859"/>
            <a:ext cx="542135" cy="45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Gbar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6BC5A4AB-84A1-5C4C-A781-45354CC7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</p:spPr>
        <p:txBody>
          <a:bodyPr/>
          <a:lstStyle/>
          <a:p>
            <a:r>
              <a:rPr lang="en-US" sz="2400" dirty="0"/>
              <a:t>We’ve made steady progress in improving implosions on the NIF, reaching closer to the predicted ignition boundary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276B54-D7E0-064E-A6E3-C2762B27FE38}"/>
              </a:ext>
            </a:extLst>
          </p:cNvPr>
          <p:cNvSpPr txBox="1"/>
          <p:nvPr/>
        </p:nvSpPr>
        <p:spPr>
          <a:xfrm>
            <a:off x="7445613" y="603344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O. Hurricane</a:t>
            </a:r>
          </a:p>
        </p:txBody>
      </p:sp>
    </p:spTree>
    <p:extLst>
      <p:ext uri="{BB962C8B-B14F-4D97-AF65-F5344CB8AC3E}">
        <p14:creationId xmlns:p14="http://schemas.microsoft.com/office/powerpoint/2010/main" val="211900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ED3DC6BE-0F8D-2D47-91B0-A08EB84291C9}"/>
              </a:ext>
            </a:extLst>
          </p:cNvPr>
          <p:cNvSpPr/>
          <p:nvPr/>
        </p:nvSpPr>
        <p:spPr bwMode="auto">
          <a:xfrm>
            <a:off x="246955" y="1138978"/>
            <a:ext cx="5164382" cy="5152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drive on NIF is approaching “burning plasma” 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F06AA34-0EC6-2440-828A-2249857F3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37" t="1400" r="421" b="10619"/>
          <a:stretch/>
        </p:blipFill>
        <p:spPr>
          <a:xfrm>
            <a:off x="1146412" y="1767385"/>
            <a:ext cx="3944203" cy="37121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6" name="TextBox 16">
            <a:extLst>
              <a:ext uri="{FF2B5EF4-FFF2-40B4-BE49-F238E27FC236}">
                <a16:creationId xmlns:a16="http://schemas.microsoft.com/office/drawing/2014/main" id="{AEB959E9-E71F-5D4F-B0E5-719ABC79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355" y="5819643"/>
            <a:ext cx="24338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Pressure * Confinement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TextBox 26">
            <a:extLst>
              <a:ext uri="{FF2B5EF4-FFF2-40B4-BE49-F238E27FC236}">
                <a16:creationId xmlns:a16="http://schemas.microsoft.com/office/drawing/2014/main" id="{1043B167-82D2-694B-853A-CF0990B85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371" y="1151060"/>
            <a:ext cx="3189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Ignition (with G&gt;1 at NIF, ~ 2MJ)</a:t>
            </a:r>
          </a:p>
        </p:txBody>
      </p:sp>
      <p:sp>
        <p:nvSpPr>
          <p:cNvPr id="78" name="TextBox 27">
            <a:extLst>
              <a:ext uri="{FF2B5EF4-FFF2-40B4-BE49-F238E27FC236}">
                <a16:creationId xmlns:a16="http://schemas.microsoft.com/office/drawing/2014/main" id="{DF6DCA31-F95B-8F4B-B421-3132B8DEA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38" y="3311392"/>
            <a:ext cx="20374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Alpha-heating (~28 kJ)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C86AD69-31D4-9542-B02E-45A19FA137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6310" y="1489001"/>
            <a:ext cx="36540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1B4BECE-2B07-804B-AB46-6AC42ED15C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50270" y="3300259"/>
            <a:ext cx="18002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600E65D-6381-0249-BFB4-AA6DFA8F5F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925" y="2918251"/>
            <a:ext cx="260127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52575F3-3124-7748-90D4-EF585DB489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37334" y="2495332"/>
            <a:ext cx="27987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3" name="TextBox 32">
            <a:extLst>
              <a:ext uri="{FF2B5EF4-FFF2-40B4-BE49-F238E27FC236}">
                <a16:creationId xmlns:a16="http://schemas.microsoft.com/office/drawing/2014/main" id="{943F2C7B-4CAE-BA47-82C1-69532FB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529" y="2632759"/>
            <a:ext cx="25875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Q</a:t>
            </a:r>
            <a:r>
              <a:rPr kumimoji="0" 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~1 burning plasma (~70kJ)</a:t>
            </a:r>
          </a:p>
        </p:txBody>
      </p:sp>
      <p:sp>
        <p:nvSpPr>
          <p:cNvPr id="84" name="TextBox 33">
            <a:extLst>
              <a:ext uri="{FF2B5EF4-FFF2-40B4-BE49-F238E27FC236}">
                <a16:creationId xmlns:a16="http://schemas.microsoft.com/office/drawing/2014/main" id="{7A49A607-759F-5244-85E6-CBB7860B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921" y="2134600"/>
            <a:ext cx="30394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Capsule gain &gt; 1 (~150-200 kJ) </a:t>
            </a:r>
          </a:p>
        </p:txBody>
      </p:sp>
      <p:sp>
        <p:nvSpPr>
          <p:cNvPr id="85" name="TextBox 19">
            <a:extLst>
              <a:ext uri="{FF2B5EF4-FFF2-40B4-BE49-F238E27FC236}">
                <a16:creationId xmlns:a16="http://schemas.microsoft.com/office/drawing/2014/main" id="{243A1FC4-7531-A541-9C63-D62ECE5C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041" y="5080439"/>
            <a:ext cx="13086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(March 2011)</a:t>
            </a:r>
          </a:p>
        </p:txBody>
      </p:sp>
      <p:sp>
        <p:nvSpPr>
          <p:cNvPr id="86" name="TextBox 20">
            <a:extLst>
              <a:ext uri="{FF2B5EF4-FFF2-40B4-BE49-F238E27FC236}">
                <a16:creationId xmlns:a16="http://schemas.microsoft.com/office/drawing/2014/main" id="{CFE6FAE0-DA07-9948-A411-362753FE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974" y="4422976"/>
            <a:ext cx="22494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(NIC, 2012)</a:t>
            </a:r>
          </a:p>
        </p:txBody>
      </p:sp>
      <p:sp>
        <p:nvSpPr>
          <p:cNvPr id="87" name="TextBox 21">
            <a:extLst>
              <a:ext uri="{FF2B5EF4-FFF2-40B4-BE49-F238E27FC236}">
                <a16:creationId xmlns:a16="http://schemas.microsoft.com/office/drawing/2014/main" id="{5CCA6CC5-C1B2-144A-B520-929FB8A89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106" y="3952062"/>
            <a:ext cx="19210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(High Foot, 2014/15)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EE48337-69EE-BF43-B6EB-26239EE2EA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10825" y="5252436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B1950FC-AE0C-5F4C-B42E-59F010B29E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0709" y="4483509"/>
            <a:ext cx="38100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11824C3-8E98-2D42-A24C-AC5635FE6E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7188" y="3174443"/>
            <a:ext cx="276366" cy="229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68A6EC0D-96B2-CA4D-AD35-1221D077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925" y="3361570"/>
            <a:ext cx="18459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(Diamond,2017/18)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C1ADD74-508B-FF4C-9934-249040D6452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46123" y="2918251"/>
            <a:ext cx="935415" cy="749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746C709-87E4-C349-B4BA-2A76100E093B}"/>
              </a:ext>
            </a:extLst>
          </p:cNvPr>
          <p:cNvCxnSpPr/>
          <p:nvPr/>
        </p:nvCxnSpPr>
        <p:spPr>
          <a:xfrm flipH="1">
            <a:off x="4713394" y="1404729"/>
            <a:ext cx="1256710" cy="1475506"/>
          </a:xfrm>
          <a:prstGeom prst="straightConnector1">
            <a:avLst/>
          </a:prstGeom>
          <a:ln w="28575" cmpd="sng">
            <a:solidFill>
              <a:srgbClr val="1E497C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>
            <a:extLst>
              <a:ext uri="{FF2B5EF4-FFF2-40B4-BE49-F238E27FC236}">
                <a16:creationId xmlns:a16="http://schemas.microsoft.com/office/drawing/2014/main" id="{ECA7C5D2-7311-DF4A-B6E5-ADDFA189D0D1}"/>
              </a:ext>
            </a:extLst>
          </p:cNvPr>
          <p:cNvSpPr/>
          <p:nvPr/>
        </p:nvSpPr>
        <p:spPr>
          <a:xfrm>
            <a:off x="5009076" y="2973994"/>
            <a:ext cx="200992" cy="801841"/>
          </a:xfrm>
          <a:prstGeom prst="rightBrace">
            <a:avLst>
              <a:gd name="adj1" fmla="val 40073"/>
              <a:gd name="adj2" fmla="val 50000"/>
            </a:avLst>
          </a:prstGeom>
          <a:ln w="190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5" name="Right Brace 94">
            <a:extLst>
              <a:ext uri="{FF2B5EF4-FFF2-40B4-BE49-F238E27FC236}">
                <a16:creationId xmlns:a16="http://schemas.microsoft.com/office/drawing/2014/main" id="{40A37DAB-7319-FB4F-B24E-8E5D236F3A96}"/>
              </a:ext>
            </a:extLst>
          </p:cNvPr>
          <p:cNvSpPr/>
          <p:nvPr/>
        </p:nvSpPr>
        <p:spPr>
          <a:xfrm>
            <a:off x="4845564" y="3779422"/>
            <a:ext cx="200992" cy="801841"/>
          </a:xfrm>
          <a:prstGeom prst="rightBrace">
            <a:avLst>
              <a:gd name="adj1" fmla="val 40073"/>
              <a:gd name="adj2" fmla="val 50000"/>
            </a:avLst>
          </a:prstGeom>
          <a:ln w="190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52A25798-D3C7-0747-AE1B-53D8EB2C86BE}"/>
              </a:ext>
            </a:extLst>
          </p:cNvPr>
          <p:cNvSpPr/>
          <p:nvPr/>
        </p:nvSpPr>
        <p:spPr>
          <a:xfrm>
            <a:off x="4431321" y="4511645"/>
            <a:ext cx="200992" cy="801841"/>
          </a:xfrm>
          <a:prstGeom prst="rightBrace">
            <a:avLst>
              <a:gd name="adj1" fmla="val 40073"/>
              <a:gd name="adj2" fmla="val 50000"/>
            </a:avLst>
          </a:prstGeom>
          <a:ln w="190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7" name="TextBox 16">
            <a:extLst>
              <a:ext uri="{FF2B5EF4-FFF2-40B4-BE49-F238E27FC236}">
                <a16:creationId xmlns:a16="http://schemas.microsoft.com/office/drawing/2014/main" id="{E9744559-3C2C-6B46-A492-B8DCBD0E1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421" y="5428705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0.5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8" name="TextBox 16">
            <a:extLst>
              <a:ext uri="{FF2B5EF4-FFF2-40B4-BE49-F238E27FC236}">
                <a16:creationId xmlns:a16="http://schemas.microsoft.com/office/drawing/2014/main" id="{6399234E-D067-EC41-9840-C20A9A4B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743" y="5428705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0.6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9" name="TextBox 16">
            <a:extLst>
              <a:ext uri="{FF2B5EF4-FFF2-40B4-BE49-F238E27FC236}">
                <a16:creationId xmlns:a16="http://schemas.microsoft.com/office/drawing/2014/main" id="{8C2A9465-077A-534E-A3E4-0A36211CF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317" y="5428705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0.7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0" name="TextBox 16">
            <a:extLst>
              <a:ext uri="{FF2B5EF4-FFF2-40B4-BE49-F238E27FC236}">
                <a16:creationId xmlns:a16="http://schemas.microsoft.com/office/drawing/2014/main" id="{DE4F004D-9098-3947-8C0D-9232F12D6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638" y="5428705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0.8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1" name="TextBox 16">
            <a:extLst>
              <a:ext uri="{FF2B5EF4-FFF2-40B4-BE49-F238E27FC236}">
                <a16:creationId xmlns:a16="http://schemas.microsoft.com/office/drawing/2014/main" id="{81B875C0-7262-354A-91CD-731776E6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586" y="5428705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0.9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" name="TextBox 16">
            <a:extLst>
              <a:ext uri="{FF2B5EF4-FFF2-40B4-BE49-F238E27FC236}">
                <a16:creationId xmlns:a16="http://schemas.microsoft.com/office/drawing/2014/main" id="{AD7E06B1-BB32-264C-A3BC-D0FD52B9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271" y="5428705"/>
            <a:ext cx="301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3" name="TextBox 16">
            <a:extLst>
              <a:ext uri="{FF2B5EF4-FFF2-40B4-BE49-F238E27FC236}">
                <a16:creationId xmlns:a16="http://schemas.microsoft.com/office/drawing/2014/main" id="{DA2A91C5-3DC7-354C-83B4-5E40D73D1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31" y="5428705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0.1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TextBox 16">
            <a:extLst>
              <a:ext uri="{FF2B5EF4-FFF2-40B4-BE49-F238E27FC236}">
                <a16:creationId xmlns:a16="http://schemas.microsoft.com/office/drawing/2014/main" id="{A6114ED8-1B8A-FE4B-A619-91CF56A9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53" y="5428705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0.2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5" name="TextBox 16">
            <a:extLst>
              <a:ext uri="{FF2B5EF4-FFF2-40B4-BE49-F238E27FC236}">
                <a16:creationId xmlns:a16="http://schemas.microsoft.com/office/drawing/2014/main" id="{4E1B8CFF-D7B1-CE4B-A5C9-F7500CC4B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527" y="5428705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0.3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6" name="TextBox 16">
            <a:extLst>
              <a:ext uri="{FF2B5EF4-FFF2-40B4-BE49-F238E27FC236}">
                <a16:creationId xmlns:a16="http://schemas.microsoft.com/office/drawing/2014/main" id="{6C7C502A-6321-0344-9A82-49544407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848" y="5428705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0.4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7" name="TextBox 16">
            <a:extLst>
              <a:ext uri="{FF2B5EF4-FFF2-40B4-BE49-F238E27FC236}">
                <a16:creationId xmlns:a16="http://schemas.microsoft.com/office/drawing/2014/main" id="{B4708A6F-4CFC-4D42-8B7D-E84EBC01815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389" y="3268599"/>
            <a:ext cx="1008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Yield (kJ)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8" name="TextBox 16">
            <a:extLst>
              <a:ext uri="{FF2B5EF4-FFF2-40B4-BE49-F238E27FC236}">
                <a16:creationId xmlns:a16="http://schemas.microsoft.com/office/drawing/2014/main" id="{D067A40C-48D7-094D-AC7C-BEA9552A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00" y="5090775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0.3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9" name="TextBox 16">
            <a:extLst>
              <a:ext uri="{FF2B5EF4-FFF2-40B4-BE49-F238E27FC236}">
                <a16:creationId xmlns:a16="http://schemas.microsoft.com/office/drawing/2014/main" id="{60DCA407-67AE-FF4A-864B-6D52DE3D5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828" y="4567314"/>
            <a:ext cx="301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0" name="TextBox 16">
            <a:extLst>
              <a:ext uri="{FF2B5EF4-FFF2-40B4-BE49-F238E27FC236}">
                <a16:creationId xmlns:a16="http://schemas.microsoft.com/office/drawing/2014/main" id="{AB6E3C36-39AA-DE40-8BC0-33DA72256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828" y="4090236"/>
            <a:ext cx="301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1" name="TextBox 16">
            <a:extLst>
              <a:ext uri="{FF2B5EF4-FFF2-40B4-BE49-F238E27FC236}">
                <a16:creationId xmlns:a16="http://schemas.microsoft.com/office/drawing/2014/main" id="{4A00E967-2775-4443-A3D4-09564AFB8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09" y="3573401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2" name="TextBox 16">
            <a:extLst>
              <a:ext uri="{FF2B5EF4-FFF2-40B4-BE49-F238E27FC236}">
                <a16:creationId xmlns:a16="http://schemas.microsoft.com/office/drawing/2014/main" id="{8870A865-122B-BD4A-B679-FCFABFD0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09" y="3102949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3" name="TextBox 16">
            <a:extLst>
              <a:ext uri="{FF2B5EF4-FFF2-40B4-BE49-F238E27FC236}">
                <a16:creationId xmlns:a16="http://schemas.microsoft.com/office/drawing/2014/main" id="{DA0A8BF2-3269-1E4C-94EA-C8CBCF4E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89" y="2586114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100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4" name="TextBox 16">
            <a:extLst>
              <a:ext uri="{FF2B5EF4-FFF2-40B4-BE49-F238E27FC236}">
                <a16:creationId xmlns:a16="http://schemas.microsoft.com/office/drawing/2014/main" id="{FA1214CC-0975-3646-86CF-C303C29F3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89" y="2102409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300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5" name="TextBox 16">
            <a:extLst>
              <a:ext uri="{FF2B5EF4-FFF2-40B4-BE49-F238E27FC236}">
                <a16:creationId xmlns:a16="http://schemas.microsoft.com/office/drawing/2014/main" id="{3FD00581-504F-5F46-9690-8443D685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0" y="1598827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1000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78288C1-1780-974B-B7CD-0932209B52CB}"/>
              </a:ext>
            </a:extLst>
          </p:cNvPr>
          <p:cNvSpPr txBox="1"/>
          <p:nvPr/>
        </p:nvSpPr>
        <p:spPr>
          <a:xfrm>
            <a:off x="5837582" y="1138977"/>
            <a:ext cx="3081131" cy="7386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5495" tIns="37746" rIns="75495" bIns="37746" anchor="ctr">
            <a:spAutoFit/>
          </a:bodyPr>
          <a:lstStyle>
            <a:defPPr>
              <a:defRPr lang="en-US"/>
            </a:defPPr>
            <a:lvl1pPr defTabSz="415097" eaLnBrk="0" hangingPunct="0">
              <a:defRPr sz="1400">
                <a:solidFill>
                  <a:prstClr val="white"/>
                </a:solidFill>
                <a:latin typeface="Calibri"/>
                <a:cs typeface="Calibri"/>
              </a:defRPr>
            </a:lvl1pPr>
          </a:lstStyle>
          <a:p>
            <a:pPr marL="0" marR="0" lvl="0" indent="0" algn="l" defTabSz="41509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*“Burning plasma”: energy deposited in DT hot spot by alpha particles exceeds compressional work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237B27B-0C3D-3747-B5AD-34D84268C2D0}"/>
              </a:ext>
            </a:extLst>
          </p:cNvPr>
          <p:cNvCxnSpPr/>
          <p:nvPr/>
        </p:nvCxnSpPr>
        <p:spPr>
          <a:xfrm>
            <a:off x="5151868" y="3378394"/>
            <a:ext cx="1019102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65C8D25-CBCA-C149-94E6-21962ECA6CE7}"/>
              </a:ext>
            </a:extLst>
          </p:cNvPr>
          <p:cNvCxnSpPr/>
          <p:nvPr/>
        </p:nvCxnSpPr>
        <p:spPr>
          <a:xfrm>
            <a:off x="5060393" y="4181111"/>
            <a:ext cx="1619393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6DE4C43-EADD-834E-BC7A-F858BB3A8E8D}"/>
              </a:ext>
            </a:extLst>
          </p:cNvPr>
          <p:cNvCxnSpPr/>
          <p:nvPr/>
        </p:nvCxnSpPr>
        <p:spPr>
          <a:xfrm>
            <a:off x="4634824" y="4914027"/>
            <a:ext cx="2254587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Content Placeholder 6">
            <a:extLst>
              <a:ext uri="{FF2B5EF4-FFF2-40B4-BE49-F238E27FC236}">
                <a16:creationId xmlns:a16="http://schemas.microsoft.com/office/drawing/2014/main" id="{563B1E16-434A-174E-90E2-609C8767F5A7}"/>
              </a:ext>
            </a:extLst>
          </p:cNvPr>
          <p:cNvSpPr txBox="1">
            <a:spLocks/>
          </p:cNvSpPr>
          <p:nvPr/>
        </p:nvSpPr>
        <p:spPr bwMode="auto">
          <a:xfrm>
            <a:off x="5837185" y="3032623"/>
            <a:ext cx="3081528" cy="7225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495" tIns="37746" rIns="75495" bIns="37746" numCol="1" anchor="ctr" anchorCtr="0" compatLnSpc="1">
            <a:prstTxWarp prst="textNoShape">
              <a:avLst/>
            </a:prstTxWarp>
            <a:spAutoFit/>
          </a:bodyPr>
          <a:lstStyle>
            <a:lvl1pPr marL="285750" indent="-2286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376092"/>
              </a:buClr>
              <a:buSzPct val="9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Calibri" panose="020F0502020204030204" pitchFamily="34" charset="0"/>
              <a:buChar char="—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Lucida Grande" panose="020B0600040502020204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200150" algn="l"/>
              </a:tabLst>
              <a:defRPr lang="en-US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232217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prstClr val="whit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Smaller fill tube, Diamond Capsule, Improved hydro stability, LPI and hohlraum drive symmetry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1" name="Content Placeholder 6">
            <a:extLst>
              <a:ext uri="{FF2B5EF4-FFF2-40B4-BE49-F238E27FC236}">
                <a16:creationId xmlns:a16="http://schemas.microsoft.com/office/drawing/2014/main" id="{4E3BFD24-E8B5-6345-87A2-B6E99D19C7FC}"/>
              </a:ext>
            </a:extLst>
          </p:cNvPr>
          <p:cNvSpPr txBox="1">
            <a:spLocks/>
          </p:cNvSpPr>
          <p:nvPr/>
        </p:nvSpPr>
        <p:spPr>
          <a:xfrm>
            <a:off x="5837185" y="4049547"/>
            <a:ext cx="3081528" cy="2916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5495" tIns="37746" rIns="75495" bIns="37746" rtlCol="0" anchor="ctr">
            <a:spAutoFit/>
          </a:bodyPr>
          <a:lstStyle>
            <a:lvl1pPr indent="-228600" defTabSz="415097" eaLnBrk="0" hangingPunct="0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400" b="0">
                <a:solidFill>
                  <a:prstClr val="white"/>
                </a:solidFill>
                <a:latin typeface="Calibri"/>
                <a:cs typeface="Calibri"/>
              </a:defRPr>
            </a:lvl1pPr>
            <a:lvl2pPr marL="628650" indent="-285750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0100" indent="-171450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-171450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57300" indent="-17145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mtClean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</a:lstStyle>
          <a:p>
            <a:pPr marL="228600" marR="0" lvl="0" indent="-228600" algn="l" defTabSz="232217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Improved hydro stability</a:t>
            </a:r>
          </a:p>
        </p:txBody>
      </p:sp>
      <p:sp>
        <p:nvSpPr>
          <p:cNvPr id="122" name="Content Placeholder 6">
            <a:extLst>
              <a:ext uri="{FF2B5EF4-FFF2-40B4-BE49-F238E27FC236}">
                <a16:creationId xmlns:a16="http://schemas.microsoft.com/office/drawing/2014/main" id="{3CF78BC8-2381-C843-99B0-4A2A9089589A}"/>
              </a:ext>
            </a:extLst>
          </p:cNvPr>
          <p:cNvSpPr txBox="1">
            <a:spLocks/>
          </p:cNvSpPr>
          <p:nvPr/>
        </p:nvSpPr>
        <p:spPr>
          <a:xfrm>
            <a:off x="5837185" y="4667383"/>
            <a:ext cx="3081528" cy="50711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5495" tIns="37746" rIns="75495" bIns="37746" rtlCol="0" anchor="ctr">
            <a:spAutoFit/>
          </a:bodyPr>
          <a:lstStyle>
            <a:defPPr>
              <a:defRPr lang="en-US"/>
            </a:defPPr>
            <a:lvl1pPr indent="-228600" defTabSz="415097" eaLnBrk="0" hangingPunct="0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400" b="0">
                <a:solidFill>
                  <a:prstClr val="white"/>
                </a:solidFill>
                <a:latin typeface="Calibri"/>
                <a:cs typeface="Calibri"/>
              </a:defRPr>
            </a:lvl1pPr>
            <a:lvl2pPr marL="628650" indent="-285750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0100" indent="-171450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-171450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57300" indent="-17145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</a:lstStyle>
          <a:p>
            <a:pPr marL="228600" marR="0" lvl="0" indent="-228600" algn="l" defTabSz="232217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Degraded by hydro instability, LPI and asymmetry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E57F84F-5A40-564C-A88E-9C195725F1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92925" y="3659413"/>
            <a:ext cx="78808" cy="3596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20219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DS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2015_PPT_UNC_DS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2015_PPT_UNC_DS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2015_PPT_UNC_V8.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3" id="{9F09A5C2-2853-2749-B828-C296ECDE64A9}" vid="{5691D69E-1BCC-C941-B505-06F765B4C620}"/>
    </a:ext>
  </a:extLst>
</a:theme>
</file>

<file path=ppt/theme/theme13.xml><?xml version="1.0" encoding="utf-8"?>
<a:theme xmlns:a="http://schemas.openxmlformats.org/drawingml/2006/main" name="2_2015_PPT_UNC_V8.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LLNL-PPT-UNC-Template-2015-V07.06-2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3_LLNL-PPT-UNC-Template-2015-V07.06-2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3_2015_PPT_UNC_DS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2015_PPT_UNC_DS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015_PPT_UNC_V8.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2015_PPT_UNC_DS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2015_PPT_UNC_DS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15_PPT_UNC_DS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2015_PPT_UNC_DS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2015_PPT_UNC_DS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5" id="{8D61C7CF-5F29-8C46-B857-1022ABB96075}" vid="{8A5A4048-A3FD-404D-8CFB-71DCD4DE0417}"/>
    </a:ext>
  </a:extLst>
</a:theme>
</file>

<file path=ppt/theme/theme9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PPT_UNC_V3.02.potx" id="{486D6518-7B02-4A11-A978-4F5636C5A9CC}" vid="{3618D8F4-B68A-4D5A-9002-11AA0021FC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2015_PPT_UNC_DS_V1.potx</Template>
  <TotalTime>17502</TotalTime>
  <Words>1858</Words>
  <Application>Microsoft Macintosh PowerPoint</Application>
  <PresentationFormat>On-screen Show (4:3)</PresentationFormat>
  <Paragraphs>368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21</vt:i4>
      </vt:variant>
    </vt:vector>
  </HeadingPairs>
  <TitlesOfParts>
    <vt:vector size="48" baseType="lpstr">
      <vt:lpstr>Arial Unicode MS</vt:lpstr>
      <vt:lpstr>DengXian</vt:lpstr>
      <vt:lpstr>ＭＳ Ｐゴシック</vt:lpstr>
      <vt:lpstr>Arial</vt:lpstr>
      <vt:lpstr>Calibri</vt:lpstr>
      <vt:lpstr>Helvetica</vt:lpstr>
      <vt:lpstr>Lucida Grande</vt:lpstr>
      <vt:lpstr>Symbol</vt:lpstr>
      <vt:lpstr>Times New Roman</vt:lpstr>
      <vt:lpstr>Wingdings</vt:lpstr>
      <vt:lpstr>Wingdings 2</vt:lpstr>
      <vt:lpstr>2015_PPT_UNC_DS_V1</vt:lpstr>
      <vt:lpstr>2_2015_PPT_UNC_DS_V1</vt:lpstr>
      <vt:lpstr>2015_PPT_UNC_V8.28</vt:lpstr>
      <vt:lpstr>5_2015_PPT_UNC_DS_V1</vt:lpstr>
      <vt:lpstr>6_2015_PPT_UNC_DS_V1</vt:lpstr>
      <vt:lpstr>2015_PPT_UNC_DS_V2</vt:lpstr>
      <vt:lpstr>7_2015_PPT_UNC_DS_V1</vt:lpstr>
      <vt:lpstr>1_2015_PPT_UNC_DS_V2</vt:lpstr>
      <vt:lpstr>2015_PPT_UNC_V7.06 (1)</vt:lpstr>
      <vt:lpstr>2_2015_PPT_UNC_DS_V2</vt:lpstr>
      <vt:lpstr>1_2015_PPT_UNC_DS_V1</vt:lpstr>
      <vt:lpstr>1_2015_PPT_UNC_V8.28</vt:lpstr>
      <vt:lpstr>2_2015_PPT_UNC_V8.28</vt:lpstr>
      <vt:lpstr>LLNL-PPT-UNC-Template-2015-V07.06-2-16x9</vt:lpstr>
      <vt:lpstr>3_LLNL-PPT-UNC-Template-2015-V07.06-2-16x9</vt:lpstr>
      <vt:lpstr>3_2015_PPT_UNC_DS_V1</vt:lpstr>
      <vt:lpstr>The next decade of inertial fusion research at LLNL</vt:lpstr>
      <vt:lpstr>The next decade will be a pivotal time for inertial confinement fusion and inertial fusion energy research</vt:lpstr>
      <vt:lpstr>NIF is providing critical data and workforce development for the Stockpile Stewardship Program (SSP)</vt:lpstr>
      <vt:lpstr>The Discovery Science program is utilizing a small fraction of NIF’s time to generate high impact scientific results</vt:lpstr>
      <vt:lpstr>PowerPoint Presentation</vt:lpstr>
      <vt:lpstr>We’ve made steady progress in improving implosions on the NIF, reaching closer to the predicted ignition boundary</vt:lpstr>
      <vt:lpstr>We’ve made steady progress in improving implosions on the NIF, reaching closer to the predicted ignition boundary</vt:lpstr>
      <vt:lpstr>We’ve made steady progress in improving implosions on the NIF, reaching closer to the predicted ignition boundary</vt:lpstr>
      <vt:lpstr>X-ray drive on NIF is approaching “burning plasma”  </vt:lpstr>
      <vt:lpstr>Recent advances in x-ray measurements allow us to track final stages of the imploding fusion fuel and shell</vt:lpstr>
      <vt:lpstr>New nuclear measurements are giving us a consistent picture of the cold fuel distribution </vt:lpstr>
      <vt:lpstr>We are making exciting progress in matching experimental results with sophisticated 3D simulations</vt:lpstr>
      <vt:lpstr>Path forward is to work on improving implosions while also exploring scaling to higher energy</vt:lpstr>
      <vt:lpstr>NIF is capable of operating at higher powers and energies with modest modifications to the laser</vt:lpstr>
      <vt:lpstr>France’s Laser Megajoule has performed its first experiments and will be ramping up the number of beams over the next few years</vt:lpstr>
      <vt:lpstr>Both Russia and China are investing significantly in the area of lasers for high energy density physics</vt:lpstr>
      <vt:lpstr>LLNL delivered to the Extreme Light Infrastructure the world’s highest average power, diode pumped Petawatt laser:  HAPLS is capable of firing at 10Hz repetition rate = 1MJ/hour</vt:lpstr>
      <vt:lpstr>PowerPoint Presentation</vt:lpstr>
      <vt:lpstr>The recently passed Department of Energy Research and Innovation act calls for research into IFE</vt:lpstr>
      <vt:lpstr>The next decade will be a pivotal time for inertial confinement fusion and inertial fusion energy research</vt:lpstr>
      <vt:lpstr>PowerPoint Presentation</vt:lpstr>
    </vt:vector>
  </TitlesOfParts>
  <Company>LLNL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Hadley, Kirk Hadley</dc:creator>
  <cp:lastModifiedBy>Herrmann, Mark Christopher</cp:lastModifiedBy>
  <cp:revision>1236</cp:revision>
  <cp:lastPrinted>2017-03-07T14:17:12Z</cp:lastPrinted>
  <dcterms:created xsi:type="dcterms:W3CDTF">2015-07-06T19:43:41Z</dcterms:created>
  <dcterms:modified xsi:type="dcterms:W3CDTF">2018-12-04T21:29:56Z</dcterms:modified>
</cp:coreProperties>
</file>