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74" r:id="rId4"/>
    <p:sldId id="275" r:id="rId5"/>
    <p:sldId id="260" r:id="rId6"/>
    <p:sldId id="279" r:id="rId7"/>
    <p:sldId id="267" r:id="rId8"/>
    <p:sldId id="268" r:id="rId9"/>
    <p:sldId id="276" r:id="rId10"/>
    <p:sldId id="277" r:id="rId11"/>
    <p:sldId id="278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>
      <p:cViewPr>
        <p:scale>
          <a:sx n="140" d="100"/>
          <a:sy n="140" d="100"/>
        </p:scale>
        <p:origin x="107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7F3B4-27D2-2943-BB38-1D7A35E5C47D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7A59B-9A97-DA46-A191-B5EA69D72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2425" y="1717001"/>
            <a:ext cx="5797550" cy="430887"/>
          </a:xfrm>
        </p:spPr>
        <p:txBody>
          <a:bodyPr anchor="b"/>
          <a:lstStyle>
            <a:lvl1pPr>
              <a:spcBef>
                <a:spcPct val="40000"/>
              </a:spcBef>
              <a:defRPr sz="3200">
                <a:solidFill>
                  <a:srgbClr val="00587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435" name="Rectangle 1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4650" y="2514600"/>
            <a:ext cx="5775325" cy="7620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 b="1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1" name="Rectangle 12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914650" y="3436938"/>
            <a:ext cx="577532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5000"/>
              </a:lnSpc>
              <a:spcBef>
                <a:spcPct val="40000"/>
              </a:spcBef>
              <a:defRPr sz="1600">
                <a:latin typeface="+mn-lt"/>
                <a:ea typeface="+mn-ea"/>
              </a:defRPr>
            </a:lvl1pPr>
          </a:lstStyle>
          <a:p>
            <a:fld id="{303E1434-89D5-4136-B205-27008AA1FB2D}" type="datetimeFigureOut">
              <a:rPr lang="en-US" smtClean="0"/>
              <a:t>6/3/19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1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0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8600" cy="45243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98613"/>
            <a:ext cx="4040187" cy="45243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3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9492"/>
            <a:ext cx="3008313" cy="1232859"/>
          </a:xfrm>
        </p:spPr>
        <p:txBody>
          <a:bodyPr anchor="t" anchorCtr="0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39493"/>
            <a:ext cx="5111750" cy="521118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95181"/>
            <a:ext cx="3008313" cy="38554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98724"/>
            <a:ext cx="5486400" cy="366254"/>
          </a:xfrm>
        </p:spPr>
        <p:txBody>
          <a:bodyPr anchor="t" anchorCtr="0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05469"/>
            <a:ext cx="5486400" cy="36221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3139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004888"/>
            <a:ext cx="8231187" cy="3770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1187" cy="45243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08" name="Rectangle 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8800" y="6553200"/>
            <a:ext cx="18049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1109" name="Rectangle 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375" y="6553200"/>
            <a:ext cx="2603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Arial" charset="0"/>
              </a:defRPr>
            </a:lvl1pPr>
          </a:lstStyle>
          <a:p>
            <a:fld id="{5F868368-EC15-444D-9EFB-42436E219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5863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9pPr>
    </p:titleStyle>
    <p:bodyStyle>
      <a:lvl1pPr marL="230188" indent="-230188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4213" indent="-2270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Font typeface="Times New Roman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Font typeface="Times New Roman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424" y="892160"/>
            <a:ext cx="5949651" cy="1255728"/>
          </a:xfrm>
        </p:spPr>
        <p:txBody>
          <a:bodyPr/>
          <a:lstStyle/>
          <a:p>
            <a:r>
              <a:rPr lang="en-US" dirty="0"/>
              <a:t>Closing the Fusion Fuel </a:t>
            </a:r>
            <a:r>
              <a:rPr lang="en-US" dirty="0" smtClean="0"/>
              <a:t>Cycle: Tritium </a:t>
            </a:r>
            <a:r>
              <a:rPr lang="en-US" dirty="0"/>
              <a:t>Breeding Blanket R&amp;D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Paul </a:t>
            </a:r>
            <a:r>
              <a:rPr lang="en-US" dirty="0"/>
              <a:t>Humrickhouse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Town </a:t>
            </a:r>
            <a:r>
              <a:rPr lang="en-US" dirty="0"/>
              <a:t>Hall </a:t>
            </a:r>
            <a:r>
              <a:rPr lang="en-US" dirty="0" smtClean="0"/>
              <a:t>Meeting: The Future of Fusion- Transitioning to Energy Production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Symposium on Fusion on Fusion Engineering</a:t>
            </a:r>
          </a:p>
          <a:p>
            <a:endParaRPr lang="en-US" dirty="0"/>
          </a:p>
          <a:p>
            <a:r>
              <a:rPr lang="en-US" dirty="0"/>
              <a:t>June </a:t>
            </a:r>
            <a:r>
              <a:rPr lang="en-US" dirty="0" smtClean="0"/>
              <a:t>4, </a:t>
            </a:r>
            <a:r>
              <a:rPr lang="en-US" dirty="0"/>
              <a:t>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NAS report says about blankets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en-US" dirty="0" smtClean="0"/>
              <a:t> are </a:t>
            </a:r>
            <a:r>
              <a:rPr lang="en-US" dirty="0"/>
              <a:t>at a very low technical readiness level, and significant fusion nuclear science and technology research is needed to provide the technological foundation required for the design and construction of a compact fusion pilot plant </a:t>
            </a:r>
          </a:p>
          <a:p>
            <a:r>
              <a:rPr lang="en-US" dirty="0" smtClean="0"/>
              <a:t>“U.S</a:t>
            </a:r>
            <a:r>
              <a:rPr lang="en-US" dirty="0"/>
              <a:t>. DOE needs to significantly expand the U.S. research program in fusion nuclear technology, advanced materials, safety, and tritium and blanket technologies to fully enable fusion </a:t>
            </a:r>
            <a:r>
              <a:rPr lang="en-US" dirty="0" smtClean="0"/>
              <a:t>energy”</a:t>
            </a:r>
          </a:p>
          <a:p>
            <a:r>
              <a:rPr lang="en-US" dirty="0" smtClean="0"/>
              <a:t>Recommends creating a new division within DOE-SC OFES to execute technology mission</a:t>
            </a:r>
          </a:p>
          <a:p>
            <a:r>
              <a:rPr lang="en-US" dirty="0" smtClean="0"/>
              <a:t>Recognizes that there are risks to the compact approach, and that a sustained technology R&amp;D program (and some new facilities) are needed to retire these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Necessary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8423211" cy="4524375"/>
          </a:xfrm>
        </p:spPr>
        <p:txBody>
          <a:bodyPr/>
          <a:lstStyle/>
          <a:p>
            <a:r>
              <a:rPr lang="en-US" sz="1800" dirty="0" smtClean="0"/>
              <a:t>Non-nuclear testing of blanket thermo-fluid and solid mechanics with surface and volumetric heating; hydrogen/deuterium migration and extraction </a:t>
            </a:r>
          </a:p>
          <a:p>
            <a:pPr lvl="1"/>
            <a:r>
              <a:rPr lang="en-US" sz="1800" dirty="0" smtClean="0"/>
              <a:t>Fission reactor can provide volumetric tritium source for extraction system testing</a:t>
            </a:r>
          </a:p>
          <a:p>
            <a:r>
              <a:rPr lang="en-US" sz="1800" dirty="0" smtClean="0"/>
              <a:t>Fusion prototypic neutron source </a:t>
            </a:r>
            <a:r>
              <a:rPr lang="en-US" sz="1800" dirty="0" smtClean="0"/>
              <a:t>for </a:t>
            </a:r>
            <a:r>
              <a:rPr lang="en-US" sz="1800" dirty="0" smtClean="0"/>
              <a:t>understanding behavior of structural materials under </a:t>
            </a:r>
            <a:r>
              <a:rPr lang="en-US" sz="1800" dirty="0" smtClean="0"/>
              <a:t>irradiation</a:t>
            </a:r>
          </a:p>
          <a:p>
            <a:pPr lvl="1"/>
            <a:r>
              <a:rPr lang="en-US" sz="1800" dirty="0" smtClean="0"/>
              <a:t>Accelerator-based, small volume?</a:t>
            </a:r>
            <a:endParaRPr lang="en-US" sz="1800" dirty="0" smtClean="0"/>
          </a:p>
          <a:p>
            <a:r>
              <a:rPr lang="en-US" sz="1800" dirty="0" smtClean="0"/>
              <a:t>There is a significant gap from </a:t>
            </a:r>
            <a:r>
              <a:rPr lang="en-US" sz="1800" dirty="0" smtClean="0"/>
              <a:t>small-volume irradiation specimens to CPP </a:t>
            </a:r>
            <a:r>
              <a:rPr lang="en-US" sz="1800" dirty="0" smtClean="0"/>
              <a:t>phase 2 (pre-commercial demonstration)</a:t>
            </a:r>
            <a:r>
              <a:rPr lang="mr-IN" sz="1800" dirty="0" smtClean="0"/>
              <a:t>…</a:t>
            </a:r>
            <a:r>
              <a:rPr lang="en-US" sz="1800" dirty="0" smtClean="0"/>
              <a:t> NAS report mentions some </a:t>
            </a:r>
            <a:r>
              <a:rPr lang="en-US" sz="1800" dirty="0" smtClean="0"/>
              <a:t>possibilities for larger volume irradiations:</a:t>
            </a:r>
            <a:endParaRPr lang="en-US" sz="1800" dirty="0" smtClean="0"/>
          </a:p>
          <a:p>
            <a:pPr lvl="1"/>
            <a:r>
              <a:rPr lang="en-US" sz="1800" dirty="0" smtClean="0"/>
              <a:t>Beam-driven </a:t>
            </a:r>
            <a:r>
              <a:rPr lang="en-US" sz="1800" dirty="0"/>
              <a:t>plasma </a:t>
            </a:r>
            <a:r>
              <a:rPr lang="en-US" sz="1800" dirty="0" smtClean="0"/>
              <a:t>source</a:t>
            </a:r>
          </a:p>
          <a:p>
            <a:pPr lvl="1"/>
            <a:r>
              <a:rPr lang="en-US" sz="1800" dirty="0" smtClean="0"/>
              <a:t>Gas dynamic trap</a:t>
            </a:r>
          </a:p>
          <a:p>
            <a:pPr lvl="1"/>
            <a:r>
              <a:rPr lang="en-US" sz="1800" dirty="0" smtClean="0"/>
              <a:t>Beam-driven tokamak</a:t>
            </a:r>
          </a:p>
          <a:p>
            <a:pPr lvl="1"/>
            <a:r>
              <a:rPr lang="en-US" sz="1800" dirty="0" smtClean="0"/>
              <a:t>Re-join ITER TBM program</a:t>
            </a:r>
          </a:p>
          <a:p>
            <a:r>
              <a:rPr lang="en-US" sz="1800" dirty="0" smtClean="0"/>
              <a:t>What is “limited breeding” in CPP phase 1?  Can TBM-like testing occur?</a:t>
            </a:r>
          </a:p>
          <a:p>
            <a:r>
              <a:rPr lang="en-US" sz="1800" dirty="0" smtClean="0"/>
              <a:t>This aspect of strategic plan requires some input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of technological advances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8231187" cy="2561907"/>
          </a:xfrm>
        </p:spPr>
        <p:txBody>
          <a:bodyPr/>
          <a:lstStyle/>
          <a:p>
            <a:r>
              <a:rPr lang="en-US" dirty="0" smtClean="0"/>
              <a:t>The NAS report repeatedly cites high temperature superconductors and advanced materials/manufacturing as enablers for a compact pilot plant- these will impact blanket designs as well</a:t>
            </a:r>
          </a:p>
          <a:p>
            <a:r>
              <a:rPr lang="en-US" dirty="0" smtClean="0"/>
              <a:t>Adequate TBR might be more difficult to achieve in compact device</a:t>
            </a:r>
          </a:p>
          <a:p>
            <a:r>
              <a:rPr lang="en-US" dirty="0" smtClean="0"/>
              <a:t>Higher magnetic field affects MHD in flowing </a:t>
            </a:r>
            <a:r>
              <a:rPr lang="en-US" dirty="0" err="1" smtClean="0"/>
              <a:t>PbLi</a:t>
            </a:r>
            <a:r>
              <a:rPr lang="en-US" dirty="0" smtClean="0"/>
              <a:t> concepts- impact?</a:t>
            </a:r>
          </a:p>
          <a:p>
            <a:r>
              <a:rPr lang="en-US" dirty="0" smtClean="0"/>
              <a:t>None of the current leading candidate solid breeder materials (Li</a:t>
            </a:r>
            <a:r>
              <a:rPr lang="en-US" baseline="-25000" dirty="0" smtClean="0"/>
              <a:t>2</a:t>
            </a:r>
            <a:r>
              <a:rPr lang="en-US" dirty="0" smtClean="0"/>
              <a:t>TiO</a:t>
            </a:r>
            <a:r>
              <a:rPr lang="en-US" baseline="-25000" dirty="0" smtClean="0"/>
              <a:t>3</a:t>
            </a:r>
            <a:r>
              <a:rPr lang="en-US" dirty="0"/>
              <a:t>,</a:t>
            </a:r>
            <a:r>
              <a:rPr lang="en-US" dirty="0" smtClean="0"/>
              <a:t> Li</a:t>
            </a:r>
            <a:r>
              <a:rPr lang="en-US" baseline="-25000" dirty="0" smtClean="0"/>
              <a:t>4</a:t>
            </a:r>
            <a:r>
              <a:rPr lang="en-US" dirty="0" smtClean="0"/>
              <a:t>SiO</a:t>
            </a:r>
            <a:r>
              <a:rPr lang="en-US" baseline="-25000" dirty="0" smtClean="0"/>
              <a:t>4</a:t>
            </a:r>
            <a:r>
              <a:rPr lang="en-US" dirty="0" smtClean="0"/>
              <a:t>, </a:t>
            </a:r>
            <a:r>
              <a:rPr lang="en-US" dirty="0" err="1" smtClean="0"/>
              <a:t>beryllides</a:t>
            </a:r>
            <a:r>
              <a:rPr lang="en-US" dirty="0" smtClean="0"/>
              <a:t>) were considered in the 1984 Blanket Concept Selection Study (Li</a:t>
            </a:r>
            <a:r>
              <a:rPr lang="en-US" baseline="-25000" dirty="0" smtClean="0"/>
              <a:t>2</a:t>
            </a:r>
            <a:r>
              <a:rPr lang="en-US" dirty="0" smtClean="0"/>
              <a:t>O, LiAlO</a:t>
            </a:r>
            <a:r>
              <a:rPr lang="en-US" baseline="-25000" dirty="0" smtClean="0"/>
              <a:t>2</a:t>
            </a:r>
            <a:r>
              <a:rPr lang="en-US" dirty="0" smtClean="0"/>
              <a:t>, Be)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11" y="5398416"/>
            <a:ext cx="2070994" cy="1441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11" y="5442155"/>
            <a:ext cx="1895407" cy="998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4505" y="6396335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Solid </a:t>
            </a:r>
            <a:r>
              <a:rPr lang="en-US" sz="1200" dirty="0" err="1" smtClean="0"/>
              <a:t>Beryllide</a:t>
            </a:r>
            <a:r>
              <a:rPr lang="en-US" sz="1200" dirty="0" smtClean="0"/>
              <a:t> Multiplier</a:t>
            </a:r>
          </a:p>
          <a:p>
            <a:r>
              <a:rPr lang="en-US" sz="1200" dirty="0" smtClean="0"/>
              <a:t>F. </a:t>
            </a:r>
            <a:r>
              <a:rPr lang="en-US" sz="1200" dirty="0"/>
              <a:t>Hernández</a:t>
            </a:r>
            <a:r>
              <a:rPr lang="en-US" sz="1200" dirty="0" smtClean="0"/>
              <a:t>, 2018 TOFE</a:t>
            </a:r>
            <a:endParaRPr lang="en-US" sz="1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5613" y="4160519"/>
            <a:ext cx="4180395" cy="24060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Significant advances in materials synthesis, manufacturing and materials design cited in NAS report are potentially transformative for solid breeders</a:t>
            </a:r>
          </a:p>
          <a:p>
            <a:r>
              <a:rPr lang="en-US" kern="0" dirty="0" smtClean="0"/>
              <a:t>If a compact, high field device is                                                             to be pursued, a re-evaluation of                                                      these concepts may be warranted</a:t>
            </a:r>
          </a:p>
          <a:p>
            <a:endParaRPr lang="en-US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3851660"/>
            <a:ext cx="3255264" cy="1511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56183" y="3930266"/>
            <a:ext cx="1287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</a:t>
            </a:r>
            <a:r>
              <a:rPr lang="en-US" sz="1200" baseline="-25000" dirty="0"/>
              <a:t>2</a:t>
            </a:r>
            <a:r>
              <a:rPr lang="en-US" sz="1200" dirty="0"/>
              <a:t>ZrO</a:t>
            </a:r>
            <a:r>
              <a:rPr lang="en-US" sz="1200" baseline="-25000" dirty="0"/>
              <a:t>3</a:t>
            </a:r>
            <a:r>
              <a:rPr lang="en-US" sz="1200" dirty="0"/>
              <a:t> </a:t>
            </a:r>
          </a:p>
          <a:p>
            <a:r>
              <a:rPr lang="en-US" sz="1200" dirty="0" smtClean="0"/>
              <a:t>Cellular Ceramic </a:t>
            </a:r>
            <a:r>
              <a:rPr lang="en-US" sz="1200" dirty="0" smtClean="0"/>
              <a:t>Breeder:</a:t>
            </a:r>
          </a:p>
          <a:p>
            <a:r>
              <a:rPr lang="en-US" sz="1200" i="1" dirty="0">
                <a:solidFill>
                  <a:srgbClr val="FF0000"/>
                </a:solidFill>
              </a:rPr>
              <a:t>Transformative Enabling </a:t>
            </a:r>
            <a:r>
              <a:rPr lang="en-US" sz="1200" i="1" dirty="0" smtClean="0">
                <a:solidFill>
                  <a:srgbClr val="FF0000"/>
                </a:solidFill>
              </a:rPr>
              <a:t>Technology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697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needs for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 </a:t>
            </a:r>
            <a:r>
              <a:rPr lang="en-US" dirty="0" smtClean="0"/>
              <a:t>future fusion reactors </a:t>
            </a:r>
            <a:r>
              <a:rPr lang="en-US" dirty="0"/>
              <a:t>it will be necessary to breed tritium at the same rate it is consumed (55.6 kg/</a:t>
            </a:r>
            <a:r>
              <a:rPr lang="en-US" dirty="0" err="1"/>
              <a:t>GW</a:t>
            </a:r>
            <a:r>
              <a:rPr lang="en-US" baseline="-25000" dirty="0" err="1"/>
              <a:t>f</a:t>
            </a:r>
            <a:r>
              <a:rPr lang="en-US" dirty="0"/>
              <a:t>-year)</a:t>
            </a:r>
          </a:p>
          <a:p>
            <a:pPr>
              <a:defRPr/>
            </a:pPr>
            <a:r>
              <a:rPr lang="en-US" dirty="0"/>
              <a:t>The tritium production rate in DEMO will need to be </a:t>
            </a:r>
            <a:r>
              <a:rPr lang="en-US" b="1" i="1" dirty="0"/>
              <a:t>~</a:t>
            </a:r>
            <a:r>
              <a:rPr lang="en-US" b="1" i="1" dirty="0" smtClean="0"/>
              <a:t>10</a:t>
            </a:r>
            <a:r>
              <a:rPr lang="en-US" b="1" i="1" baseline="30000" dirty="0" smtClean="0"/>
              <a:t>3</a:t>
            </a:r>
            <a:r>
              <a:rPr lang="en-US" b="1" i="1" dirty="0" smtClean="0"/>
              <a:t>-10</a:t>
            </a:r>
            <a:r>
              <a:rPr lang="en-US" b="1" i="1" baseline="30000" dirty="0" smtClean="0"/>
              <a:t>5 </a:t>
            </a:r>
            <a:r>
              <a:rPr lang="en-US" b="1" i="1" dirty="0"/>
              <a:t>times </a:t>
            </a:r>
            <a:r>
              <a:rPr lang="en-US" dirty="0"/>
              <a:t>that of ITER or fission reactors: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Tritium is a concern in advanced fission reactor concepts </a:t>
            </a:r>
          </a:p>
          <a:p>
            <a:pPr>
              <a:defRPr/>
            </a:pPr>
            <a:r>
              <a:rPr lang="en-US" dirty="0" smtClean="0"/>
              <a:t>Most LWRs have experienced leaks of water </a:t>
            </a:r>
            <a:r>
              <a:rPr lang="en-US" dirty="0" err="1" smtClean="0"/>
              <a:t>tritiated</a:t>
            </a:r>
            <a:r>
              <a:rPr lang="en-US" dirty="0" smtClean="0"/>
              <a:t> beyond EPA drinking water limits</a:t>
            </a:r>
            <a:r>
              <a:rPr lang="en-US" baseline="30000" dirty="0" smtClean="0"/>
              <a:t>2</a:t>
            </a:r>
          </a:p>
          <a:p>
            <a:pPr>
              <a:defRPr/>
            </a:pPr>
            <a:r>
              <a:rPr lang="en-US" dirty="0" smtClean="0"/>
              <a:t>More </a:t>
            </a:r>
            <a:r>
              <a:rPr lang="en-US" dirty="0"/>
              <a:t>efficient power generation requires higher temperatures, but these facilitate tritium permeation, which must be </a:t>
            </a:r>
            <a:r>
              <a:rPr lang="en-US" dirty="0" smtClean="0"/>
              <a:t>mitigated</a:t>
            </a:r>
          </a:p>
          <a:p>
            <a:pPr>
              <a:defRPr/>
            </a:pPr>
            <a:r>
              <a:rPr lang="en-US" dirty="0" smtClean="0"/>
              <a:t>Scale up in temperatures and tritium use are a real technological challenge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8789"/>
              </p:ext>
            </p:extLst>
          </p:nvPr>
        </p:nvGraphicFramePr>
        <p:xfrm>
          <a:off x="698736" y="2849929"/>
          <a:ext cx="7768607" cy="96837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71618"/>
                <a:gridCol w="939774"/>
                <a:gridCol w="914400"/>
                <a:gridCol w="1179576"/>
                <a:gridCol w="1124712"/>
                <a:gridCol w="740664"/>
                <a:gridCol w="1197863"/>
              </a:tblGrid>
              <a:tr h="51851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PWR</a:t>
                      </a:r>
                      <a:r>
                        <a:rPr lang="en-US" sz="1400" baseline="30000" dirty="0" smtClean="0"/>
                        <a:t>1</a:t>
                      </a:r>
                      <a:endParaRPr lang="en-US" sz="1400" baseline="300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CANDU</a:t>
                      </a:r>
                      <a:r>
                        <a:rPr lang="en-US" sz="1400" baseline="30000" dirty="0" smtClean="0"/>
                        <a:t>1</a:t>
                      </a:r>
                      <a:endParaRPr lang="en-US" sz="1400" baseline="300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Gas-cooled</a:t>
                      </a:r>
                      <a:r>
                        <a:rPr lang="en-US" sz="1400" baseline="0" dirty="0" smtClean="0"/>
                        <a:t> reactor</a:t>
                      </a:r>
                      <a:r>
                        <a:rPr lang="en-US" sz="1400" baseline="30000" dirty="0" smtClean="0"/>
                        <a:t>1</a:t>
                      </a:r>
                      <a:endParaRPr lang="en-US" sz="1400" baseline="300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Molten salt reactor</a:t>
                      </a:r>
                      <a:r>
                        <a:rPr lang="en-US" sz="1400" baseline="30000" dirty="0" smtClean="0"/>
                        <a:t>1</a:t>
                      </a:r>
                      <a:endParaRPr lang="en-US" sz="1400" baseline="300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ITER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FNSF/CPP</a:t>
                      </a:r>
                    </a:p>
                    <a:p>
                      <a:pPr algn="ctr"/>
                      <a:r>
                        <a:rPr lang="en-US" sz="1400" dirty="0" smtClean="0"/>
                        <a:t>(~0.5 </a:t>
                      </a:r>
                      <a:r>
                        <a:rPr lang="en-US" sz="1400" dirty="0" err="1" smtClean="0"/>
                        <a:t>G</a:t>
                      </a:r>
                      <a:r>
                        <a:rPr lang="en-US" sz="1400" baseline="0" dirty="0" err="1" smtClean="0"/>
                        <a:t>W</a:t>
                      </a:r>
                      <a:r>
                        <a:rPr lang="en-US" sz="1400" baseline="-25000" dirty="0" err="1" smtClean="0"/>
                        <a:t>fus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</a:tr>
              <a:tr h="4498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 generated (kg/y)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0.000075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0.002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0.09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~0.004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~28</a:t>
                      </a:r>
                      <a:endParaRPr lang="en-US" sz="1400" dirty="0"/>
                    </a:p>
                  </a:txBody>
                  <a:tcPr marL="91441" marR="91441" marT="45762" marB="45762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06824" y="6339687"/>
            <a:ext cx="4837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aseline="30000" dirty="0">
                <a:latin typeface="+mn-lt"/>
                <a:ea typeface="+mn-ea"/>
              </a:rPr>
              <a:t>1</a:t>
            </a:r>
            <a:r>
              <a:rPr lang="en-US" sz="1200" dirty="0">
                <a:latin typeface="+mn-lt"/>
                <a:ea typeface="+mn-ea"/>
              </a:rPr>
              <a:t>H. Schmutz, INL/EXT-12-26758, </a:t>
            </a:r>
            <a:r>
              <a:rPr lang="en-US" sz="1200" dirty="0" smtClean="0">
                <a:latin typeface="+mn-lt"/>
                <a:ea typeface="+mn-ea"/>
              </a:rPr>
              <a:t>2012</a:t>
            </a:r>
          </a:p>
          <a:p>
            <a:pPr>
              <a:defRPr/>
            </a:pPr>
            <a:r>
              <a:rPr lang="en-US" sz="1200" baseline="30000" dirty="0" smtClean="0"/>
              <a:t>2</a:t>
            </a:r>
            <a:r>
              <a:rPr lang="en-US" sz="1200" dirty="0" smtClean="0"/>
              <a:t>S. </a:t>
            </a:r>
            <a:r>
              <a:rPr lang="en-US" sz="1200" dirty="0" err="1" smtClean="0"/>
              <a:t>Zinkle</a:t>
            </a:r>
            <a:r>
              <a:rPr lang="en-US" sz="1200" dirty="0" smtClean="0"/>
              <a:t> 1/19</a:t>
            </a:r>
            <a:r>
              <a:rPr lang="en-US" sz="1200" dirty="0"/>
              <a:t>; https://</a:t>
            </a:r>
            <a:r>
              <a:rPr lang="en-US" sz="1200" dirty="0" err="1"/>
              <a:t>www.nrc.gov</a:t>
            </a:r>
            <a:r>
              <a:rPr lang="en-US" sz="1200" dirty="0"/>
              <a:t>/docs/ML1723/ML17236A511.pdf</a:t>
            </a:r>
          </a:p>
          <a:p>
            <a:pPr>
              <a:defRPr/>
            </a:pPr>
            <a:endParaRPr lang="en-US" sz="12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28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8231187" cy="2571453"/>
          </a:xfrm>
        </p:spPr>
        <p:txBody>
          <a:bodyPr/>
          <a:lstStyle/>
          <a:p>
            <a:r>
              <a:rPr lang="en-US" dirty="0"/>
              <a:t>Tritium for ITER will be obtained from </a:t>
            </a:r>
            <a:r>
              <a:rPr lang="en-US" dirty="0" smtClean="0"/>
              <a:t>Ontario </a:t>
            </a:r>
            <a:r>
              <a:rPr lang="en-US" dirty="0"/>
              <a:t>Power </a:t>
            </a:r>
            <a:r>
              <a:rPr lang="en-US" dirty="0" smtClean="0"/>
              <a:t>Generation, </a:t>
            </a:r>
            <a:r>
              <a:rPr lang="en-US" dirty="0"/>
              <a:t>using tritium produced within CANDU nuclear power stations </a:t>
            </a:r>
            <a:endParaRPr lang="en-US" dirty="0" smtClean="0"/>
          </a:p>
          <a:p>
            <a:r>
              <a:rPr lang="en-US" dirty="0" smtClean="0"/>
              <a:t>Available tritium for subsequent reactors will likely to come from Canadian, Korean, and Romanian CANDUs and availability depends on their future operation</a:t>
            </a:r>
          </a:p>
          <a:p>
            <a:r>
              <a:rPr lang="en-US" dirty="0" smtClean="0"/>
              <a:t>Other sources theoretically possible: Lithium absorbers in LWRs, D-D tokamak operation ($</a:t>
            </a:r>
            <a:r>
              <a:rPr lang="en-US" dirty="0" smtClean="0"/>
              <a:t>2B/kg</a:t>
            </a:r>
            <a:r>
              <a:rPr lang="en-US" baseline="30000" dirty="0"/>
              <a:t>1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36" y="3583028"/>
            <a:ext cx="4561952" cy="2643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4562" y="6226747"/>
            <a:ext cx="3235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aseline="30000" dirty="0" smtClean="0">
                <a:latin typeface="+mn-lt"/>
                <a:ea typeface="+mn-ea"/>
              </a:rPr>
              <a:t>1</a:t>
            </a:r>
            <a:r>
              <a:rPr lang="en-US" sz="1200" dirty="0" smtClean="0">
                <a:latin typeface="+mn-lt"/>
                <a:ea typeface="+mn-ea"/>
              </a:rPr>
              <a:t>M</a:t>
            </a:r>
            <a:r>
              <a:rPr lang="en-US" sz="1200" dirty="0" smtClean="0">
                <a:latin typeface="+mn-lt"/>
                <a:ea typeface="+mn-ea"/>
              </a:rPr>
              <a:t>. </a:t>
            </a:r>
            <a:r>
              <a:rPr lang="en-US" sz="1200" dirty="0" err="1" smtClean="0">
                <a:latin typeface="+mn-lt"/>
                <a:ea typeface="+mn-ea"/>
              </a:rPr>
              <a:t>Kovari</a:t>
            </a:r>
            <a:r>
              <a:rPr lang="en-US" sz="1200" dirty="0" smtClean="0">
                <a:latin typeface="+mn-lt"/>
                <a:ea typeface="+mn-ea"/>
              </a:rPr>
              <a:t>, Nuclear Fusion </a:t>
            </a:r>
            <a:r>
              <a:rPr lang="is-IS" sz="1200" b="1" dirty="0"/>
              <a:t>58 </a:t>
            </a:r>
            <a:r>
              <a:rPr lang="is-IS" sz="1200" dirty="0"/>
              <a:t>(2018) 026010 </a:t>
            </a:r>
          </a:p>
          <a:p>
            <a:pPr>
              <a:defRPr/>
            </a:pPr>
            <a:endParaRPr lang="en-US" sz="1200" dirty="0">
              <a:latin typeface="+mn-lt"/>
              <a:ea typeface="+mn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5613" y="3838471"/>
            <a:ext cx="3895323" cy="28499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Breeding blankets can’t be put off indefinitely!</a:t>
            </a:r>
          </a:p>
          <a:p>
            <a:r>
              <a:rPr lang="en-US" kern="0" dirty="0" smtClean="0"/>
              <a:t>Necessary startup T inventory depends on:</a:t>
            </a:r>
          </a:p>
          <a:p>
            <a:pPr lvl="1"/>
            <a:r>
              <a:rPr lang="en-US" kern="0" dirty="0" smtClean="0"/>
              <a:t>Burnup fraction in plasma (low, ~1%)</a:t>
            </a:r>
          </a:p>
          <a:p>
            <a:pPr lvl="1"/>
            <a:r>
              <a:rPr lang="en-US" kern="0" dirty="0" smtClean="0"/>
              <a:t>Processing time in exhaust system</a:t>
            </a:r>
          </a:p>
          <a:p>
            <a:endParaRPr lang="en-US" kern="0" dirty="0" smtClean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445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82" y="4241269"/>
            <a:ext cx="3448818" cy="2098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Exhaust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4399851" cy="4524375"/>
          </a:xfrm>
        </p:spPr>
        <p:txBody>
          <a:bodyPr/>
          <a:lstStyle/>
          <a:p>
            <a:r>
              <a:rPr lang="en-US" dirty="0" smtClean="0"/>
              <a:t>Increasing fusion power and plant availability lead to larger inventories in the tritium plant</a:t>
            </a:r>
          </a:p>
          <a:p>
            <a:r>
              <a:rPr lang="en-US" dirty="0" smtClean="0"/>
              <a:t>Batch processes such as </a:t>
            </a:r>
            <a:r>
              <a:rPr lang="en-US" dirty="0" err="1" smtClean="0"/>
              <a:t>cryopumping</a:t>
            </a:r>
            <a:r>
              <a:rPr lang="en-US" dirty="0" smtClean="0"/>
              <a:t> and isotope separation less conducive to continuous operation</a:t>
            </a:r>
          </a:p>
          <a:p>
            <a:r>
              <a:rPr lang="en-US" i="1" dirty="0" smtClean="0"/>
              <a:t>Direct Internal Recycling</a:t>
            </a:r>
            <a:r>
              <a:rPr lang="en-US" dirty="0" smtClean="0"/>
              <a:t> concept seeks to merge </a:t>
            </a:r>
            <a:r>
              <a:rPr lang="en-US" i="1" dirty="0" smtClean="0"/>
              <a:t>pumping</a:t>
            </a:r>
            <a:r>
              <a:rPr lang="en-US" dirty="0" smtClean="0"/>
              <a:t> and </a:t>
            </a:r>
            <a:r>
              <a:rPr lang="en-US" i="1" dirty="0" smtClean="0"/>
              <a:t>separation</a:t>
            </a:r>
            <a:r>
              <a:rPr lang="en-US" dirty="0" smtClean="0"/>
              <a:t> functions, and bypass the tritium plant in the process </a:t>
            </a:r>
          </a:p>
          <a:p>
            <a:r>
              <a:rPr lang="en-US" dirty="0" smtClean="0"/>
              <a:t>Super-permeable </a:t>
            </a:r>
            <a:r>
              <a:rPr lang="en-US" dirty="0"/>
              <a:t>metal foil pump </a:t>
            </a:r>
            <a:r>
              <a:rPr lang="en-US" dirty="0" smtClean="0"/>
              <a:t>potentially accomplishes this- identified by FESAC as </a:t>
            </a:r>
            <a:r>
              <a:rPr lang="en-US" i="1" dirty="0" smtClean="0">
                <a:solidFill>
                  <a:srgbClr val="FF0000"/>
                </a:solidFill>
              </a:rPr>
              <a:t>Transformative Enabling Technology</a:t>
            </a:r>
            <a:endParaRPr lang="en-US" i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03" y="1287717"/>
            <a:ext cx="3834398" cy="2662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9970" y="3860800"/>
            <a:ext cx="4039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C. Day, T. </a:t>
            </a:r>
            <a:r>
              <a:rPr lang="en-US" sz="1200" dirty="0" err="1"/>
              <a:t>Giegerich</a:t>
            </a:r>
            <a:r>
              <a:rPr lang="en-US" sz="1200" dirty="0"/>
              <a:t> / </a:t>
            </a:r>
            <a:r>
              <a:rPr lang="en-US" sz="1200" i="1" dirty="0"/>
              <a:t>Fusion Engineering and Design</a:t>
            </a:r>
            <a:r>
              <a:rPr lang="en-US" sz="1200" dirty="0"/>
              <a:t> </a:t>
            </a:r>
            <a:r>
              <a:rPr lang="en-US" sz="1200" b="1" dirty="0"/>
              <a:t>88</a:t>
            </a:r>
            <a:r>
              <a:rPr lang="en-US" sz="1200" i="1" dirty="0"/>
              <a:t> </a:t>
            </a:r>
            <a:r>
              <a:rPr lang="en-US" sz="1200" dirty="0"/>
              <a:t>(2013) 616–620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4562" y="6339686"/>
            <a:ext cx="4039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B.J. Peters, C. Day / </a:t>
            </a:r>
            <a:r>
              <a:rPr lang="en-US" sz="1200" i="1" dirty="0"/>
              <a:t>Fusion Engineering and Design </a:t>
            </a:r>
            <a:r>
              <a:rPr lang="en-US" sz="1200" b="1" dirty="0"/>
              <a:t>124 </a:t>
            </a:r>
            <a:r>
              <a:rPr lang="en-US" sz="1200" dirty="0"/>
              <a:t>(2017) 696–699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043" y="6016520"/>
            <a:ext cx="4319674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See T. </a:t>
            </a:r>
            <a:r>
              <a:rPr lang="en-US" sz="1500" dirty="0" err="1" smtClean="0"/>
              <a:t>Giegerich</a:t>
            </a:r>
            <a:r>
              <a:rPr lang="en-US" sz="1500" dirty="0"/>
              <a:t>, </a:t>
            </a:r>
            <a:r>
              <a:rPr lang="en-US" sz="1500" i="1" dirty="0"/>
              <a:t>Innovative fuel cycle concepts for the EU-DEMO</a:t>
            </a:r>
            <a:r>
              <a:rPr lang="en-US" sz="1500" dirty="0"/>
              <a:t> 16:40 </a:t>
            </a:r>
            <a:r>
              <a:rPr lang="en-US" sz="1500" dirty="0" smtClean="0"/>
              <a:t>tomorrow!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443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the blanket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Assure tritium self-sufficiency: a tritium breeding ratio (TBR) &gt; 1</a:t>
            </a:r>
          </a:p>
          <a:p>
            <a:pPr lvl="1"/>
            <a:r>
              <a:rPr lang="en-US" dirty="0" smtClean="0"/>
              <a:t>Li breeder:</a:t>
            </a:r>
          </a:p>
          <a:p>
            <a:pPr lvl="2"/>
            <a:r>
              <a:rPr lang="mr-IN" baseline="30000" dirty="0" smtClean="0"/>
              <a:t>6</a:t>
            </a:r>
            <a:r>
              <a:rPr lang="mr-IN" dirty="0" smtClean="0"/>
              <a:t>Li </a:t>
            </a:r>
            <a:r>
              <a:rPr lang="mr-IN" dirty="0"/>
              <a:t>+ </a:t>
            </a:r>
            <a:r>
              <a:rPr lang="mr-IN" dirty="0" err="1"/>
              <a:t>n</a:t>
            </a:r>
            <a:r>
              <a:rPr lang="mr-IN" dirty="0"/>
              <a:t> -&gt; </a:t>
            </a:r>
            <a:r>
              <a:rPr lang="mr-IN" baseline="30000" dirty="0"/>
              <a:t>4</a:t>
            </a:r>
            <a:r>
              <a:rPr lang="mr-IN" dirty="0"/>
              <a:t>He + </a:t>
            </a:r>
            <a:r>
              <a:rPr lang="mr-IN" dirty="0" err="1"/>
              <a:t>T</a:t>
            </a:r>
            <a:r>
              <a:rPr lang="mr-IN" dirty="0"/>
              <a:t> + 4.78 </a:t>
            </a:r>
            <a:r>
              <a:rPr lang="mr-IN" dirty="0" err="1" smtClean="0"/>
              <a:t>MeV</a:t>
            </a:r>
            <a:endParaRPr lang="en-US" dirty="0" smtClean="0"/>
          </a:p>
          <a:p>
            <a:pPr lvl="2"/>
            <a:r>
              <a:rPr lang="mr-IN" baseline="30000" dirty="0"/>
              <a:t>7</a:t>
            </a:r>
            <a:r>
              <a:rPr lang="mr-IN" dirty="0"/>
              <a:t>Li + </a:t>
            </a:r>
            <a:r>
              <a:rPr lang="mr-IN" dirty="0" err="1"/>
              <a:t>n</a:t>
            </a:r>
            <a:r>
              <a:rPr lang="mr-IN" dirty="0"/>
              <a:t> -&gt; </a:t>
            </a:r>
            <a:r>
              <a:rPr lang="mr-IN" baseline="30000" dirty="0"/>
              <a:t>4</a:t>
            </a:r>
            <a:r>
              <a:rPr lang="mr-IN" dirty="0"/>
              <a:t>He + </a:t>
            </a:r>
            <a:r>
              <a:rPr lang="mr-IN" dirty="0" err="1"/>
              <a:t>T</a:t>
            </a:r>
            <a:r>
              <a:rPr lang="mr-IN" dirty="0"/>
              <a:t> + </a:t>
            </a:r>
            <a:r>
              <a:rPr lang="mr-IN" dirty="0" err="1"/>
              <a:t>n</a:t>
            </a:r>
            <a:r>
              <a:rPr lang="mr-IN" dirty="0"/>
              <a:t> -2.47 </a:t>
            </a:r>
            <a:r>
              <a:rPr lang="mr-IN" dirty="0" err="1" smtClean="0"/>
              <a:t>MeV</a:t>
            </a:r>
            <a:endParaRPr lang="en-US" dirty="0" smtClean="0"/>
          </a:p>
          <a:p>
            <a:pPr lvl="1"/>
            <a:r>
              <a:rPr lang="en-US" dirty="0" err="1" smtClean="0"/>
              <a:t>Pb</a:t>
            </a:r>
            <a:r>
              <a:rPr lang="en-US" dirty="0" smtClean="0"/>
              <a:t> or Be multiplier</a:t>
            </a:r>
          </a:p>
          <a:p>
            <a:pPr lvl="2"/>
            <a:r>
              <a:rPr lang="en-US" dirty="0" smtClean="0"/>
              <a:t>Highest (n,2n) cross sections with low parasitic absorption</a:t>
            </a:r>
          </a:p>
          <a:p>
            <a:r>
              <a:rPr lang="en-US" dirty="0" smtClean="0"/>
              <a:t>Maximize </a:t>
            </a:r>
            <a:r>
              <a:rPr lang="en-US" dirty="0"/>
              <a:t>the net efficiency of the power </a:t>
            </a:r>
            <a:r>
              <a:rPr lang="en-US" dirty="0" smtClean="0"/>
              <a:t>plant</a:t>
            </a:r>
          </a:p>
          <a:p>
            <a:pPr lvl="1"/>
            <a:r>
              <a:rPr lang="en-US" dirty="0" smtClean="0"/>
              <a:t>Push toward high coolant temperatures- limited by material operating windows and compatibility with coolants</a:t>
            </a:r>
          </a:p>
          <a:p>
            <a:r>
              <a:rPr lang="en-US" dirty="0" smtClean="0"/>
              <a:t>Act </a:t>
            </a:r>
            <a:r>
              <a:rPr lang="en-US" dirty="0"/>
              <a:t>as a radiation </a:t>
            </a:r>
            <a:r>
              <a:rPr lang="en-US" dirty="0" smtClean="0"/>
              <a:t>barrier</a:t>
            </a:r>
          </a:p>
          <a:p>
            <a:r>
              <a:rPr lang="en-US" dirty="0" smtClean="0"/>
              <a:t>Act </a:t>
            </a:r>
            <a:r>
              <a:rPr lang="en-US" dirty="0"/>
              <a:t>as structural barrier to limit dispersion of the tritium and potential activation products suspended in the </a:t>
            </a:r>
            <a:r>
              <a:rPr lang="en-US" dirty="0" smtClean="0"/>
              <a:t>coolant</a:t>
            </a:r>
          </a:p>
          <a:p>
            <a:pPr lvl="1"/>
            <a:r>
              <a:rPr lang="en-US" dirty="0" smtClean="0"/>
              <a:t>A pressure vessel with high incident 14 MeV neutron flux</a:t>
            </a:r>
          </a:p>
          <a:p>
            <a:pPr lvl="1"/>
            <a:r>
              <a:rPr lang="en-US" dirty="0" smtClean="0"/>
              <a:t>A tritium partial pressure vessel, through which permeation can occur (especially at high temperature)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Tritium bred in the blanket must be extracted for subsequent use as fuel</a:t>
            </a:r>
          </a:p>
          <a:p>
            <a:r>
              <a:rPr lang="en-US" dirty="0" smtClean="0"/>
              <a:t>Highly efficient extraction, as near to the blanket as possible, minimizes unwanted tritium permeation elsewhere</a:t>
            </a:r>
          </a:p>
          <a:p>
            <a:pPr lvl="1"/>
            <a:r>
              <a:rPr lang="en-US" dirty="0" smtClean="0"/>
              <a:t>Reduces burden on or obviates the need for permeation barriers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70335" y="5354110"/>
            <a:ext cx="2651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Transformative </a:t>
            </a:r>
            <a:r>
              <a:rPr lang="en-US" i="1" dirty="0">
                <a:solidFill>
                  <a:srgbClr val="FF0000"/>
                </a:solidFill>
              </a:rPr>
              <a:t>Enabling Technology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9" y="5098204"/>
            <a:ext cx="3591635" cy="1538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181" y="6528918"/>
            <a:ext cx="37666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D. </a:t>
            </a:r>
            <a:r>
              <a:rPr lang="en-US" sz="800" dirty="0" err="1" smtClean="0"/>
              <a:t>Demange</a:t>
            </a:r>
            <a:r>
              <a:rPr lang="en-US" sz="800" dirty="0" smtClean="0"/>
              <a:t> et al., </a:t>
            </a:r>
            <a:r>
              <a:rPr lang="en-US" sz="800" i="1" dirty="0" smtClean="0"/>
              <a:t>Catalysis Today </a:t>
            </a:r>
            <a:r>
              <a:rPr lang="en-US" sz="800" b="1" dirty="0" smtClean="0"/>
              <a:t>156</a:t>
            </a:r>
            <a:r>
              <a:rPr lang="en-US" sz="800" dirty="0" smtClean="0"/>
              <a:t> (2010) 140-145. </a:t>
            </a:r>
            <a:endParaRPr lang="en-US" sz="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5614" y="3191256"/>
            <a:ext cx="4015802" cy="29317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Solid breeders: tritium removed from He purge gas </a:t>
            </a:r>
            <a:r>
              <a:rPr lang="en-US" kern="0" dirty="0"/>
              <a:t>via hydrogen swamping and catalyzed isotope </a:t>
            </a:r>
            <a:r>
              <a:rPr lang="en-US" kern="0" dirty="0" smtClean="0"/>
              <a:t>exchange</a:t>
            </a:r>
            <a:r>
              <a:rPr lang="en-US" kern="0" dirty="0"/>
              <a:t> </a:t>
            </a:r>
            <a:r>
              <a:rPr lang="en-US" kern="0" dirty="0" smtClean="0"/>
              <a:t>from </a:t>
            </a:r>
            <a:r>
              <a:rPr lang="en-US" kern="0" smtClean="0"/>
              <a:t>HTO and hydrocarbon impurities, followed </a:t>
            </a:r>
            <a:r>
              <a:rPr lang="en-US" kern="0" dirty="0" smtClean="0"/>
              <a:t>by permeation through </a:t>
            </a:r>
            <a:r>
              <a:rPr lang="en-US" kern="0" dirty="0" err="1" smtClean="0"/>
              <a:t>Pd</a:t>
            </a:r>
            <a:r>
              <a:rPr lang="en-US" kern="0" dirty="0" smtClean="0"/>
              <a:t>-Ag membrane (PERMCAT) </a:t>
            </a:r>
            <a:endParaRPr lang="en-US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1206" y="3191256"/>
            <a:ext cx="4005866" cy="9601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Liquid breeders: rely on liquid/gas (</a:t>
            </a:r>
            <a:r>
              <a:rPr lang="en-US" kern="0" smtClean="0"/>
              <a:t>or vacuum) contact </a:t>
            </a:r>
            <a:r>
              <a:rPr lang="en-US" kern="0" dirty="0" smtClean="0"/>
              <a:t>or </a:t>
            </a:r>
            <a:r>
              <a:rPr lang="en-US" kern="0" smtClean="0"/>
              <a:t>highly permeable membranes </a:t>
            </a:r>
            <a:endParaRPr lang="en-US" i="1" kern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90" y="4282148"/>
            <a:ext cx="2648110" cy="953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99" y="5011669"/>
            <a:ext cx="1928241" cy="1820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49008" y="4794970"/>
            <a:ext cx="2111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800" dirty="0" smtClean="0"/>
              <a:t>F. Okino, </a:t>
            </a:r>
            <a:r>
              <a:rPr lang="is-IS" sz="800" i="1" dirty="0" smtClean="0"/>
              <a:t>FED</a:t>
            </a:r>
            <a:r>
              <a:rPr lang="is-IS" sz="800" dirty="0" smtClean="0"/>
              <a:t> </a:t>
            </a:r>
            <a:r>
              <a:rPr lang="is-IS" sz="800" b="1" dirty="0" smtClean="0"/>
              <a:t>109-111</a:t>
            </a:r>
            <a:r>
              <a:rPr lang="is-IS" sz="800" dirty="0" smtClean="0"/>
              <a:t> (2016) </a:t>
            </a:r>
            <a:r>
              <a:rPr lang="is-IS" sz="800" dirty="0"/>
              <a:t>1748-1753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318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4">
            <a:extLst>
              <a:ext uri="{FF2B5EF4-FFF2-40B4-BE49-F238E27FC236}">
                <a16:creationId xmlns:a16="http://schemas.microsoft.com/office/drawing/2014/main" xmlns="" id="{77D6774A-1CFC-44C7-BFC9-80FB2205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11" y="2482688"/>
            <a:ext cx="2605291" cy="1698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Blanket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4116387" cy="2287587"/>
          </a:xfrm>
        </p:spPr>
        <p:txBody>
          <a:bodyPr/>
          <a:lstStyle/>
          <a:p>
            <a:r>
              <a:rPr lang="en-US" sz="1800" dirty="0" smtClean="0"/>
              <a:t>(H/W)CCB</a:t>
            </a:r>
          </a:p>
          <a:p>
            <a:r>
              <a:rPr lang="en-US" sz="1800" dirty="0"/>
              <a:t>Li</a:t>
            </a:r>
            <a:r>
              <a:rPr lang="en-US" sz="1800" baseline="-25000" dirty="0"/>
              <a:t>2</a:t>
            </a:r>
            <a:r>
              <a:rPr lang="en-US" sz="1800" dirty="0"/>
              <a:t>TiO</a:t>
            </a:r>
            <a:r>
              <a:rPr lang="en-US" sz="1800" baseline="-25000" dirty="0"/>
              <a:t>3</a:t>
            </a:r>
            <a:r>
              <a:rPr lang="en-US" sz="1800" dirty="0"/>
              <a:t> </a:t>
            </a:r>
            <a:r>
              <a:rPr lang="en-US" sz="1800" dirty="0" smtClean="0"/>
              <a:t>or Li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SiO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 breeder, Be</a:t>
            </a:r>
            <a:r>
              <a:rPr lang="en-US" sz="1800" baseline="-25000" dirty="0" smtClean="0"/>
              <a:t>12</a:t>
            </a:r>
            <a:r>
              <a:rPr lang="en-US" sz="1800" dirty="0" smtClean="0"/>
              <a:t>Ti multiplier pebbles</a:t>
            </a:r>
            <a:endParaRPr lang="en-US" sz="1800" baseline="-25000" dirty="0" smtClean="0"/>
          </a:p>
          <a:p>
            <a:r>
              <a:rPr lang="en-US" sz="1800" dirty="0" smtClean="0"/>
              <a:t>Water or He                                   coolant</a:t>
            </a:r>
            <a:endParaRPr lang="en-US" sz="1800" baseline="-25000" dirty="0"/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1206" y="1598613"/>
            <a:ext cx="4116387" cy="22875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(H/W)CLL</a:t>
            </a:r>
          </a:p>
          <a:p>
            <a:pPr lvl="1"/>
            <a:r>
              <a:rPr lang="en-US" sz="1800" kern="0" dirty="0" smtClean="0"/>
              <a:t>Slow flowing </a:t>
            </a:r>
            <a:r>
              <a:rPr lang="en-US" sz="1800" kern="0" dirty="0" err="1" smtClean="0"/>
              <a:t>PbLi</a:t>
            </a:r>
            <a:r>
              <a:rPr lang="en-US" sz="1800" kern="0" dirty="0" smtClean="0"/>
              <a:t> breeder</a:t>
            </a:r>
          </a:p>
          <a:p>
            <a:pPr lvl="1"/>
            <a:r>
              <a:rPr lang="en-US" sz="1800" kern="0" dirty="0" smtClean="0"/>
              <a:t>Water or helium coolant</a:t>
            </a:r>
            <a:endParaRPr lang="en-US" sz="1800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0413" y="4023360"/>
            <a:ext cx="4116387" cy="21504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DCLL</a:t>
            </a:r>
          </a:p>
          <a:p>
            <a:pPr lvl="1"/>
            <a:r>
              <a:rPr lang="en-US" sz="1800" kern="0" dirty="0" smtClean="0"/>
              <a:t>Fast flowing </a:t>
            </a:r>
            <a:r>
              <a:rPr lang="en-US" sz="1800" kern="0" dirty="0" err="1" smtClean="0"/>
              <a:t>PbLi</a:t>
            </a:r>
            <a:r>
              <a:rPr lang="en-US" sz="1800" kern="0" dirty="0" smtClean="0"/>
              <a:t> breeder</a:t>
            </a:r>
          </a:p>
          <a:p>
            <a:pPr lvl="1"/>
            <a:r>
              <a:rPr lang="en-US" sz="1800" kern="0" dirty="0" smtClean="0"/>
              <a:t>Cooled by both He and </a:t>
            </a:r>
            <a:r>
              <a:rPr lang="en-US" sz="1800" kern="0" dirty="0" err="1" smtClean="0"/>
              <a:t>PbLi</a:t>
            </a:r>
            <a:endParaRPr lang="en-US" sz="1800" kern="0" dirty="0" smtClean="0"/>
          </a:p>
          <a:p>
            <a:pPr lvl="1"/>
            <a:r>
              <a:rPr lang="en-US" sz="1800" kern="0" dirty="0" smtClean="0"/>
              <a:t>Insulating </a:t>
            </a:r>
            <a:r>
              <a:rPr lang="en-US" sz="1800" kern="0" dirty="0" err="1" smtClean="0"/>
              <a:t>SiC</a:t>
            </a:r>
            <a:r>
              <a:rPr lang="en-US" sz="1800" kern="0" dirty="0" smtClean="0"/>
              <a:t> inserts </a:t>
            </a:r>
            <a:endParaRPr lang="en-US" sz="1800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4820" y="4023360"/>
            <a:ext cx="4116387" cy="21504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err="1" smtClean="0"/>
              <a:t>FLiBe</a:t>
            </a:r>
            <a:endParaRPr lang="en-US" sz="1800" kern="0" dirty="0" smtClean="0"/>
          </a:p>
          <a:p>
            <a:pPr lvl="1"/>
            <a:r>
              <a:rPr lang="en-US" sz="1800" kern="0" dirty="0" smtClean="0"/>
              <a:t>Molten Salt (</a:t>
            </a:r>
            <a:r>
              <a:rPr lang="en-US" sz="1800" dirty="0" err="1" smtClean="0"/>
              <a:t>LiF</a:t>
            </a:r>
            <a:r>
              <a:rPr lang="en-US" sz="1800" dirty="0" smtClean="0"/>
              <a:t>/BeF</a:t>
            </a:r>
            <a:r>
              <a:rPr lang="en-US" sz="1800" baseline="-25000" dirty="0" smtClean="0"/>
              <a:t>2</a:t>
            </a:r>
            <a:r>
              <a:rPr lang="en-US" sz="1800" kern="0" dirty="0" smtClean="0"/>
              <a:t>) breeder, possibly with additional Be multiplier</a:t>
            </a:r>
            <a:endParaRPr lang="en-US" sz="18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454820" y="3213329"/>
            <a:ext cx="177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Y. </a:t>
            </a:r>
            <a:r>
              <a:rPr lang="en-US" sz="1200" dirty="0" err="1" smtClean="0"/>
              <a:t>Someya</a:t>
            </a:r>
            <a:r>
              <a:rPr lang="en-US" sz="1200" dirty="0" smtClean="0"/>
              <a:t>, 2018 US-JA Workshop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83" y="2513545"/>
            <a:ext cx="2371112" cy="1602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5736" y="2703490"/>
            <a:ext cx="148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E. </a:t>
            </a:r>
            <a:r>
              <a:rPr lang="en-US" sz="1200" dirty="0" err="1" smtClean="0"/>
              <a:t>Martelli</a:t>
            </a:r>
            <a:r>
              <a:rPr lang="en-US" sz="1200" dirty="0" smtClean="0"/>
              <a:t> </a:t>
            </a:r>
          </a:p>
          <a:p>
            <a:pPr algn="r"/>
            <a:r>
              <a:rPr lang="en-US" sz="1200" i="1" dirty="0" smtClean="0"/>
              <a:t>Int</a:t>
            </a:r>
            <a:r>
              <a:rPr lang="en-US" sz="1200" i="1" dirty="0"/>
              <a:t>. J. Energy Res</a:t>
            </a:r>
            <a:r>
              <a:rPr lang="en-US" sz="1200" i="1" dirty="0" smtClean="0"/>
              <a:t>.</a:t>
            </a:r>
            <a:r>
              <a:rPr lang="en-US" sz="1200" dirty="0" smtClean="0"/>
              <a:t> </a:t>
            </a:r>
          </a:p>
          <a:p>
            <a:pPr algn="r"/>
            <a:r>
              <a:rPr lang="en-US" sz="1200" b="1" dirty="0" smtClean="0"/>
              <a:t>42 </a:t>
            </a:r>
            <a:r>
              <a:rPr lang="en-US" sz="1200" dirty="0" smtClean="0"/>
              <a:t>(2018) 27-52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109699"/>
            <a:ext cx="2624328" cy="14424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6765" y="6571666"/>
            <a:ext cx="1933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FESAC TEC report, 2018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6" y="5064965"/>
            <a:ext cx="2507107" cy="14872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40346" y="6552183"/>
            <a:ext cx="2514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C. Wong, </a:t>
            </a:r>
            <a:r>
              <a:rPr lang="en-US" sz="1200" i="1" dirty="0" smtClean="0"/>
              <a:t>FST</a:t>
            </a:r>
            <a:r>
              <a:rPr lang="en-US" sz="1200" dirty="0" smtClean="0"/>
              <a:t> </a:t>
            </a:r>
            <a:r>
              <a:rPr lang="en-US" sz="1200" b="1" dirty="0"/>
              <a:t>47</a:t>
            </a:r>
            <a:r>
              <a:rPr lang="en-US" sz="1200" dirty="0"/>
              <a:t> (2005) </a:t>
            </a:r>
            <a:r>
              <a:rPr lang="en-US" sz="1200" dirty="0" smtClean="0"/>
              <a:t>502–509 </a:t>
            </a:r>
            <a:endParaRPr lang="en-US" sz="1200" dirty="0"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0947" y="5204290"/>
            <a:ext cx="1272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B. </a:t>
            </a:r>
            <a:r>
              <a:rPr lang="en-US" sz="1200" dirty="0" err="1" smtClean="0"/>
              <a:t>Sorbom</a:t>
            </a:r>
            <a:r>
              <a:rPr lang="en-US" sz="1200" dirty="0" smtClean="0"/>
              <a:t>, </a:t>
            </a:r>
            <a:r>
              <a:rPr lang="en-US" sz="1200" i="1" dirty="0" smtClean="0"/>
              <a:t>FED</a:t>
            </a:r>
            <a:r>
              <a:rPr lang="en-US" sz="1200" dirty="0" smtClean="0"/>
              <a:t> </a:t>
            </a:r>
            <a:r>
              <a:rPr lang="en-US" sz="1200" b="1" dirty="0"/>
              <a:t>100 </a:t>
            </a:r>
            <a:r>
              <a:rPr lang="en-US" sz="1200" dirty="0"/>
              <a:t>(2015) </a:t>
            </a:r>
            <a:r>
              <a:rPr lang="en-US" sz="1200" dirty="0" smtClean="0"/>
              <a:t>378-405 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9" y="4801059"/>
            <a:ext cx="1014547" cy="20219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68083" y="5000430"/>
            <a:ext cx="1700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</a:rPr>
              <a:t>Transformative Enabling Technology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 TBMs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4"/>
            <a:ext cx="8231187" cy="1321218"/>
          </a:xfrm>
        </p:spPr>
        <p:txBody>
          <a:bodyPr/>
          <a:lstStyle/>
          <a:p>
            <a:r>
              <a:rPr lang="en-US" dirty="0" smtClean="0"/>
              <a:t>ITER TBMs allow for large-scale testing of integral blanket modules in a prototypic nuclear environment, if not neutron </a:t>
            </a:r>
            <a:r>
              <a:rPr lang="en-US" dirty="0" err="1" smtClean="0"/>
              <a:t>fluence</a:t>
            </a:r>
            <a:endParaRPr lang="en-US" dirty="0" smtClean="0"/>
          </a:p>
          <a:p>
            <a:pPr lvl="1"/>
            <a:r>
              <a:rPr lang="en-US" dirty="0" smtClean="0"/>
              <a:t>Valuable test of </a:t>
            </a:r>
            <a:r>
              <a:rPr lang="en-US" dirty="0" err="1" smtClean="0"/>
              <a:t>neutronic</a:t>
            </a:r>
            <a:r>
              <a:rPr lang="en-US" dirty="0" smtClean="0"/>
              <a:t>, thermal-hydraulic, mechanical, and tritium transport performance (model validation)</a:t>
            </a:r>
          </a:p>
          <a:p>
            <a:r>
              <a:rPr lang="en-US" dirty="0" smtClean="0"/>
              <a:t>U.S. not presently a member of TBM program, but previously designed a DCLL TBM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34" y="3303879"/>
            <a:ext cx="5664358" cy="34198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5613" y="3495903"/>
            <a:ext cx="2919021" cy="30358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Prelim. Design: 2023</a:t>
            </a:r>
          </a:p>
          <a:p>
            <a:r>
              <a:rPr lang="en-US" kern="0" dirty="0" smtClean="0"/>
              <a:t>Final Design: 2025</a:t>
            </a:r>
          </a:p>
          <a:p>
            <a:r>
              <a:rPr lang="en-US" kern="0" dirty="0" smtClean="0"/>
              <a:t>Installation: after 2030</a:t>
            </a:r>
          </a:p>
        </p:txBody>
      </p:sp>
      <p:pic>
        <p:nvPicPr>
          <p:cNvPr id="1026" name="Picture 2" descr="ttps://ars.els-cdn.com/content/image/1-s2.0-S0920379611004492-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3" y="4684678"/>
            <a:ext cx="2181199" cy="184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6396890"/>
            <a:ext cx="337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HCPB TBM</a:t>
            </a:r>
          </a:p>
          <a:p>
            <a:r>
              <a:rPr lang="en-US" sz="1200" dirty="0" smtClean="0"/>
              <a:t>F</a:t>
            </a:r>
            <a:r>
              <a:rPr lang="en-US" sz="1200" dirty="0"/>
              <a:t>. </a:t>
            </a:r>
            <a:r>
              <a:rPr lang="en-US" sz="1200" dirty="0" smtClean="0"/>
              <a:t>Hernández</a:t>
            </a:r>
            <a:r>
              <a:rPr lang="en-US" sz="1200" dirty="0"/>
              <a:t>, </a:t>
            </a:r>
            <a:r>
              <a:rPr lang="en-US" sz="1200" i="1" dirty="0" smtClean="0"/>
              <a:t>FED</a:t>
            </a:r>
            <a:r>
              <a:rPr lang="en-US" sz="1200" dirty="0" smtClean="0"/>
              <a:t> </a:t>
            </a:r>
            <a:r>
              <a:rPr lang="en-US" sz="1200" b="1" dirty="0" smtClean="0"/>
              <a:t>86</a:t>
            </a:r>
            <a:r>
              <a:rPr lang="en-US" sz="1200" dirty="0" smtClean="0"/>
              <a:t> (2011) 2278-2281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385345" y="3303879"/>
            <a:ext cx="65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</a:t>
            </a:r>
            <a:r>
              <a:rPr lang="en-US" sz="1200" smtClean="0"/>
              <a:t>ter.org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46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NAS report and Compact Pilot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NAS report endorses an </a:t>
            </a:r>
            <a:r>
              <a:rPr lang="en-US" b="1" i="1" dirty="0" smtClean="0"/>
              <a:t>electricity mission</a:t>
            </a:r>
            <a:r>
              <a:rPr lang="en-US" i="1" dirty="0" smtClean="0"/>
              <a:t> </a:t>
            </a:r>
            <a:r>
              <a:rPr lang="en-US" dirty="0" smtClean="0"/>
              <a:t>and outlines a strategic plan leading to a </a:t>
            </a:r>
            <a:r>
              <a:rPr lang="en-US" b="1" i="1" dirty="0" smtClean="0"/>
              <a:t>Compact Pilot Plant</a:t>
            </a:r>
            <a:r>
              <a:rPr lang="en-US" b="1" dirty="0" smtClean="0"/>
              <a:t> </a:t>
            </a:r>
            <a:r>
              <a:rPr lang="en-US" dirty="0" smtClean="0"/>
              <a:t>to realize it </a:t>
            </a:r>
          </a:p>
          <a:p>
            <a:r>
              <a:rPr lang="en-US" dirty="0" smtClean="0"/>
              <a:t>In the NAS report, the Compact Pilot Plant:</a:t>
            </a:r>
          </a:p>
          <a:p>
            <a:pPr lvl="1"/>
            <a:r>
              <a:rPr lang="en-US" dirty="0"/>
              <a:t>Produces fusion power comparable to </a:t>
            </a:r>
            <a:r>
              <a:rPr lang="en-US" dirty="0" smtClean="0"/>
              <a:t>ITER in a </a:t>
            </a:r>
            <a:r>
              <a:rPr lang="en-US" i="1" dirty="0" smtClean="0"/>
              <a:t>smaller</a:t>
            </a:r>
            <a:r>
              <a:rPr lang="en-US" dirty="0" smtClean="0"/>
              <a:t> machine</a:t>
            </a:r>
            <a:endParaRPr lang="en-US" dirty="0"/>
          </a:p>
          <a:p>
            <a:pPr lvl="2"/>
            <a:r>
              <a:rPr lang="en-US" dirty="0" smtClean="0"/>
              <a:t>Employs </a:t>
            </a:r>
            <a:r>
              <a:rPr lang="en-US" dirty="0"/>
              <a:t>high-temperature superconducting </a:t>
            </a:r>
            <a:r>
              <a:rPr lang="en-US" dirty="0" smtClean="0"/>
              <a:t>magnets</a:t>
            </a:r>
          </a:p>
          <a:p>
            <a:pPr lvl="2"/>
            <a:r>
              <a:rPr lang="en-US" dirty="0" smtClean="0"/>
              <a:t>Minimizes capital cost</a:t>
            </a:r>
            <a:endParaRPr lang="en-US" dirty="0"/>
          </a:p>
          <a:p>
            <a:pPr lvl="1"/>
            <a:r>
              <a:rPr lang="en-US" dirty="0"/>
              <a:t>Produces net electricity from </a:t>
            </a:r>
            <a:r>
              <a:rPr lang="en-US" dirty="0" smtClean="0"/>
              <a:t>fusion</a:t>
            </a:r>
          </a:p>
          <a:p>
            <a:pPr lvl="1"/>
            <a:r>
              <a:rPr lang="en-US" dirty="0"/>
              <a:t>Is the only US nuclear fusion reactor prior to commercialization</a:t>
            </a:r>
          </a:p>
          <a:p>
            <a:pPr lvl="1"/>
            <a:r>
              <a:rPr lang="en-US" dirty="0" smtClean="0"/>
              <a:t>Operates </a:t>
            </a:r>
            <a:r>
              <a:rPr lang="en-US" dirty="0"/>
              <a:t>in two phases:</a:t>
            </a:r>
          </a:p>
          <a:p>
            <a:pPr lvl="2"/>
            <a:r>
              <a:rPr lang="en-US" dirty="0"/>
              <a:t>Phase 1: </a:t>
            </a:r>
            <a:r>
              <a:rPr lang="en-US" dirty="0" smtClean="0"/>
              <a:t>Demonstrate electricity production for ~minutes, assess performance, PMI, tritium pumping, limited breeding and extraction</a:t>
            </a:r>
            <a:endParaRPr lang="en-US" dirty="0"/>
          </a:p>
          <a:p>
            <a:pPr lvl="2"/>
            <a:r>
              <a:rPr lang="en-US" dirty="0"/>
              <a:t>Phase 2: </a:t>
            </a:r>
          </a:p>
          <a:p>
            <a:pPr lvl="3"/>
            <a:r>
              <a:rPr lang="en-US" dirty="0"/>
              <a:t>Operate at high fusion power for long periods of time (weeks)</a:t>
            </a:r>
          </a:p>
          <a:p>
            <a:pPr lvl="3"/>
            <a:r>
              <a:rPr lang="en-US" dirty="0"/>
              <a:t>Full fuel cycle, integrated blanket testing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_Presentation-2016">
  <a:themeElements>
    <a:clrScheme name="INL 2016">
      <a:dk1>
        <a:srgbClr val="000000"/>
      </a:dk1>
      <a:lt1>
        <a:srgbClr val="FFFFFF"/>
      </a:lt1>
      <a:dk2>
        <a:srgbClr val="005875"/>
      </a:dk2>
      <a:lt2>
        <a:srgbClr val="808080"/>
      </a:lt2>
      <a:accent1>
        <a:srgbClr val="7895A4"/>
      </a:accent1>
      <a:accent2>
        <a:srgbClr val="8B9E6C"/>
      </a:accent2>
      <a:accent3>
        <a:srgbClr val="BFB896"/>
      </a:accent3>
      <a:accent4>
        <a:srgbClr val="ECE09C"/>
      </a:accent4>
      <a:accent5>
        <a:srgbClr val="DDDDDD"/>
      </a:accent5>
      <a:accent6>
        <a:srgbClr val="FFFFFF"/>
      </a:accent6>
      <a:hlink>
        <a:srgbClr val="7895A4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ndard_Presentation-2016" id="{AA70F70C-FE74-4105-B56D-A478567CF02D}" vid="{32DB2BA5-14E2-4538-A7F0-90025315B3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Standard_Presentation-2016</Template>
  <TotalTime>7024</TotalTime>
  <Words>1307</Words>
  <Application>Microsoft Macintosh PowerPoint</Application>
  <PresentationFormat>On-screen Show (4:3)</PresentationFormat>
  <Paragraphs>147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ＭＳ Ｐゴシック</vt:lpstr>
      <vt:lpstr>Times New Roman</vt:lpstr>
      <vt:lpstr>Arial</vt:lpstr>
      <vt:lpstr>Standard_Presentation-2016</vt:lpstr>
      <vt:lpstr>Closing the Fusion Fuel Cycle: Tritium Breeding Blanket R&amp;D </vt:lpstr>
      <vt:lpstr>Tritium needs for fusion</vt:lpstr>
      <vt:lpstr>Tritium Supply</vt:lpstr>
      <vt:lpstr>Exhaust Processing</vt:lpstr>
      <vt:lpstr>Functions of the blanket</vt:lpstr>
      <vt:lpstr>Tritium Extraction</vt:lpstr>
      <vt:lpstr>Blanket concepts</vt:lpstr>
      <vt:lpstr>ITER TBMs</vt:lpstr>
      <vt:lpstr>The NAS report and Compact Pilot Plant</vt:lpstr>
      <vt:lpstr>What the NAS report says about blankets</vt:lpstr>
      <vt:lpstr>Necessary Facilities</vt:lpstr>
      <vt:lpstr>Implications of technological advances</vt:lpstr>
    </vt:vector>
  </TitlesOfParts>
  <Company>INL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Combs</dc:creator>
  <cp:lastModifiedBy>Paul W. Humrickhouse</cp:lastModifiedBy>
  <cp:revision>90</cp:revision>
  <dcterms:created xsi:type="dcterms:W3CDTF">2016-09-09T18:28:57Z</dcterms:created>
  <dcterms:modified xsi:type="dcterms:W3CDTF">2019-06-04T19:30:25Z</dcterms:modified>
</cp:coreProperties>
</file>