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1049" r:id="rId2"/>
    <p:sldId id="1050" r:id="rId3"/>
    <p:sldId id="1064" r:id="rId4"/>
    <p:sldId id="1051" r:id="rId5"/>
    <p:sldId id="1052" r:id="rId6"/>
    <p:sldId id="1053" r:id="rId7"/>
    <p:sldId id="1055" r:id="rId8"/>
    <p:sldId id="1054" r:id="rId9"/>
    <p:sldId id="1063" r:id="rId10"/>
    <p:sldId id="1060" r:id="rId11"/>
    <p:sldId id="1058" r:id="rId12"/>
    <p:sldId id="1056" r:id="rId13"/>
    <p:sldId id="1057" r:id="rId14"/>
    <p:sldId id="1061" r:id="rId15"/>
    <p:sldId id="1059" r:id="rId16"/>
    <p:sldId id="1065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nek" initials="tjv" lastIdx="10" clrIdx="0"/>
  <p:cmAuthor id="1" name="Department of Energy" initials="m" lastIdx="1" clrIdx="1"/>
  <p:cmAuthor id="2" name="Finnegan" initials="SMF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99"/>
    <a:srgbClr val="6076B4"/>
    <a:srgbClr val="FFFF66"/>
    <a:srgbClr val="F4F6FA"/>
    <a:srgbClr val="007E06"/>
    <a:srgbClr val="007005"/>
    <a:srgbClr val="1F497D"/>
    <a:srgbClr val="BC4808"/>
    <a:srgbClr val="00B0F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3083" autoAdjust="0"/>
  </p:normalViewPr>
  <p:slideViewPr>
    <p:cSldViewPr>
      <p:cViewPr varScale="1">
        <p:scale>
          <a:sx n="101" d="100"/>
          <a:sy n="101" d="100"/>
        </p:scale>
        <p:origin x="786" y="114"/>
      </p:cViewPr>
      <p:guideLst>
        <p:guide orient="horz" pos="30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1668"/>
    </p:cViewPr>
  </p:sorterViewPr>
  <p:notesViewPr>
    <p:cSldViewPr>
      <p:cViewPr varScale="1">
        <p:scale>
          <a:sx n="80" d="100"/>
          <a:sy n="80" d="100"/>
        </p:scale>
        <p:origin x="-2754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am.cohen\AppData\Local\Microsoft\Windows\Temporary%20Internet%20Files\Content.Outlook\7HFRIV4C\EIA-AEO2016-Table8-ElectricitySupplyDisposition%20(002)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Supply and Demand Growth in </a:t>
            </a:r>
            <a:r>
              <a:rPr lang="en-US" dirty="0" smtClean="0"/>
              <a:t>Energy</a:t>
            </a:r>
            <a:r>
              <a:rPr lang="en-US" baseline="0" dirty="0" smtClean="0"/>
              <a:t> (</a:t>
            </a:r>
            <a:r>
              <a:rPr lang="en-US" dirty="0" smtClean="0"/>
              <a:t>Reference Case)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Supply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'[aeotab_1.xlsx]ref2016.0324a'!$D$13:$AC$13</c:f>
              <c:numCache>
                <c:formatCode>General</c:formatCode>
                <c:ptCount val="2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</c:numCache>
            </c:numRef>
          </c:cat>
          <c:val>
            <c:numRef>
              <c:f>'[aeotab_1.xlsx]ref2016.0324a'!$D$14:$AC$14</c:f>
              <c:numCache>
                <c:formatCode>#,##0.00</c:formatCode>
                <c:ptCount val="26"/>
                <c:pt idx="0">
                  <c:v>97.729017999999996</c:v>
                </c:pt>
                <c:pt idx="1">
                  <c:v>97.674379000000002</c:v>
                </c:pt>
                <c:pt idx="2">
                  <c:v>98.963184000000012</c:v>
                </c:pt>
                <c:pt idx="3">
                  <c:v>99.412845999999988</c:v>
                </c:pt>
                <c:pt idx="4">
                  <c:v>100.187596</c:v>
                </c:pt>
                <c:pt idx="5">
                  <c:v>100.545856</c:v>
                </c:pt>
                <c:pt idx="6">
                  <c:v>100.839966</c:v>
                </c:pt>
                <c:pt idx="7">
                  <c:v>101.01815800000001</c:v>
                </c:pt>
                <c:pt idx="8">
                  <c:v>101.42937499999999</c:v>
                </c:pt>
                <c:pt idx="9">
                  <c:v>101.562591</c:v>
                </c:pt>
                <c:pt idx="10">
                  <c:v>101.63811599999998</c:v>
                </c:pt>
                <c:pt idx="11">
                  <c:v>101.6528</c:v>
                </c:pt>
                <c:pt idx="12">
                  <c:v>101.58819799999999</c:v>
                </c:pt>
                <c:pt idx="13">
                  <c:v>101.527441</c:v>
                </c:pt>
                <c:pt idx="14">
                  <c:v>101.566486</c:v>
                </c:pt>
                <c:pt idx="15">
                  <c:v>101.678376</c:v>
                </c:pt>
                <c:pt idx="16">
                  <c:v>101.978936</c:v>
                </c:pt>
                <c:pt idx="17">
                  <c:v>102.42667700000001</c:v>
                </c:pt>
                <c:pt idx="18">
                  <c:v>102.888463</c:v>
                </c:pt>
                <c:pt idx="19">
                  <c:v>103.41480099999998</c:v>
                </c:pt>
                <c:pt idx="20">
                  <c:v>104.06285699999999</c:v>
                </c:pt>
                <c:pt idx="21">
                  <c:v>104.60182199999998</c:v>
                </c:pt>
                <c:pt idx="22">
                  <c:v>105.32065300000001</c:v>
                </c:pt>
                <c:pt idx="23">
                  <c:v>105.99034599999999</c:v>
                </c:pt>
                <c:pt idx="24">
                  <c:v>106.62728699999998</c:v>
                </c:pt>
                <c:pt idx="25">
                  <c:v>107.41315899999999</c:v>
                </c:pt>
              </c:numCache>
            </c:numRef>
          </c:val>
          <c:smooth val="0"/>
        </c:ser>
        <c:ser>
          <c:idx val="1"/>
          <c:order val="1"/>
          <c:tx>
            <c:v>Demand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'[aeotab_1.xlsx]ref2016.0324a'!$D$13:$AC$13</c:f>
              <c:numCache>
                <c:formatCode>General</c:formatCode>
                <c:ptCount val="2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</c:numCache>
            </c:numRef>
          </c:cat>
          <c:val>
            <c:numRef>
              <c:f>'[aeotab_1.xlsx]ref2016.0324a'!$D$15:$AC$15</c:f>
              <c:numCache>
                <c:formatCode>#,##0.00</c:formatCode>
                <c:ptCount val="26"/>
                <c:pt idx="0">
                  <c:v>96.740059000000002</c:v>
                </c:pt>
                <c:pt idx="1">
                  <c:v>97.568459000000004</c:v>
                </c:pt>
                <c:pt idx="2">
                  <c:v>98.707779000000002</c:v>
                </c:pt>
                <c:pt idx="3">
                  <c:v>99.371498000000003</c:v>
                </c:pt>
                <c:pt idx="4">
                  <c:v>100.202522</c:v>
                </c:pt>
                <c:pt idx="5">
                  <c:v>100.54933200000001</c:v>
                </c:pt>
                <c:pt idx="6">
                  <c:v>100.837219</c:v>
                </c:pt>
                <c:pt idx="7">
                  <c:v>101.006165</c:v>
                </c:pt>
                <c:pt idx="8">
                  <c:v>101.403435</c:v>
                </c:pt>
                <c:pt idx="9">
                  <c:v>101.50855300000001</c:v>
                </c:pt>
                <c:pt idx="10">
                  <c:v>101.555359</c:v>
                </c:pt>
                <c:pt idx="11">
                  <c:v>101.568192</c:v>
                </c:pt>
                <c:pt idx="12">
                  <c:v>101.491241</c:v>
                </c:pt>
                <c:pt idx="13">
                  <c:v>101.399582</c:v>
                </c:pt>
                <c:pt idx="14">
                  <c:v>101.432571</c:v>
                </c:pt>
                <c:pt idx="15">
                  <c:v>101.53537799999999</c:v>
                </c:pt>
                <c:pt idx="16">
                  <c:v>101.824646</c:v>
                </c:pt>
                <c:pt idx="17">
                  <c:v>102.26429</c:v>
                </c:pt>
                <c:pt idx="18">
                  <c:v>102.714523</c:v>
                </c:pt>
                <c:pt idx="19">
                  <c:v>103.22213000000001</c:v>
                </c:pt>
                <c:pt idx="20">
                  <c:v>103.852524</c:v>
                </c:pt>
                <c:pt idx="21">
                  <c:v>104.374443</c:v>
                </c:pt>
                <c:pt idx="22">
                  <c:v>105.087059</c:v>
                </c:pt>
                <c:pt idx="23">
                  <c:v>105.752098</c:v>
                </c:pt>
                <c:pt idx="24">
                  <c:v>106.372665</c:v>
                </c:pt>
                <c:pt idx="25">
                  <c:v>107.146744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080072"/>
        <c:axId val="131080856"/>
      </c:lineChart>
      <c:catAx>
        <c:axId val="1310800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baseline="0"/>
                  <a:t>Reference:  Energy Information Agency (EIA), Annual Energy Outlook 2016 Website</a:t>
                </a:r>
              </a:p>
            </c:rich>
          </c:tx>
          <c:layout>
            <c:manualLayout>
              <c:xMode val="edge"/>
              <c:yMode val="edge"/>
              <c:x val="0.10710431657375689"/>
              <c:y val="0.919486406001699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080856"/>
        <c:crosses val="autoZero"/>
        <c:auto val="1"/>
        <c:lblAlgn val="ctr"/>
        <c:lblOffset val="100"/>
        <c:noMultiLvlLbl val="0"/>
      </c:catAx>
      <c:valAx>
        <c:axId val="131080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Energy, quadrillion BTU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080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8755949881265035"/>
          <c:y val="0.46917690998786188"/>
          <c:w val="0.23660363051946512"/>
          <c:h val="3.76571640226961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U.S.</a:t>
            </a:r>
            <a:r>
              <a:rPr lang="en-US" sz="1800" b="1" baseline="0"/>
              <a:t> Electricity to the Grid </a:t>
            </a:r>
            <a:r>
              <a:rPr lang="en-US" sz="1200" b="1" baseline="0"/>
              <a:t>(Billion kWh)</a:t>
            </a:r>
            <a:endParaRPr lang="en-US" sz="12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22"/>
          <c:order val="0"/>
          <c:spPr>
            <a:ln w="19050" cap="rnd">
              <a:solidFill>
                <a:schemeClr val="accent5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</a:schemeClr>
              </a:solidFill>
              <a:ln w="9525">
                <a:solidFill>
                  <a:schemeClr val="accent5">
                    <a:lumMod val="80000"/>
                  </a:schemeClr>
                </a:solidFill>
              </a:ln>
              <a:effectLst/>
            </c:spPr>
          </c:marker>
          <c:xVal>
            <c:numRef>
              <c:f>'ref2016.0324a'!$D$13:$AC$13</c:f>
              <c:numCache>
                <c:formatCode>General</c:formatCode>
                <c:ptCount val="2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</c:numCache>
            </c:numRef>
          </c:xVal>
          <c:yVal>
            <c:numRef>
              <c:f>'ref2016.0324a'!$D$36:$AC$36</c:f>
              <c:numCache>
                <c:formatCode>#,##0</c:formatCode>
                <c:ptCount val="26"/>
                <c:pt idx="0">
                  <c:v>3896.9094239999999</c:v>
                </c:pt>
                <c:pt idx="1">
                  <c:v>3906.913086</c:v>
                </c:pt>
                <c:pt idx="2">
                  <c:v>3958.719482</c:v>
                </c:pt>
                <c:pt idx="3">
                  <c:v>3962.3125</c:v>
                </c:pt>
                <c:pt idx="4">
                  <c:v>3998.7907709999999</c:v>
                </c:pt>
                <c:pt idx="5">
                  <c:v>4003.8232419999999</c:v>
                </c:pt>
                <c:pt idx="6">
                  <c:v>4017.1271969999998</c:v>
                </c:pt>
                <c:pt idx="7">
                  <c:v>4043.1999510000001</c:v>
                </c:pt>
                <c:pt idx="8">
                  <c:v>4083.414307</c:v>
                </c:pt>
                <c:pt idx="9">
                  <c:v>4119.3046880000002</c:v>
                </c:pt>
                <c:pt idx="10">
                  <c:v>4147.7060549999997</c:v>
                </c:pt>
                <c:pt idx="11">
                  <c:v>4179.0551759999998</c:v>
                </c:pt>
                <c:pt idx="12">
                  <c:v>4207.2109380000002</c:v>
                </c:pt>
                <c:pt idx="13">
                  <c:v>4234.1264650000003</c:v>
                </c:pt>
                <c:pt idx="14">
                  <c:v>4259.3891599999997</c:v>
                </c:pt>
                <c:pt idx="15">
                  <c:v>4276.4946289999998</c:v>
                </c:pt>
                <c:pt idx="16">
                  <c:v>4296.2670900000003</c:v>
                </c:pt>
                <c:pt idx="17">
                  <c:v>4326.6020509999998</c:v>
                </c:pt>
                <c:pt idx="18">
                  <c:v>4359.3837890000004</c:v>
                </c:pt>
                <c:pt idx="19">
                  <c:v>4395.1914059999999</c:v>
                </c:pt>
                <c:pt idx="20">
                  <c:v>4434.8041990000002</c:v>
                </c:pt>
                <c:pt idx="21">
                  <c:v>4474.826172</c:v>
                </c:pt>
                <c:pt idx="22">
                  <c:v>4517.4340819999998</c:v>
                </c:pt>
                <c:pt idx="23">
                  <c:v>4562.8666990000002</c:v>
                </c:pt>
                <c:pt idx="24">
                  <c:v>4606.6049800000001</c:v>
                </c:pt>
                <c:pt idx="25">
                  <c:v>4655.9541019999997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8472680"/>
        <c:axId val="190792128"/>
      </c:scatterChart>
      <c:valAx>
        <c:axId val="188472680"/>
        <c:scaling>
          <c:orientation val="minMax"/>
          <c:max val="204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792128"/>
        <c:crosses val="autoZero"/>
        <c:crossBetween val="midCat"/>
      </c:valAx>
      <c:valAx>
        <c:axId val="19079212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4726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0.64168</cdr:x>
      <cdr:y>0.85389</cdr:y>
    </cdr:from>
    <cdr:to>
      <cdr:x>0.92282</cdr:x>
      <cdr:y>0.91271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43551" y="4286250"/>
          <a:ext cx="2428874" cy="2952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Source: EIA AEO 2016</a:t>
          </a:r>
          <a:r>
            <a:rPr lang="en-US" sz="1100" baseline="0"/>
            <a:t> Appendix Table 8</a:t>
          </a:r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1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/>
          <a:lstStyle>
            <a:lvl1pPr algn="r">
              <a:defRPr sz="1300"/>
            </a:lvl1pPr>
          </a:lstStyle>
          <a:p>
            <a:fld id="{729E668E-787D-48EA-9E9E-9A16E2304B92}" type="datetimeFigureOut">
              <a:rPr lang="en-US" smtClean="0"/>
              <a:pPr/>
              <a:t>8/19/2016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967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 anchor="b"/>
          <a:lstStyle>
            <a:lvl1pPr algn="r">
              <a:defRPr sz="1300"/>
            </a:lvl1pPr>
          </a:lstStyle>
          <a:p>
            <a:fld id="{1CE533FA-F37C-4162-A416-C6222908D3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569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1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/>
          <a:lstStyle>
            <a:lvl1pPr algn="r">
              <a:defRPr sz="1300"/>
            </a:lvl1pPr>
          </a:lstStyle>
          <a:p>
            <a:fld id="{E16A126F-90B0-4449-A216-B7A281001699}" type="datetimeFigureOut">
              <a:rPr lang="en-US" smtClean="0"/>
              <a:pPr/>
              <a:t>8/19/2016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5" tIns="46573" rIns="93145" bIns="465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45" tIns="46573" rIns="93145" bIns="465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967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3145" tIns="46573" rIns="93145" bIns="46573" rtlCol="0" anchor="b"/>
          <a:lstStyle>
            <a:lvl1pPr algn="r">
              <a:defRPr sz="1300"/>
            </a:lvl1pPr>
          </a:lstStyle>
          <a:p>
            <a:fld id="{921207F7-8D28-45C8-9171-1C01DBE26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615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82575" lvl="1" indent="0">
              <a:spcBef>
                <a:spcPts val="600"/>
              </a:spcBef>
              <a:buFont typeface="Wingdings" panose="05000000000000000000" pitchFamily="2" charset="2"/>
              <a:buNone/>
            </a:pPr>
            <a:endParaRPr lang="en-US" sz="7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07F7-8D28-45C8-9171-1C01DBE26F7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9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82575" lvl="1" indent="0">
              <a:spcBef>
                <a:spcPts val="600"/>
              </a:spcBef>
              <a:buFont typeface="Wingdings" panose="05000000000000000000" pitchFamily="2" charset="2"/>
              <a:buNone/>
            </a:pPr>
            <a:endParaRPr lang="en-US" sz="7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07F7-8D28-45C8-9171-1C01DBE26F7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7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1200" y="-24063"/>
            <a:ext cx="6760410" cy="1143000"/>
          </a:xfrm>
        </p:spPr>
        <p:txBody>
          <a:bodyPr>
            <a:normAutofit/>
          </a:bodyPr>
          <a:lstStyle>
            <a:lvl1pPr>
              <a:defRPr sz="3600">
                <a:ln w="19050">
                  <a:noFill/>
                </a:ln>
                <a:solidFill>
                  <a:srgbClr val="002060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Enter text here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626810" y="6334681"/>
            <a:ext cx="34647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prstClr val="white"/>
                </a:solidFill>
              </a:rPr>
              <a:t>UNDER</a:t>
            </a:r>
            <a:r>
              <a:rPr lang="en-US" sz="1200" baseline="0" dirty="0" smtClean="0">
                <a:solidFill>
                  <a:prstClr val="white"/>
                </a:solidFill>
              </a:rPr>
              <a:t> SECRETARY for </a:t>
            </a:r>
            <a:r>
              <a:rPr lang="en-US" sz="1200" dirty="0" smtClean="0">
                <a:solidFill>
                  <a:prstClr val="white"/>
                </a:solidFill>
              </a:rPr>
              <a:t>SCIENCE</a:t>
            </a:r>
            <a:r>
              <a:rPr lang="en-US" sz="1200" baseline="0" dirty="0" smtClean="0">
                <a:solidFill>
                  <a:prstClr val="white"/>
                </a:solidFill>
              </a:rPr>
              <a:t> and ENERGY</a:t>
            </a:r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 rot="10800000" flipV="1">
            <a:off x="-6069" y="930371"/>
            <a:ext cx="9150069" cy="45719"/>
          </a:xfrm>
          <a:prstGeom prst="rect">
            <a:avLst/>
          </a:prstGeom>
          <a:gradFill>
            <a:gsLst>
              <a:gs pos="93745">
                <a:srgbClr val="EFF1F5"/>
              </a:gs>
              <a:gs pos="76253">
                <a:srgbClr val="C3CAD9"/>
              </a:gs>
              <a:gs pos="47087">
                <a:srgbClr val="7889AB"/>
              </a:gs>
              <a:gs pos="84999">
                <a:srgbClr val="D9DEE7"/>
              </a:gs>
              <a:gs pos="65032">
                <a:srgbClr val="A6B1C8"/>
              </a:gs>
              <a:gs pos="31300">
                <a:srgbClr val="506692"/>
              </a:gs>
              <a:gs pos="0">
                <a:srgbClr val="002060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9855"/>
          <a:stretch/>
        </p:blipFill>
        <p:spPr>
          <a:xfrm>
            <a:off x="152400" y="149638"/>
            <a:ext cx="2362200" cy="459962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8284434" y="6347946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11A6387-227C-4E68-8192-7CB6512918D0}" type="slidenum">
              <a:rPr lang="en-US" sz="1200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6361846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1431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0" y="6657975"/>
            <a:ext cx="9144000" cy="0"/>
          </a:xfrm>
          <a:prstGeom prst="line">
            <a:avLst/>
          </a:prstGeom>
          <a:solidFill>
            <a:schemeClr val="bg2"/>
          </a:solidFill>
          <a:ln w="127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8275638" y="6505575"/>
            <a:ext cx="334962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b="1" i="1" smtClean="0">
                <a:solidFill>
                  <a:srgbClr val="376092"/>
                </a:solidFill>
                <a:cs typeface="Arial" charset="0"/>
              </a:rPr>
              <a:t>S4</a:t>
            </a:r>
          </a:p>
        </p:txBody>
      </p:sp>
      <p:pic>
        <p:nvPicPr>
          <p:cNvPr id="6" name="Picture 11" descr="DOE Seal LoRes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334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6353" y="-1587"/>
            <a:ext cx="9147171" cy="23552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F8F8F8"/>
              </a:gs>
              <a:gs pos="100000">
                <a:schemeClr val="bg1">
                  <a:alpha val="0"/>
                </a:schemeClr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238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09800" y="5943600"/>
            <a:ext cx="5006975" cy="2762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538590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28600" y="5715000"/>
            <a:ext cx="8763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9199C70-0F67-4F53-BB2B-BFE166406639}" type="slidenum">
              <a:rPr lang="en-US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893452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238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6657201"/>
            <a:ext cx="9144000" cy="0"/>
          </a:xfrm>
          <a:prstGeom prst="line">
            <a:avLst/>
          </a:prstGeom>
          <a:solidFill>
            <a:schemeClr val="bg2"/>
          </a:solidFill>
          <a:ln w="127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 userDrawn="1"/>
        </p:nvSpPr>
        <p:spPr>
          <a:xfrm>
            <a:off x="8275252" y="6504801"/>
            <a:ext cx="3353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i="1" dirty="0">
                <a:solidFill>
                  <a:srgbClr val="4F81BD">
                    <a:lumMod val="75000"/>
                  </a:srgbClr>
                </a:solidFill>
              </a:rPr>
              <a:t>S4</a:t>
            </a:r>
          </a:p>
        </p:txBody>
      </p:sp>
      <p:pic>
        <p:nvPicPr>
          <p:cNvPr id="9" name="Picture 11" descr="DOE Seal Lo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5334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2209800" y="5943600"/>
            <a:ext cx="50069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65079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238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6657201"/>
            <a:ext cx="9144000" cy="0"/>
          </a:xfrm>
          <a:prstGeom prst="line">
            <a:avLst/>
          </a:prstGeom>
          <a:solidFill>
            <a:schemeClr val="bg2"/>
          </a:solidFill>
          <a:ln w="127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 userDrawn="1"/>
        </p:nvSpPr>
        <p:spPr>
          <a:xfrm>
            <a:off x="8275252" y="6504801"/>
            <a:ext cx="3353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i="1" dirty="0">
                <a:solidFill>
                  <a:srgbClr val="4F81BD">
                    <a:lumMod val="75000"/>
                  </a:srgbClr>
                </a:solidFill>
              </a:rPr>
              <a:t>S4</a:t>
            </a:r>
          </a:p>
        </p:txBody>
      </p:sp>
      <p:pic>
        <p:nvPicPr>
          <p:cNvPr id="9" name="Picture 11" descr="DOE Seal Lo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5334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2209800" y="5943600"/>
            <a:ext cx="50069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4D4D4D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353" y="-1587"/>
            <a:ext cx="9147171" cy="23552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F8F8F8"/>
              </a:gs>
              <a:gs pos="100000">
                <a:schemeClr val="bg1">
                  <a:alpha val="0"/>
                </a:schemeClr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1F497D"/>
                </a:solidFill>
              </a:rPr>
              <a:t>DRAFT	    UNDER REVIEW	DRAFT</a:t>
            </a:r>
          </a:p>
        </p:txBody>
      </p:sp>
    </p:spTree>
    <p:extLst>
      <p:ext uri="{BB962C8B-B14F-4D97-AF65-F5344CB8AC3E}">
        <p14:creationId xmlns:p14="http://schemas.microsoft.com/office/powerpoint/2010/main" val="2833405428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1C3E240-9EB6-4604-A43D-9910B3F588EA}" type="slidenum">
              <a:rPr lang="en-US" smtClean="0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228600" y="5715000"/>
            <a:ext cx="8763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95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1C3E240-9EB6-4604-A43D-9910B3F588EA}" type="slidenum">
              <a:rPr lang="en-US" smtClean="0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228600" y="5715000"/>
            <a:ext cx="8763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08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6885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88958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70101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96036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9855"/>
          <a:stretch/>
        </p:blipFill>
        <p:spPr>
          <a:xfrm>
            <a:off x="152400" y="149638"/>
            <a:ext cx="2362200" cy="459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52594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84672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86022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30188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7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002060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1500187"/>
          </a:xfrm>
        </p:spPr>
        <p:txBody>
          <a:bodyPr>
            <a:noAutofit/>
          </a:bodyPr>
          <a:lstStyle/>
          <a:p>
            <a:pPr algn="ctr" defTabSz="914079">
              <a:spcBef>
                <a:spcPct val="0"/>
              </a:spcBef>
              <a:defRPr/>
            </a:pPr>
            <a:r>
              <a:rPr lang="en-US" sz="2800" b="1" dirty="0">
                <a:solidFill>
                  <a:prstClr val="black"/>
                </a:solidFill>
                <a:cs typeface="Tahoma" pitchFamily="34" charset="0"/>
              </a:rPr>
              <a:t>DOE’s Role in Fusion Innovation and Commercialization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4557712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Technology of Fusion Energy (TOFE) 2016</a:t>
            </a:r>
          </a:p>
          <a:p>
            <a:pPr algn="ctr"/>
            <a:r>
              <a:rPr lang="en-US" dirty="0" smtClean="0"/>
              <a:t>August 22, 2016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9855"/>
          <a:stretch/>
        </p:blipFill>
        <p:spPr>
          <a:xfrm>
            <a:off x="152400" y="149638"/>
            <a:ext cx="2362200" cy="459962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8129093" y="6386364"/>
            <a:ext cx="763321" cy="197064"/>
            <a:chOff x="533400" y="5257799"/>
            <a:chExt cx="5699538" cy="1447800"/>
          </a:xfrm>
        </p:grpSpPr>
        <p:sp>
          <p:nvSpPr>
            <p:cNvPr id="9" name="Rectangle 8"/>
            <p:cNvSpPr/>
            <p:nvPr/>
          </p:nvSpPr>
          <p:spPr>
            <a:xfrm>
              <a:off x="533400" y="5257800"/>
              <a:ext cx="1694985" cy="1447799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562457" y="5257801"/>
              <a:ext cx="1694985" cy="1447798"/>
            </a:xfrm>
            <a:prstGeom prst="rect">
              <a:avLst/>
            </a:prstGeom>
            <a:solidFill>
              <a:srgbClr val="002060"/>
            </a:solidFill>
            <a:ln w="3175"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37953" y="5257799"/>
              <a:ext cx="1694985" cy="1447799"/>
            </a:xfrm>
            <a:prstGeom prst="rect">
              <a:avLst/>
            </a:prstGeom>
            <a:solidFill>
              <a:srgbClr val="002060"/>
            </a:solidFill>
            <a:ln w="3175"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 rot="10800000">
            <a:off x="6481" y="6386364"/>
            <a:ext cx="8070717" cy="197064"/>
          </a:xfrm>
          <a:prstGeom prst="rect">
            <a:avLst/>
          </a:prstGeom>
          <a:gradFill>
            <a:gsLst>
              <a:gs pos="93745">
                <a:srgbClr val="EFF1F5"/>
              </a:gs>
              <a:gs pos="76253">
                <a:srgbClr val="C3CAD9"/>
              </a:gs>
              <a:gs pos="47087">
                <a:srgbClr val="7889AB"/>
              </a:gs>
              <a:gs pos="84999">
                <a:srgbClr val="D9DEE7"/>
              </a:gs>
              <a:gs pos="65032">
                <a:srgbClr val="A6B1C8"/>
              </a:gs>
              <a:gs pos="31300">
                <a:srgbClr val="506692"/>
              </a:gs>
              <a:gs pos="0">
                <a:srgbClr val="002060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1200" y="3773335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Adam Cohen</a:t>
            </a:r>
            <a:endParaRPr lang="en-US" dirty="0" smtClean="0">
              <a:solidFill>
                <a:srgbClr val="0070C0"/>
              </a:solidFill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Deputy Under Secretary for Science and Energy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19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Strategic Plan</a:t>
            </a:r>
          </a:p>
          <a:p>
            <a:r>
              <a:rPr lang="en-US" dirty="0" smtClean="0"/>
              <a:t>Quadrennial Technology Review (QTR)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Survey of the technology state and gaps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Electric Power System (the Grid)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Advanced Clean Electric Power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Building Efficiency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Advanced Manufacturing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Cleaner Fuels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Clean Transportation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Underlying Science</a:t>
            </a:r>
          </a:p>
          <a:p>
            <a:r>
              <a:rPr lang="en-US" dirty="0" smtClean="0"/>
              <a:t>Quadrennial Energy Review (QER)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Consider policy options, markets, technology, etc. as an overall system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Second Installment (1.2) – focus on </a:t>
            </a: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 smtClean="0">
                <a:solidFill>
                  <a:srgbClr val="0070C0"/>
                </a:solidFill>
              </a:rPr>
              <a:t>lectricity </a:t>
            </a:r>
            <a:r>
              <a:rPr lang="en-US" dirty="0">
                <a:solidFill>
                  <a:srgbClr val="0070C0"/>
                </a:solidFill>
              </a:rPr>
              <a:t>s</a:t>
            </a:r>
            <a:r>
              <a:rPr lang="en-US" dirty="0" smtClean="0">
                <a:solidFill>
                  <a:srgbClr val="0070C0"/>
                </a:solidFill>
              </a:rPr>
              <a:t>ector</a:t>
            </a:r>
          </a:p>
          <a:p>
            <a:r>
              <a:rPr lang="en-US" dirty="0" smtClean="0"/>
              <a:t>Portfolio planning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Brainstorming – Big Ideas Summits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Budget formulation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8979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 Big Idea Summit 2016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Enhancing </a:t>
            </a:r>
            <a:r>
              <a:rPr lang="en-US" dirty="0"/>
              <a:t>the Global Carbon Sink</a:t>
            </a:r>
          </a:p>
          <a:p>
            <a:r>
              <a:rPr lang="en-US" dirty="0">
                <a:solidFill>
                  <a:srgbClr val="002060"/>
                </a:solidFill>
              </a:rPr>
              <a:t>Greenhouse Gas Emissions Reporting &amp; Analysis System (GHG-ERAS)</a:t>
            </a:r>
          </a:p>
          <a:p>
            <a:r>
              <a:rPr lang="en-US" dirty="0"/>
              <a:t>Hydrogen @</a:t>
            </a:r>
            <a:r>
              <a:rPr lang="en-US" dirty="0" smtClean="0"/>
              <a:t> </a:t>
            </a:r>
            <a:r>
              <a:rPr lang="en-US" dirty="0"/>
              <a:t>Scale: </a:t>
            </a:r>
            <a:r>
              <a:rPr lang="en-US" dirty="0" smtClean="0"/>
              <a:t>Deeply Decarbonizing our </a:t>
            </a:r>
            <a:r>
              <a:rPr lang="en-US" dirty="0"/>
              <a:t>Energy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 smtClean="0">
                <a:solidFill>
                  <a:srgbClr val="002060"/>
                </a:solidFill>
              </a:rPr>
              <a:t>Solving </a:t>
            </a:r>
            <a:r>
              <a:rPr lang="en-US" dirty="0">
                <a:solidFill>
                  <a:srgbClr val="002060"/>
                </a:solidFill>
              </a:rPr>
              <a:t>Big Problems with Small </a:t>
            </a:r>
            <a:r>
              <a:rPr lang="en-US" dirty="0" smtClean="0">
                <a:solidFill>
                  <a:srgbClr val="002060"/>
                </a:solidFill>
              </a:rPr>
              <a:t>Accelerators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/>
              <a:t>Transportation as a System </a:t>
            </a:r>
          </a:p>
          <a:p>
            <a:r>
              <a:rPr lang="en-US" dirty="0">
                <a:solidFill>
                  <a:srgbClr val="002060"/>
                </a:solidFill>
              </a:rPr>
              <a:t>Solving the Information Technology Energy Challenge Beyond Moore’s Law</a:t>
            </a:r>
          </a:p>
          <a:p>
            <a:r>
              <a:rPr lang="en-US" dirty="0" smtClean="0"/>
              <a:t>Advancing </a:t>
            </a:r>
            <a:r>
              <a:rPr lang="en-US" dirty="0" err="1" smtClean="0"/>
              <a:t>Biomanufacturing</a:t>
            </a:r>
            <a:r>
              <a:rPr lang="en-US" dirty="0" smtClean="0"/>
              <a:t>:  The </a:t>
            </a:r>
            <a:r>
              <a:rPr lang="en-US" dirty="0" err="1" smtClean="0"/>
              <a:t>SynBio</a:t>
            </a:r>
            <a:r>
              <a:rPr lang="en-US" dirty="0" smtClean="0"/>
              <a:t> Foundry</a:t>
            </a:r>
            <a:endParaRPr lang="en-US" dirty="0"/>
          </a:p>
          <a:p>
            <a:r>
              <a:rPr lang="en-US" dirty="0">
                <a:solidFill>
                  <a:srgbClr val="002060"/>
                </a:solidFill>
              </a:rPr>
              <a:t>Energy Everywhere: Clean Energy through Modular Chemical Conversions</a:t>
            </a:r>
          </a:p>
          <a:p>
            <a:r>
              <a:rPr lang="en-US" dirty="0"/>
              <a:t>Metropolitan Energy </a:t>
            </a:r>
            <a:r>
              <a:rPr lang="en-US" dirty="0" smtClean="0"/>
              <a:t>Initiative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328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Paris Agreement (Climate </a:t>
            </a:r>
            <a:r>
              <a:rPr lang="en-US" sz="2400" dirty="0" err="1" smtClean="0"/>
              <a:t>Conf</a:t>
            </a:r>
            <a:r>
              <a:rPr lang="en-US" sz="2400" dirty="0"/>
              <a:t> </a:t>
            </a:r>
            <a:r>
              <a:rPr lang="en-US" sz="2400" dirty="0" smtClean="0"/>
              <a:t>- COP21, November 2015)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</a:rPr>
              <a:t>Mission Innovation – 20 Countries committing to doubling of energy R&amp;D over next 5 years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</a:rPr>
              <a:t>Breakthrough Energy Coalition – parallel effort to have “patient” capital investments for early to mid-stage innovation</a:t>
            </a:r>
          </a:p>
          <a:p>
            <a:r>
              <a:rPr lang="en-US" sz="2400" dirty="0"/>
              <a:t>G</a:t>
            </a:r>
            <a:r>
              <a:rPr lang="en-US" sz="2400" dirty="0" smtClean="0"/>
              <a:t>reat start </a:t>
            </a:r>
            <a:r>
              <a:rPr lang="en-US" sz="2400" dirty="0"/>
              <a:t>but the world </a:t>
            </a:r>
            <a:r>
              <a:rPr lang="en-US" sz="2400" dirty="0" smtClean="0"/>
              <a:t>has </a:t>
            </a:r>
            <a:r>
              <a:rPr lang="en-US" sz="2400" dirty="0"/>
              <a:t>to continue to create and </a:t>
            </a:r>
            <a:r>
              <a:rPr lang="en-US" sz="2400" b="1" dirty="0">
                <a:solidFill>
                  <a:srgbClr val="0070C0"/>
                </a:solidFill>
              </a:rPr>
              <a:t>innovate</a:t>
            </a:r>
            <a:r>
              <a:rPr lang="en-US" sz="2400" dirty="0"/>
              <a:t> and invest in technologies if we’re to avert the worst outcomes of climate change</a:t>
            </a:r>
            <a:endParaRPr lang="en-US" sz="2400" dirty="0" smtClean="0"/>
          </a:p>
          <a:p>
            <a:r>
              <a:rPr lang="en-US" sz="2400" dirty="0" smtClean="0"/>
              <a:t>DOE’s </a:t>
            </a:r>
            <a:r>
              <a:rPr lang="en-US" sz="2400" dirty="0"/>
              <a:t>Mission Innovation </a:t>
            </a:r>
            <a:r>
              <a:rPr lang="en-US" sz="2400" dirty="0" smtClean="0"/>
              <a:t>portfolio </a:t>
            </a:r>
            <a:r>
              <a:rPr lang="en-US" sz="2400" dirty="0"/>
              <a:t>is </a:t>
            </a:r>
            <a:r>
              <a:rPr lang="en-US" sz="2400" dirty="0" smtClean="0"/>
              <a:t>~ </a:t>
            </a:r>
            <a:r>
              <a:rPr lang="en-US" sz="2400" dirty="0"/>
              <a:t>75% of the U.S. </a:t>
            </a:r>
            <a:r>
              <a:rPr lang="en-US" sz="2400" dirty="0" smtClean="0"/>
              <a:t>portion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Fusion is part </a:t>
            </a:r>
            <a:r>
              <a:rPr lang="en-US" sz="2000" dirty="0" smtClean="0">
                <a:solidFill>
                  <a:srgbClr val="0070C0"/>
                </a:solidFill>
              </a:rPr>
              <a:t>of the portfolio</a:t>
            </a:r>
            <a:endParaRPr lang="en-US" sz="2000" dirty="0">
              <a:solidFill>
                <a:srgbClr val="0070C0"/>
              </a:solidFill>
            </a:endParaRPr>
          </a:p>
          <a:p>
            <a:r>
              <a:rPr lang="en-US" sz="2400" dirty="0" smtClean="0"/>
              <a:t>Need innovation to address reduction in GHG across all sectors (e.g., power, industrial applications, transportation)</a:t>
            </a:r>
          </a:p>
        </p:txBody>
      </p:sp>
    </p:spTree>
    <p:extLst>
      <p:ext uri="{BB962C8B-B14F-4D97-AF65-F5344CB8AC3E}">
        <p14:creationId xmlns:p14="http://schemas.microsoft.com/office/powerpoint/2010/main" val="2498501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for Consideration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18938"/>
            <a:ext cx="8229600" cy="55104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Fusion as an energy source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Models are only as good as models are…..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Worst case future is fusion energy is needed but not available!</a:t>
            </a:r>
          </a:p>
          <a:p>
            <a:r>
              <a:rPr lang="en-US" dirty="0" smtClean="0"/>
              <a:t>Don’t ignore other energy needs and sectors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Knowledge as applied to other generation (e.g., improved thin film processing of photovoltaics, processing of wind turbine blades)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Big ideas applied to transportation needs or industrial process heat</a:t>
            </a:r>
          </a:p>
          <a:p>
            <a:pPr lvl="2"/>
            <a:r>
              <a:rPr lang="en-US" dirty="0" smtClean="0"/>
              <a:t>Purification of power plant waste streams?</a:t>
            </a:r>
          </a:p>
          <a:p>
            <a:pPr lvl="2"/>
            <a:r>
              <a:rPr lang="en-US" dirty="0" smtClean="0"/>
              <a:t>Purification of water?</a:t>
            </a:r>
          </a:p>
          <a:p>
            <a:r>
              <a:rPr lang="en-US" dirty="0" smtClean="0"/>
              <a:t>Advanced Manufacturing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Plasma processing knowledge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Areas of particular interest or importance to the fusion field (e.g., superconducting cables for magnets, materials for really extreme environments)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5341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964" y="457200"/>
            <a:ext cx="8215636" cy="58451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19251712">
            <a:off x="1035682" y="3379753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Can fusion technology or plasma physics help identify better options?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6308589"/>
            <a:ext cx="7010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IAEA, “Technology Roadmap – Energy and GHG Reductions in the Chemical Industry via Catalytic Processes,” 2013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256100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 Path Forward in </a:t>
            </a:r>
            <a:r>
              <a:rPr lang="en-US" dirty="0" smtClean="0"/>
              <a:t>FES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10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DOE planning for </a:t>
            </a:r>
            <a:r>
              <a:rPr lang="en-US" dirty="0"/>
              <a:t>“burning plasma science” era </a:t>
            </a:r>
            <a:r>
              <a:rPr lang="en-US" dirty="0" smtClean="0"/>
              <a:t>and opportunities </a:t>
            </a:r>
            <a:r>
              <a:rPr lang="en-US" dirty="0"/>
              <a:t>in fusion </a:t>
            </a:r>
            <a:r>
              <a:rPr lang="en-US" dirty="0" smtClean="0"/>
              <a:t>science to </a:t>
            </a:r>
            <a:r>
              <a:rPr lang="en-US" dirty="0"/>
              <a:t>maintain U.S. leadership in the pursuit of fusion power</a:t>
            </a:r>
            <a:endParaRPr lang="en-US" dirty="0" smtClean="0"/>
          </a:p>
          <a:p>
            <a:r>
              <a:rPr lang="en-US" dirty="0" smtClean="0"/>
              <a:t>ITER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Exciting experiment </a:t>
            </a:r>
            <a:r>
              <a:rPr lang="en-US" dirty="0" smtClean="0">
                <a:solidFill>
                  <a:srgbClr val="0070C0"/>
                </a:solidFill>
              </a:rPr>
              <a:t>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commencement of the </a:t>
            </a:r>
            <a:r>
              <a:rPr lang="en-US" dirty="0" smtClean="0">
                <a:solidFill>
                  <a:srgbClr val="0070C0"/>
                </a:solidFill>
              </a:rPr>
              <a:t>burning </a:t>
            </a:r>
            <a:r>
              <a:rPr lang="en-US" dirty="0">
                <a:solidFill>
                  <a:srgbClr val="0070C0"/>
                </a:solidFill>
              </a:rPr>
              <a:t>plasma </a:t>
            </a:r>
            <a:r>
              <a:rPr lang="en-US" dirty="0" smtClean="0">
                <a:solidFill>
                  <a:srgbClr val="0070C0"/>
                </a:solidFill>
              </a:rPr>
              <a:t>science era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and </a:t>
            </a:r>
            <a:r>
              <a:rPr lang="en-US" dirty="0">
                <a:solidFill>
                  <a:srgbClr val="0070C0"/>
                </a:solidFill>
              </a:rPr>
              <a:t>enable questions critical to advancing fusion energy to be </a:t>
            </a:r>
            <a:r>
              <a:rPr lang="en-US" dirty="0" smtClean="0">
                <a:solidFill>
                  <a:srgbClr val="0070C0"/>
                </a:solidFill>
              </a:rPr>
              <a:t>researched 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May </a:t>
            </a:r>
            <a:r>
              <a:rPr lang="en-US" dirty="0">
                <a:solidFill>
                  <a:srgbClr val="0070C0"/>
                </a:solidFill>
              </a:rPr>
              <a:t>2016 </a:t>
            </a:r>
            <a:r>
              <a:rPr lang="en-US" i="1" dirty="0">
                <a:solidFill>
                  <a:srgbClr val="0070C0"/>
                </a:solidFill>
              </a:rPr>
              <a:t>U.S Participation in the ITER Project Report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- U.S</a:t>
            </a:r>
            <a:r>
              <a:rPr lang="en-US" dirty="0">
                <a:solidFill>
                  <a:srgbClr val="0070C0"/>
                </a:solidFill>
              </a:rPr>
              <a:t>. remain a partner in the ITER project through FY 2018 and focus on efforts related to First </a:t>
            </a:r>
            <a:r>
              <a:rPr lang="en-US" dirty="0" smtClean="0">
                <a:solidFill>
                  <a:srgbClr val="0070C0"/>
                </a:solidFill>
              </a:rPr>
              <a:t>Plasma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DOE to revisit </a:t>
            </a:r>
            <a:r>
              <a:rPr lang="en-US" dirty="0">
                <a:solidFill>
                  <a:srgbClr val="0070C0"/>
                </a:solidFill>
              </a:rPr>
              <a:t>this recommendation as part of the FY 2019 budget </a:t>
            </a:r>
            <a:r>
              <a:rPr lang="en-US" dirty="0" smtClean="0">
                <a:solidFill>
                  <a:srgbClr val="0070C0"/>
                </a:solidFill>
              </a:rPr>
              <a:t>process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DOE Fusion Energy Sciences (FES) Strategic Planning</a:t>
            </a:r>
            <a:endParaRPr lang="en-US" dirty="0" smtClean="0"/>
          </a:p>
          <a:p>
            <a:pPr lvl="1"/>
            <a:r>
              <a:rPr lang="en-US" b="1" i="1" dirty="0">
                <a:solidFill>
                  <a:srgbClr val="0070C0"/>
                </a:solidFill>
              </a:rPr>
              <a:t>Community </a:t>
            </a:r>
            <a:r>
              <a:rPr lang="en-US" b="1" i="1" dirty="0" smtClean="0">
                <a:solidFill>
                  <a:srgbClr val="0070C0"/>
                </a:solidFill>
              </a:rPr>
              <a:t>studies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– identify the </a:t>
            </a:r>
            <a:r>
              <a:rPr lang="en-US" dirty="0">
                <a:solidFill>
                  <a:srgbClr val="0070C0"/>
                </a:solidFill>
              </a:rPr>
              <a:t>key scientific and technical </a:t>
            </a:r>
            <a:r>
              <a:rPr lang="en-US" dirty="0" smtClean="0">
                <a:solidFill>
                  <a:srgbClr val="0070C0"/>
                </a:solidFill>
              </a:rPr>
              <a:t>challenges tackled </a:t>
            </a:r>
            <a:r>
              <a:rPr lang="en-US" dirty="0">
                <a:solidFill>
                  <a:srgbClr val="0070C0"/>
                </a:solidFill>
              </a:rPr>
              <a:t>during the past decade and a half. </a:t>
            </a:r>
            <a:r>
              <a:rPr lang="en-US" dirty="0" smtClean="0">
                <a:solidFill>
                  <a:srgbClr val="0070C0"/>
                </a:solidFill>
              </a:rPr>
              <a:t>Built upon the </a:t>
            </a:r>
            <a:r>
              <a:rPr lang="en-US" dirty="0">
                <a:solidFill>
                  <a:srgbClr val="0070C0"/>
                </a:solidFill>
              </a:rPr>
              <a:t>Research Needs Workshop (</a:t>
            </a:r>
            <a:r>
              <a:rPr lang="en-US" dirty="0" err="1">
                <a:solidFill>
                  <a:srgbClr val="0070C0"/>
                </a:solidFill>
              </a:rPr>
              <a:t>ReNeW</a:t>
            </a:r>
            <a:r>
              <a:rPr lang="en-US" dirty="0">
                <a:solidFill>
                  <a:srgbClr val="0070C0"/>
                </a:solidFill>
              </a:rPr>
              <a:t>) for Magnetic Fusion Energy Sciences in </a:t>
            </a:r>
            <a:r>
              <a:rPr lang="en-US" dirty="0" smtClean="0">
                <a:solidFill>
                  <a:srgbClr val="0070C0"/>
                </a:solidFill>
              </a:rPr>
              <a:t>2009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Fusion </a:t>
            </a:r>
            <a:r>
              <a:rPr lang="en-US" i="1" dirty="0">
                <a:solidFill>
                  <a:srgbClr val="0070C0"/>
                </a:solidFill>
              </a:rPr>
              <a:t>Energy Sciences:</a:t>
            </a:r>
            <a:r>
              <a:rPr lang="en-US" dirty="0">
                <a:solidFill>
                  <a:srgbClr val="0070C0"/>
                </a:solidFill>
              </a:rPr>
              <a:t> A </a:t>
            </a:r>
            <a:r>
              <a:rPr lang="en-US" i="1" dirty="0">
                <a:solidFill>
                  <a:srgbClr val="0070C0"/>
                </a:solidFill>
              </a:rPr>
              <a:t>Ten-Year Perspective (2015-2025</a:t>
            </a:r>
            <a:r>
              <a:rPr lang="en-US" i="1" dirty="0" smtClean="0">
                <a:solidFill>
                  <a:srgbClr val="0070C0"/>
                </a:solidFill>
              </a:rPr>
              <a:t>) -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study of burning plasma </a:t>
            </a:r>
            <a:r>
              <a:rPr lang="en-US" dirty="0" smtClean="0">
                <a:solidFill>
                  <a:srgbClr val="0070C0"/>
                </a:solidFill>
              </a:rPr>
              <a:t>science using 1)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Flexible </a:t>
            </a:r>
            <a:r>
              <a:rPr lang="en-US" dirty="0">
                <a:solidFill>
                  <a:srgbClr val="0070C0"/>
                </a:solidFill>
              </a:rPr>
              <a:t>U.S. experimental </a:t>
            </a:r>
            <a:r>
              <a:rPr lang="en-US" dirty="0" smtClean="0">
                <a:solidFill>
                  <a:srgbClr val="0070C0"/>
                </a:solidFill>
              </a:rPr>
              <a:t>facilities, 2)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International partnerships, 3) </a:t>
            </a:r>
            <a:r>
              <a:rPr lang="en-US" dirty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umerical </a:t>
            </a:r>
            <a:r>
              <a:rPr lang="en-US" dirty="0">
                <a:solidFill>
                  <a:srgbClr val="0070C0"/>
                </a:solidFill>
              </a:rPr>
              <a:t>simulations based on </a:t>
            </a:r>
            <a:r>
              <a:rPr lang="en-US" dirty="0" smtClean="0">
                <a:solidFill>
                  <a:srgbClr val="0070C0"/>
                </a:solidFill>
              </a:rPr>
              <a:t>validated models, 4) 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dvanced </a:t>
            </a:r>
            <a:r>
              <a:rPr lang="en-US" dirty="0">
                <a:solidFill>
                  <a:srgbClr val="0070C0"/>
                </a:solidFill>
              </a:rPr>
              <a:t>fusion-relevant </a:t>
            </a:r>
            <a:r>
              <a:rPr lang="en-US" dirty="0" smtClean="0">
                <a:solidFill>
                  <a:srgbClr val="0070C0"/>
                </a:solidFill>
              </a:rPr>
              <a:t>materials, and 5) New </a:t>
            </a:r>
            <a:r>
              <a:rPr lang="en-US" dirty="0">
                <a:solidFill>
                  <a:srgbClr val="0070C0"/>
                </a:solidFill>
              </a:rPr>
              <a:t>measurement </a:t>
            </a:r>
            <a:r>
              <a:rPr lang="en-US" dirty="0" smtClean="0">
                <a:solidFill>
                  <a:srgbClr val="0070C0"/>
                </a:solidFill>
              </a:rPr>
              <a:t>techniques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b="1" i="1" dirty="0" smtClean="0"/>
              <a:t>Non-fusion applications</a:t>
            </a:r>
            <a:r>
              <a:rPr lang="en-US" dirty="0"/>
              <a:t> </a:t>
            </a:r>
            <a:r>
              <a:rPr lang="en-US" dirty="0" smtClean="0"/>
              <a:t>- FES published the “</a:t>
            </a:r>
            <a:r>
              <a:rPr lang="en-US" dirty="0"/>
              <a:t>Applications of Fusion Energy Sciences Research: Scientific Discoveries and New Technologies Beyond Fusion</a:t>
            </a:r>
            <a:r>
              <a:rPr lang="en-US" dirty="0" smtClean="0"/>
              <a:t>” in 2015 – outlines contributions across many fields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159909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8194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Questions?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9144017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Line Up Front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700" dirty="0"/>
              <a:t>The Department of Energy has a role in researching and developing ideas and technologies that can provide for future energy </a:t>
            </a:r>
            <a:r>
              <a:rPr lang="en-US" sz="2700" dirty="0" smtClean="0"/>
              <a:t>solutions</a:t>
            </a:r>
          </a:p>
          <a:p>
            <a:r>
              <a:rPr lang="en-US" sz="2700" dirty="0" smtClean="0"/>
              <a:t>Innovation </a:t>
            </a:r>
            <a:r>
              <a:rPr lang="en-US" sz="2700" dirty="0"/>
              <a:t>will be vital to meeting the nation’s clean energy and climate </a:t>
            </a:r>
            <a:r>
              <a:rPr lang="en-US" sz="2700" dirty="0" smtClean="0"/>
              <a:t>goals</a:t>
            </a:r>
          </a:p>
          <a:p>
            <a:pPr lvl="1"/>
            <a:r>
              <a:rPr lang="en-US" sz="2300" dirty="0" smtClean="0">
                <a:solidFill>
                  <a:srgbClr val="0070C0"/>
                </a:solidFill>
              </a:rPr>
              <a:t>The </a:t>
            </a:r>
            <a:r>
              <a:rPr lang="en-US" sz="2300" dirty="0">
                <a:solidFill>
                  <a:srgbClr val="0070C0"/>
                </a:solidFill>
              </a:rPr>
              <a:t>Department supports research and development activities across a wide range of the energy spectrum, from generation through end use, and in the underlying science to support such </a:t>
            </a:r>
            <a:r>
              <a:rPr lang="en-US" sz="2300" dirty="0" smtClean="0">
                <a:solidFill>
                  <a:srgbClr val="0070C0"/>
                </a:solidFill>
              </a:rPr>
              <a:t>developments</a:t>
            </a:r>
          </a:p>
          <a:p>
            <a:r>
              <a:rPr lang="en-US" sz="2700" b="1" dirty="0" smtClean="0"/>
              <a:t>Fusion </a:t>
            </a:r>
            <a:r>
              <a:rPr lang="en-US" sz="2700" b="1" dirty="0"/>
              <a:t>energy </a:t>
            </a:r>
            <a:r>
              <a:rPr lang="en-US" sz="2700" dirty="0"/>
              <a:t>development fits within </a:t>
            </a:r>
            <a:r>
              <a:rPr lang="en-US" sz="2700" dirty="0" smtClean="0"/>
              <a:t>the overall strategy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This includes research in plasma physics with eventual application toward fusion energy and other energy technologies</a:t>
            </a:r>
          </a:p>
          <a:p>
            <a:r>
              <a:rPr lang="en-US" sz="2700" dirty="0" smtClean="0"/>
              <a:t>The </a:t>
            </a:r>
            <a:r>
              <a:rPr lang="en-US" sz="2700" dirty="0" smtClean="0"/>
              <a:t>Department promotes </a:t>
            </a:r>
            <a:r>
              <a:rPr lang="en-US" sz="2700" dirty="0"/>
              <a:t>innovation and commercialization of </a:t>
            </a:r>
            <a:r>
              <a:rPr lang="en-US" sz="2700" dirty="0" smtClean="0"/>
              <a:t>energy-relevant technologies</a:t>
            </a:r>
            <a:endParaRPr lang="en-US" sz="2700" i="1" dirty="0"/>
          </a:p>
        </p:txBody>
      </p:sp>
    </p:spTree>
    <p:extLst>
      <p:ext uri="{BB962C8B-B14F-4D97-AF65-F5344CB8AC3E}">
        <p14:creationId xmlns:p14="http://schemas.microsoft.com/office/powerpoint/2010/main" val="497325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743200"/>
            <a:ext cx="495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Chiller" panose="04020404031007020602" pitchFamily="82" charset="0"/>
              </a:rPr>
              <a:t>A view of the future……</a:t>
            </a:r>
            <a:endParaRPr lang="en-US" sz="4400" dirty="0">
              <a:latin typeface="Chiller" panose="040204040310070206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3262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 Growth in Total Energy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8287531"/>
              </p:ext>
            </p:extLst>
          </p:nvPr>
        </p:nvGraphicFramePr>
        <p:xfrm>
          <a:off x="457200" y="1143000"/>
          <a:ext cx="8229600" cy="539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58138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35145"/>
              </p:ext>
            </p:extLst>
          </p:nvPr>
        </p:nvGraphicFramePr>
        <p:xfrm>
          <a:off x="252412" y="919162"/>
          <a:ext cx="8639176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57644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609600"/>
            <a:ext cx="6400800" cy="55952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00200" y="6356350"/>
            <a:ext cx="6400800" cy="365125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r>
              <a:rPr lang="en-US" b="1" dirty="0" smtClean="0"/>
              <a:t>Reference:  NREL Renewable </a:t>
            </a:r>
            <a:r>
              <a:rPr lang="en-US" b="1" dirty="0"/>
              <a:t>Electricity Futures </a:t>
            </a:r>
            <a:r>
              <a:rPr lang="en-US" b="1" dirty="0" smtClean="0"/>
              <a:t>Study 2010, </a:t>
            </a:r>
            <a:r>
              <a:rPr lang="en-US" b="1" dirty="0"/>
              <a:t>http://www.nrel.gov/analysis/re_futures/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1524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80% Renewable Energy Case - Conservative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2853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1A6387-227C-4E68-8192-7CB6512918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750" y="1066800"/>
            <a:ext cx="8493171" cy="5105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47800" y="1524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CO2 Emissions for 80% Renewable Energy Cases - Conservative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6356350"/>
            <a:ext cx="6400800" cy="365125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r>
              <a:rPr lang="en-US" b="1" dirty="0" smtClean="0"/>
              <a:t>Reference:  T. Mai, et al, “</a:t>
            </a:r>
            <a:r>
              <a:rPr lang="en-US" dirty="0" smtClean="0"/>
              <a:t>Envisioning </a:t>
            </a:r>
            <a:r>
              <a:rPr lang="en-US" dirty="0"/>
              <a:t>a renewable electricity future for the United </a:t>
            </a:r>
            <a:r>
              <a:rPr lang="en-US" dirty="0" smtClean="0"/>
              <a:t>States</a:t>
            </a:r>
            <a:r>
              <a:rPr lang="en-US" b="1" dirty="0" smtClean="0"/>
              <a:t>” Energy,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4018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Falling Costs for Clean Energy Technologies</a:t>
            </a:r>
            <a:endParaRPr lang="en-US" sz="2400" dirty="0"/>
          </a:p>
        </p:txBody>
      </p:sp>
      <p:pic>
        <p:nvPicPr>
          <p:cNvPr id="5" name="Picture 4" descr="indexed-cost_chart-02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647" y="1371600"/>
            <a:ext cx="9112033" cy="3200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4584700"/>
            <a:ext cx="46482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1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Arial Narrow"/>
                <a:ea typeface="+mn-ea"/>
                <a:cs typeface="Arial Narrow"/>
              </a:rPr>
              <a:t>Wind: Representative</a:t>
            </a:r>
            <a:r>
              <a:rPr kumimoji="0" lang="en-US" sz="11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Arial Narrow"/>
                <a:ea typeface="+mn-ea"/>
                <a:cs typeface="Arial Narrow"/>
              </a:rPr>
              <a:t> LCOE excluding PTC, inflation adjusted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100" baseline="0" dirty="0" smtClean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rPr>
              <a:t>Utility</a:t>
            </a:r>
            <a:r>
              <a:rPr lang="en-US" sz="1100" dirty="0" smtClean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rPr>
              <a:t> and Distributed PV: Installed $/</a:t>
            </a:r>
            <a:r>
              <a:rPr lang="en-US" sz="1100" dirty="0" err="1" smtClean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rPr>
              <a:t>Watt</a:t>
            </a:r>
            <a:r>
              <a:rPr lang="en-US" sz="1100" baseline="-25000" dirty="0" err="1" smtClean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rPr>
              <a:t>DC</a:t>
            </a:r>
            <a:r>
              <a:rPr lang="en-US" sz="1100" dirty="0" smtClean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rPr>
              <a:t>, inflation adjusted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1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Arial Narrow"/>
                <a:ea typeface="+mn-ea"/>
                <a:cs typeface="Arial Narrow"/>
              </a:rPr>
              <a:t>Batteries: DOE/VTO modeled high volume production costs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100" dirty="0" smtClean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rPr>
              <a:t>LEDs: cost/</a:t>
            </a:r>
            <a:r>
              <a:rPr lang="en-US" sz="1100" dirty="0" err="1" smtClean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rPr>
              <a:t>kilolumen</a:t>
            </a:r>
            <a:endParaRPr kumimoji="0" lang="en-US" sz="11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 Narrow"/>
              <a:ea typeface="+mn-ea"/>
              <a:cs typeface="Arial Narro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6019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Reference:  DOE’s Revolution Now 2015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208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of 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8938"/>
            <a:ext cx="8229600" cy="528186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technological powerhouse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U.S</a:t>
            </a:r>
            <a:r>
              <a:rPr lang="en-US" dirty="0">
                <a:solidFill>
                  <a:srgbClr val="0070C0"/>
                </a:solidFill>
              </a:rPr>
              <a:t>. must be a builder and a leader in this new </a:t>
            </a:r>
            <a:r>
              <a:rPr lang="en-US" dirty="0" smtClean="0">
                <a:solidFill>
                  <a:srgbClr val="0070C0"/>
                </a:solidFill>
              </a:rPr>
              <a:t>economy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DOE </a:t>
            </a:r>
            <a:r>
              <a:rPr lang="en-US" dirty="0">
                <a:solidFill>
                  <a:srgbClr val="0070C0"/>
                </a:solidFill>
              </a:rPr>
              <a:t>has three basic thrusts: weapons, waste and </a:t>
            </a:r>
            <a:r>
              <a:rPr lang="en-US" dirty="0" smtClean="0">
                <a:solidFill>
                  <a:srgbClr val="0070C0"/>
                </a:solidFill>
              </a:rPr>
              <a:t>watts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/>
              <a:t>Science </a:t>
            </a:r>
            <a:r>
              <a:rPr lang="en-US" dirty="0"/>
              <a:t>and energy portfolios under a single Under </a:t>
            </a:r>
            <a:r>
              <a:rPr lang="en-US" dirty="0" smtClean="0"/>
              <a:t>Secretary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Enhance </a:t>
            </a:r>
            <a:r>
              <a:rPr lang="en-US" dirty="0">
                <a:solidFill>
                  <a:srgbClr val="0070C0"/>
                </a:solidFill>
              </a:rPr>
              <a:t>enterprise-wide planning and improve collaboration across organization boundaries (i.e., breaking down </a:t>
            </a:r>
            <a:r>
              <a:rPr lang="en-US" dirty="0" smtClean="0">
                <a:solidFill>
                  <a:srgbClr val="0070C0"/>
                </a:solidFill>
              </a:rPr>
              <a:t>stovepipes)</a:t>
            </a:r>
          </a:p>
          <a:p>
            <a:r>
              <a:rPr lang="en-US" dirty="0" smtClean="0"/>
              <a:t>Crosscutting initiatives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Advanced Materials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Energy-Water Nexus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Grid Modernization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Subsurface </a:t>
            </a:r>
            <a:r>
              <a:rPr lang="en-US" dirty="0">
                <a:solidFill>
                  <a:srgbClr val="0070C0"/>
                </a:solidFill>
              </a:rPr>
              <a:t>Technology and </a:t>
            </a:r>
            <a:r>
              <a:rPr lang="en-US" dirty="0" smtClean="0">
                <a:solidFill>
                  <a:srgbClr val="0070C0"/>
                </a:solidFill>
              </a:rPr>
              <a:t>Engineering</a:t>
            </a: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Exascale</a:t>
            </a:r>
            <a:r>
              <a:rPr lang="en-US" dirty="0" smtClean="0">
                <a:solidFill>
                  <a:srgbClr val="0070C0"/>
                </a:solidFill>
              </a:rPr>
              <a:t> Computing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Cyber Security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Supercritical CO2</a:t>
            </a:r>
          </a:p>
          <a:p>
            <a:r>
              <a:rPr lang="en-US" dirty="0"/>
              <a:t>Technology Transitions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Technology Commercialization Fund (TCF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96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30749</TotalTime>
  <Words>988</Words>
  <Application>Microsoft Office PowerPoint</Application>
  <PresentationFormat>On-screen Show (4:3)</PresentationFormat>
  <Paragraphs>115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Chiller</vt:lpstr>
      <vt:lpstr>Georgia</vt:lpstr>
      <vt:lpstr>Tahoma</vt:lpstr>
      <vt:lpstr>Wingdings</vt:lpstr>
      <vt:lpstr>4_Office Theme</vt:lpstr>
      <vt:lpstr>PowerPoint Presentation</vt:lpstr>
      <vt:lpstr>Bottom Line Up Front</vt:lpstr>
      <vt:lpstr>PowerPoint Presentation</vt:lpstr>
      <vt:lpstr>Project Growth in Total Energy</vt:lpstr>
      <vt:lpstr>PowerPoint Presentation</vt:lpstr>
      <vt:lpstr>PowerPoint Presentation</vt:lpstr>
      <vt:lpstr>PowerPoint Presentation</vt:lpstr>
      <vt:lpstr>Falling Costs for Clean Energy Technologies</vt:lpstr>
      <vt:lpstr>Department of Energy</vt:lpstr>
      <vt:lpstr>DOE Planning</vt:lpstr>
      <vt:lpstr>DOE Big Idea Summit 2016</vt:lpstr>
      <vt:lpstr>Mission Innovation</vt:lpstr>
      <vt:lpstr>Areas for Consideration</vt:lpstr>
      <vt:lpstr>PowerPoint Presentation</vt:lpstr>
      <vt:lpstr>DOE Path Forward in FES</vt:lpstr>
      <vt:lpstr>PowerPoint Presentation</vt:lpstr>
    </vt:vector>
  </TitlesOfParts>
  <Company>US Department of Energy (SC)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Balancing Act: The FES High Energy Density Laboratory Plasma Science Program</dc:title>
  <dc:creator>Cohen</dc:creator>
  <cp:lastModifiedBy>Cohen, Adam (CONTR)</cp:lastModifiedBy>
  <cp:revision>2048</cp:revision>
  <cp:lastPrinted>2016-08-17T18:25:16Z</cp:lastPrinted>
  <dcterms:created xsi:type="dcterms:W3CDTF">2013-07-22T03:11:53Z</dcterms:created>
  <dcterms:modified xsi:type="dcterms:W3CDTF">2016-08-19T18:51:22Z</dcterms:modified>
</cp:coreProperties>
</file>